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4" r:id="rId1"/>
  </p:sldMasterIdLst>
  <p:sldIdLst>
    <p:sldId id="273" r:id="rId2"/>
    <p:sldId id="275" r:id="rId3"/>
    <p:sldId id="289" r:id="rId4"/>
    <p:sldId id="278" r:id="rId5"/>
    <p:sldId id="287" r:id="rId6"/>
    <p:sldId id="288" r:id="rId7"/>
    <p:sldId id="257" r:id="rId8"/>
    <p:sldId id="290" r:id="rId9"/>
    <p:sldId id="258" r:id="rId10"/>
    <p:sldId id="291" r:id="rId11"/>
    <p:sldId id="260" r:id="rId12"/>
    <p:sldId id="276" r:id="rId13"/>
    <p:sldId id="262" r:id="rId14"/>
    <p:sldId id="279" r:id="rId15"/>
    <p:sldId id="263" r:id="rId16"/>
    <p:sldId id="280" r:id="rId17"/>
    <p:sldId id="264" r:id="rId18"/>
    <p:sldId id="274" r:id="rId19"/>
    <p:sldId id="265" r:id="rId20"/>
    <p:sldId id="292" r:id="rId21"/>
    <p:sldId id="281" r:id="rId22"/>
    <p:sldId id="267" r:id="rId23"/>
    <p:sldId id="266" r:id="rId24"/>
    <p:sldId id="283" r:id="rId25"/>
    <p:sldId id="268" r:id="rId26"/>
    <p:sldId id="286" r:id="rId27"/>
    <p:sldId id="271" r:id="rId28"/>
    <p:sldId id="270" r:id="rId29"/>
    <p:sldId id="285" r:id="rId30"/>
    <p:sldId id="269" r:id="rId31"/>
    <p:sldId id="272" r:id="rId32"/>
    <p:sldId id="282" r:id="rId33"/>
    <p:sldId id="284" r:id="rId34"/>
  </p:sldIdLst>
  <p:sldSz cx="6858000" cy="9144000" type="screen4x3"/>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34" autoAdjust="0"/>
    <p:restoredTop sz="94671" autoAdjust="0"/>
  </p:normalViewPr>
  <p:slideViewPr>
    <p:cSldViewPr>
      <p:cViewPr>
        <p:scale>
          <a:sx n="78" d="100"/>
          <a:sy n="78" d="100"/>
        </p:scale>
        <p:origin x="-1488" y="-72"/>
      </p:cViewPr>
      <p:guideLst>
        <p:guide orient="horz" pos="2880"/>
        <p:guide pos="2160"/>
      </p:guideLst>
    </p:cSldViewPr>
  </p:slideViewPr>
  <p:outlineViewPr>
    <p:cViewPr>
      <p:scale>
        <a:sx n="33" d="100"/>
        <a:sy n="33" d="100"/>
      </p:scale>
      <p:origin x="48" y="59274"/>
    </p:cViewPr>
  </p:outlineViewPr>
  <p:notesTextViewPr>
    <p:cViewPr>
      <p:scale>
        <a:sx n="1" d="1"/>
        <a:sy n="1" d="1"/>
      </p:scale>
      <p:origin x="0" y="0"/>
    </p:cViewPr>
  </p:notesTextViewPr>
  <p:sorterViewPr>
    <p:cViewPr>
      <p:scale>
        <a:sx n="130" d="100"/>
        <a:sy n="13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hyperlink" Target="http://mayfieldcambridge.org/" TargetMode="External"/><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21" name="Rectangle 20"/>
          <p:cNvSpPr/>
          <p:nvPr/>
        </p:nvSpPr>
        <p:spPr>
          <a:xfrm>
            <a:off x="1628801" y="196735"/>
            <a:ext cx="4896544" cy="1262180"/>
          </a:xfrm>
          <a:prstGeom prst="rect">
            <a:avLst/>
          </a:prstGeom>
          <a:noFill/>
          <a:ln w="6350" cap="rnd" cmpd="sng" algn="ctr">
            <a:solidFill>
              <a:schemeClr val="accent1"/>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3" name="Rectangle 32"/>
          <p:cNvSpPr/>
          <p:nvPr/>
        </p:nvSpPr>
        <p:spPr>
          <a:xfrm>
            <a:off x="685800" y="1619672"/>
            <a:ext cx="5839544" cy="7128792"/>
          </a:xfrm>
          <a:prstGeom prst="rect">
            <a:avLst/>
          </a:prstGeom>
          <a:noFill/>
          <a:ln w="6350" cap="rnd" cmpd="sng" algn="ctr">
            <a:solidFill>
              <a:schemeClr val="accent2"/>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32" name="Rectangle 31"/>
          <p:cNvSpPr/>
          <p:nvPr/>
        </p:nvSpPr>
        <p:spPr>
          <a:xfrm>
            <a:off x="188640" y="1619672"/>
            <a:ext cx="171450" cy="7128792"/>
          </a:xfrm>
          <a:prstGeom prst="rect">
            <a:avLst/>
          </a:prstGeom>
          <a:solidFill>
            <a:schemeClr val="accent2"/>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pic>
        <p:nvPicPr>
          <p:cNvPr id="3073" name="Picture 16" descr="Mayfield Primary School">
            <a:hlinkClick r:id="rId2" tooltip="&quot; Everyone is welcome ·         Our diversity enriches us all ·         We all do our best for ourselves and for each other&quot;"/>
          </p:cNvPr>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88641" y="196734"/>
            <a:ext cx="1262180" cy="1262180"/>
          </a:xfrm>
          <a:prstGeom prst="rect">
            <a:avLst/>
          </a:prstGeom>
          <a:noFill/>
          <a:extLst>
            <a:ext uri="{909E8E84-426E-40DD-AFC4-6F175D3DCCD1}">
              <a14:hiddenFill xmlns:a14="http://schemas.microsoft.com/office/drawing/2010/main">
                <a:solidFill>
                  <a:srgbClr val="FFFFFF"/>
                </a:solidFill>
              </a14:hiddenFill>
            </a:ext>
          </a:extLst>
        </p:spPr>
      </p:pic>
      <p:sp>
        <p:nvSpPr>
          <p:cNvPr id="14" name="Title 7"/>
          <p:cNvSpPr txBox="1">
            <a:spLocks/>
          </p:cNvSpPr>
          <p:nvPr userDrawn="1"/>
        </p:nvSpPr>
        <p:spPr>
          <a:xfrm>
            <a:off x="1628801" y="269688"/>
            <a:ext cx="4896544" cy="542203"/>
          </a:xfrm>
          <a:prstGeom prst="rect">
            <a:avLst/>
          </a:prstGeom>
        </p:spPr>
        <p:txBody>
          <a:bodyPr vert="horz" anchor="t" anchorCtr="0">
            <a:normAutofit fontScale="92500" lnSpcReduction="10000"/>
          </a:bodyPr>
          <a:lstStyle>
            <a:lvl1pPr algn="r" rtl="0" eaLnBrk="1" latinLnBrk="0" hangingPunct="1">
              <a:spcBef>
                <a:spcPct val="0"/>
              </a:spcBef>
              <a:buNone/>
              <a:defRPr kumimoji="0" sz="3200" kern="1200">
                <a:solidFill>
                  <a:schemeClr val="tx1"/>
                </a:solidFill>
                <a:latin typeface="+mj-lt"/>
                <a:ea typeface="+mj-ea"/>
                <a:cs typeface="+mj-cs"/>
              </a:defRPr>
            </a:lvl1pPr>
          </a:lstStyle>
          <a:p>
            <a:pPr algn="ctr"/>
            <a:r>
              <a:rPr lang="en-US" dirty="0" smtClean="0"/>
              <a:t>Key</a:t>
            </a:r>
            <a:r>
              <a:rPr lang="en-US" baseline="0" dirty="0" smtClean="0"/>
              <a:t> Instant Recall Facts</a:t>
            </a:r>
            <a:endParaRPr lang="en-US" dirty="0"/>
          </a:p>
        </p:txBody>
      </p:sp>
      <p:sp>
        <p:nvSpPr>
          <p:cNvPr id="5" name="Text Placeholder 4"/>
          <p:cNvSpPr>
            <a:spLocks noGrp="1"/>
          </p:cNvSpPr>
          <p:nvPr>
            <p:ph type="body" sz="quarter" idx="10"/>
          </p:nvPr>
        </p:nvSpPr>
        <p:spPr>
          <a:xfrm>
            <a:off x="1628775" y="827089"/>
            <a:ext cx="4895850" cy="631825"/>
          </a:xfrm>
        </p:spPr>
        <p:txBody>
          <a:bodyPr/>
          <a:lstStyle>
            <a:lvl1pPr marL="0" indent="0" algn="ctr">
              <a:buNone/>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p:txBody>
      </p:sp>
      <p:sp>
        <p:nvSpPr>
          <p:cNvPr id="7" name="Text Placeholder 6"/>
          <p:cNvSpPr>
            <a:spLocks noGrp="1"/>
          </p:cNvSpPr>
          <p:nvPr>
            <p:ph type="body" sz="quarter" idx="11"/>
          </p:nvPr>
        </p:nvSpPr>
        <p:spPr>
          <a:xfrm>
            <a:off x="685801" y="1619251"/>
            <a:ext cx="5838825" cy="504479"/>
          </a:xfrm>
        </p:spPr>
        <p:txBody>
          <a:bodyPr>
            <a:normAutofit/>
          </a:bodyPr>
          <a:lstStyle>
            <a:lvl1pPr marL="0" indent="0" algn="ctr">
              <a:buNone/>
              <a:defRPr sz="1600" b="1">
                <a:latin typeface="Calibri" panose="020F0502020204030204" pitchFamily="34" charset="0"/>
              </a:defRPr>
            </a:lvl1pPr>
          </a:lstStyle>
          <a:p>
            <a:pPr lvl="0"/>
            <a:r>
              <a:rPr lang="en-US" dirty="0" smtClean="0"/>
              <a:t>Click to edit Master text styles</a:t>
            </a:r>
          </a:p>
        </p:txBody>
      </p:sp>
      <p:sp>
        <p:nvSpPr>
          <p:cNvPr id="11" name="Text Placeholder 10"/>
          <p:cNvSpPr>
            <a:spLocks noGrp="1"/>
          </p:cNvSpPr>
          <p:nvPr>
            <p:ph type="body" sz="quarter" idx="12"/>
          </p:nvPr>
        </p:nvSpPr>
        <p:spPr>
          <a:xfrm>
            <a:off x="686519" y="5724128"/>
            <a:ext cx="5838825" cy="3024336"/>
          </a:xfrm>
        </p:spPr>
        <p:txBody>
          <a:bodyPr/>
          <a:lstStyle>
            <a:lvl1pPr marL="0" indent="0">
              <a:buNone/>
              <a:defRPr sz="1200">
                <a:latin typeface="Calibri" panose="020F0502020204030204" pitchFamily="34" charset="0"/>
              </a:defRPr>
            </a:lvl1pPr>
            <a:lvl2pPr marL="274320" indent="0">
              <a:buNone/>
              <a:defRPr sz="1050">
                <a:latin typeface="Calibri" panose="020F0502020204030204" pitchFamily="34" charset="0"/>
              </a:defRPr>
            </a:lvl2pPr>
            <a:lvl3pPr>
              <a:defRPr sz="1050">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12" name="TextBox 11"/>
          <p:cNvSpPr txBox="1"/>
          <p:nvPr userDrawn="1"/>
        </p:nvSpPr>
        <p:spPr>
          <a:xfrm>
            <a:off x="694929" y="2054424"/>
            <a:ext cx="5839544"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altLang="en-US" sz="12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By the end of this half term, children should know the following facts. The aim is for them to recall these facts </a:t>
            </a:r>
            <a:r>
              <a:rPr kumimoji="0" lang="en-GB" altLang="en-US" sz="1200" b="1"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instantly</a:t>
            </a:r>
            <a:r>
              <a:rPr kumimoji="0" lang="en-GB" altLang="en-US" sz="1200" b="0" i="0" u="none" strike="noStrike" cap="none" normalizeH="0" baseline="0" dirty="0" smtClean="0">
                <a:ln>
                  <a:noFill/>
                </a:ln>
                <a:solidFill>
                  <a:schemeClr val="tx1"/>
                </a:solidFill>
                <a:effectLst/>
                <a:latin typeface="Calibri" pitchFamily="34" charset="0"/>
                <a:ea typeface="Calibri" pitchFamily="34" charset="0"/>
                <a:cs typeface="Times New Roman" pitchFamily="18" charset="0"/>
              </a:rPr>
              <a:t>.</a:t>
            </a:r>
            <a:endParaRPr kumimoji="0" lang="en-GB" altLang="en-US" sz="1200" b="0" i="0" u="none" strike="noStrike" cap="none" normalizeH="0" baseline="0" dirty="0" smtClean="0">
              <a:ln>
                <a:noFill/>
              </a:ln>
              <a:solidFill>
                <a:schemeClr val="tx1"/>
              </a:solidFill>
              <a:effectLst/>
              <a:latin typeface="Calibri" panose="020F0502020204030204" pitchFamily="34" charset="0"/>
              <a:cs typeface="Arial" pitchFamily="34" charset="0"/>
            </a:endParaRPr>
          </a:p>
          <a:p>
            <a:endParaRPr lang="en-GB" dirty="0"/>
          </a:p>
        </p:txBody>
      </p:sp>
      <p:sp>
        <p:nvSpPr>
          <p:cNvPr id="15" name="Content Placeholder 14"/>
          <p:cNvSpPr>
            <a:spLocks noGrp="1"/>
          </p:cNvSpPr>
          <p:nvPr>
            <p:ph sz="quarter" idx="13"/>
          </p:nvPr>
        </p:nvSpPr>
        <p:spPr>
          <a:xfrm>
            <a:off x="719336" y="2555776"/>
            <a:ext cx="3390900" cy="2224088"/>
          </a:xfrm>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GB" dirty="0"/>
          </a:p>
        </p:txBody>
      </p:sp>
      <p:sp>
        <p:nvSpPr>
          <p:cNvPr id="23" name="Text Placeholder 22"/>
          <p:cNvSpPr>
            <a:spLocks noGrp="1"/>
          </p:cNvSpPr>
          <p:nvPr>
            <p:ph type="body" sz="quarter" idx="14"/>
          </p:nvPr>
        </p:nvSpPr>
        <p:spPr>
          <a:xfrm>
            <a:off x="4288334" y="2987824"/>
            <a:ext cx="2020987" cy="1368152"/>
          </a:xfrm>
          <a:solidFill>
            <a:schemeClr val="bg1">
              <a:lumMod val="85000"/>
            </a:schemeClr>
          </a:solidFill>
          <a:ln cap="rnd"/>
        </p:spPr>
        <p:style>
          <a:lnRef idx="2">
            <a:schemeClr val="accent1"/>
          </a:lnRef>
          <a:fillRef idx="1">
            <a:schemeClr val="lt1"/>
          </a:fillRef>
          <a:effectRef idx="0">
            <a:schemeClr val="accent1"/>
          </a:effectRef>
          <a:fontRef idx="none"/>
        </p:style>
        <p:txBody>
          <a:bodyPr/>
          <a:lstStyle>
            <a:lvl1pPr marL="0" indent="0" algn="ctr">
              <a:buNone/>
              <a:defRPr sz="1200" b="1" u="sng">
                <a:latin typeface="Calibri" panose="020F0502020204030204" pitchFamily="34" charset="0"/>
              </a:defRPr>
            </a:lvl1pPr>
            <a:lvl2pPr marL="274320" indent="0" algn="l">
              <a:buNone/>
              <a:defRPr sz="1200">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p:txBody>
      </p:sp>
      <p:sp>
        <p:nvSpPr>
          <p:cNvPr id="34" name="Text Placeholder 10"/>
          <p:cNvSpPr>
            <a:spLocks noGrp="1"/>
          </p:cNvSpPr>
          <p:nvPr>
            <p:ph type="body" sz="quarter" idx="15"/>
          </p:nvPr>
        </p:nvSpPr>
        <p:spPr>
          <a:xfrm>
            <a:off x="685801" y="4932041"/>
            <a:ext cx="5838825" cy="614164"/>
          </a:xfrm>
        </p:spPr>
        <p:txBody>
          <a:bodyPr/>
          <a:lstStyle>
            <a:lvl1pPr marL="0" indent="0">
              <a:buNone/>
              <a:defRPr sz="1200">
                <a:latin typeface="Calibri" panose="020F0502020204030204" pitchFamily="34" charset="0"/>
              </a:defRPr>
            </a:lvl1pPr>
            <a:lvl2pPr marL="274320" indent="0">
              <a:buNone/>
              <a:defRPr sz="1050">
                <a:latin typeface="Calibri" panose="020F0502020204030204" pitchFamily="34" charset="0"/>
              </a:defRPr>
            </a:lvl2pPr>
            <a:lvl3pPr>
              <a:defRPr sz="1050">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Tree>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E5DB1074-21D6-4ADA-8D77-D7292AA4D2E3}" type="slidenum">
              <a:rPr lang="en-GB" smtClean="0"/>
              <a:t>‹#›</a:t>
            </a:fld>
            <a:endParaRPr lang="en-GB"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972050" y="366186"/>
            <a:ext cx="1543050" cy="7802033"/>
          </a:xfrm>
        </p:spPr>
        <p:txBody>
          <a:bodyPr vert="eaVert"/>
          <a:lstStyle/>
          <a:p>
            <a:r>
              <a:rPr kumimoji="0" lang="en-US" smtClean="0"/>
              <a:t>Click to edit Master title style</a:t>
            </a:r>
            <a:endParaRPr kumimoji="0" lang="en-US"/>
          </a:p>
        </p:txBody>
      </p:sp>
      <p:sp>
        <p:nvSpPr>
          <p:cNvPr id="3" name="Vertical Text Placeholder 2"/>
          <p:cNvSpPr>
            <a:spLocks noGrp="1"/>
          </p:cNvSpPr>
          <p:nvPr>
            <p:ph type="body" orient="vert" idx="1"/>
          </p:nvPr>
        </p:nvSpPr>
        <p:spPr>
          <a:xfrm>
            <a:off x="342900" y="366186"/>
            <a:ext cx="4514850" cy="7802033"/>
          </a:xfrm>
        </p:spPr>
        <p:txBody>
          <a:bodyPr vert="eaVert"/>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4" name="Date Placeholder 3"/>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E5DB1074-21D6-4ADA-8D77-D7292AA4D2E3}" type="slidenum">
              <a:rPr lang="en-GB" smtClean="0"/>
              <a:t>‹#›</a:t>
            </a:fld>
            <a:endParaRPr lang="en-GB" dirty="0"/>
          </a:p>
        </p:txBody>
      </p:sp>
      <p:sp>
        <p:nvSpPr>
          <p:cNvPr id="7" name="Straight Connector 6"/>
          <p:cNvSpPr>
            <a:spLocks noChangeShapeType="1"/>
          </p:cNvSpPr>
          <p:nvPr/>
        </p:nvSpPr>
        <p:spPr bwMode="auto">
          <a:xfrm>
            <a:off x="342900" y="84709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8" name="Isosceles Triangle 7"/>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9" name="Straight Connector 8"/>
          <p:cNvSpPr>
            <a:spLocks noChangeShapeType="1"/>
          </p:cNvSpPr>
          <p:nvPr/>
        </p:nvSpPr>
        <p:spPr bwMode="auto">
          <a:xfrm rot="5400000">
            <a:off x="1015325" y="4269269"/>
            <a:ext cx="780288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smtClean="0"/>
              <a:t>Click to edit Master title style</a:t>
            </a:r>
            <a:endParaRPr kumimoji="0" lang="en-US"/>
          </a:p>
        </p:txBody>
      </p:sp>
      <p:sp>
        <p:nvSpPr>
          <p:cNvPr id="4" name="Date Placeholder 3"/>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5" name="Footer Placeholder 4"/>
          <p:cNvSpPr>
            <a:spLocks noGrp="1"/>
          </p:cNvSpPr>
          <p:nvPr>
            <p:ph type="ftr" sz="quarter" idx="11"/>
          </p:nvPr>
        </p:nvSpPr>
        <p:spPr/>
        <p:txBody>
          <a:bodyPr/>
          <a:lstStyle/>
          <a:p>
            <a:endParaRPr lang="en-GB" dirty="0"/>
          </a:p>
        </p:txBody>
      </p:sp>
      <p:sp>
        <p:nvSpPr>
          <p:cNvPr id="6" name="Slide Number Placeholder 5"/>
          <p:cNvSpPr>
            <a:spLocks noGrp="1"/>
          </p:cNvSpPr>
          <p:nvPr>
            <p:ph type="sldNum" sz="quarter" idx="12"/>
          </p:nvPr>
        </p:nvSpPr>
        <p:spPr/>
        <p:txBody>
          <a:bodyPr/>
          <a:lstStyle/>
          <a:p>
            <a:fld id="{E5DB1074-21D6-4ADA-8D77-D7292AA4D2E3}" type="slidenum">
              <a:rPr lang="en-GB" smtClean="0"/>
              <a:t>‹#›</a:t>
            </a:fld>
            <a:endParaRPr lang="en-GB" dirty="0"/>
          </a:p>
        </p:txBody>
      </p:sp>
      <p:sp>
        <p:nvSpPr>
          <p:cNvPr id="8" name="Content Placeholder 7"/>
          <p:cNvSpPr>
            <a:spLocks noGrp="1"/>
          </p:cNvSpPr>
          <p:nvPr>
            <p:ph sz="quarter" idx="1"/>
          </p:nvPr>
        </p:nvSpPr>
        <p:spPr>
          <a:xfrm>
            <a:off x="342900" y="1625600"/>
            <a:ext cx="6172200" cy="658368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914400" y="3962400"/>
            <a:ext cx="5143500" cy="1422400"/>
          </a:xfrm>
        </p:spPr>
        <p:txBody>
          <a:bodyPr anchor="t" anchorCtr="0"/>
          <a:lstStyle>
            <a:lvl1pPr algn="r">
              <a:buNone/>
              <a:defRPr sz="3200" b="0" cap="none" baseline="0"/>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971550" y="5689600"/>
            <a:ext cx="5086350" cy="1524000"/>
          </a:xfrm>
        </p:spPr>
        <p:txBody>
          <a:bodyPr anchor="t" anchorCtr="0"/>
          <a:lstStyle>
            <a:lvl1pPr marL="0" indent="0" algn="r">
              <a:buNone/>
              <a:defRPr sz="2000">
                <a:solidFill>
                  <a:schemeClr val="tx1">
                    <a:tint val="75000"/>
                  </a:schemeClr>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smtClean="0"/>
              <a:t>Click to edit Master text styles</a:t>
            </a:r>
          </a:p>
        </p:txBody>
      </p:sp>
      <p:sp>
        <p:nvSpPr>
          <p:cNvPr id="4" name="Date Placeholder 3"/>
          <p:cNvSpPr>
            <a:spLocks noGrp="1"/>
          </p:cNvSpPr>
          <p:nvPr>
            <p:ph type="dt" sz="half" idx="10"/>
          </p:nvPr>
        </p:nvSpPr>
        <p:spPr>
          <a:xfrm>
            <a:off x="4800600" y="8473440"/>
            <a:ext cx="1714500" cy="487680"/>
          </a:xfrm>
        </p:spPr>
        <p:txBody>
          <a:bodyPr/>
          <a:lstStyle/>
          <a:p>
            <a:fld id="{BA934D29-56AD-4E9C-96DE-62FBA6B8D7B3}" type="datetimeFigureOut">
              <a:rPr lang="en-GB" smtClean="0"/>
              <a:t>03/10/2016</a:t>
            </a:fld>
            <a:endParaRPr lang="en-GB" dirty="0"/>
          </a:p>
        </p:txBody>
      </p:sp>
      <p:sp>
        <p:nvSpPr>
          <p:cNvPr id="5" name="Footer Placeholder 4"/>
          <p:cNvSpPr>
            <a:spLocks noGrp="1"/>
          </p:cNvSpPr>
          <p:nvPr>
            <p:ph type="ftr" sz="quarter" idx="11"/>
          </p:nvPr>
        </p:nvSpPr>
        <p:spPr>
          <a:xfrm>
            <a:off x="2173986" y="8473440"/>
            <a:ext cx="2606040" cy="487680"/>
          </a:xfrm>
        </p:spPr>
        <p:txBody>
          <a:bodyPr/>
          <a:lstStyle/>
          <a:p>
            <a:endParaRPr lang="en-GB" dirty="0"/>
          </a:p>
        </p:txBody>
      </p:sp>
      <p:sp>
        <p:nvSpPr>
          <p:cNvPr id="6" name="Slide Number Placeholder 5"/>
          <p:cNvSpPr>
            <a:spLocks noGrp="1"/>
          </p:cNvSpPr>
          <p:nvPr>
            <p:ph type="sldNum" sz="quarter" idx="12"/>
          </p:nvPr>
        </p:nvSpPr>
        <p:spPr>
          <a:xfrm>
            <a:off x="802386" y="8473440"/>
            <a:ext cx="1140714" cy="487680"/>
          </a:xfrm>
        </p:spPr>
        <p:txBody>
          <a:bodyPr/>
          <a:lstStyle/>
          <a:p>
            <a:fld id="{E5DB1074-21D6-4ADA-8D77-D7292AA4D2E3}" type="slidenum">
              <a:rPr lang="en-GB" smtClean="0"/>
              <a:t>‹#›</a:t>
            </a:fld>
            <a:endParaRPr lang="en-GB" dirty="0"/>
          </a:p>
        </p:txBody>
      </p:sp>
      <p:sp>
        <p:nvSpPr>
          <p:cNvPr id="7" name="Rectangle 6"/>
          <p:cNvSpPr/>
          <p:nvPr/>
        </p:nvSpPr>
        <p:spPr>
          <a:xfrm>
            <a:off x="685800" y="3759200"/>
            <a:ext cx="5486400" cy="1706880"/>
          </a:xfrm>
          <a:prstGeom prst="rect">
            <a:avLst/>
          </a:prstGeom>
          <a:noFill/>
          <a:ln w="6350" cap="rnd" cmpd="sng" algn="ctr">
            <a:solidFill>
              <a:schemeClr val="accent1"/>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8" name="Rectangle 7"/>
          <p:cNvSpPr/>
          <p:nvPr/>
        </p:nvSpPr>
        <p:spPr>
          <a:xfrm>
            <a:off x="685800" y="3759200"/>
            <a:ext cx="171450" cy="1706880"/>
          </a:xfrm>
          <a:prstGeom prst="rect">
            <a:avLst/>
          </a:prstGeom>
          <a:solidFill>
            <a:schemeClr val="accent1"/>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342900" y="304800"/>
            <a:ext cx="6172200" cy="1219200"/>
          </a:xfrm>
        </p:spPr>
        <p:txBody>
          <a:bodyPr/>
          <a:lstStyle/>
          <a:p>
            <a:r>
              <a:rPr kumimoji="0" lang="en-US" smtClean="0"/>
              <a:t>Click to edit Master title style</a:t>
            </a:r>
            <a:endParaRPr kumimoji="0" lang="en-US"/>
          </a:p>
        </p:txBody>
      </p:sp>
      <p:sp>
        <p:nvSpPr>
          <p:cNvPr id="5" name="Date Placeholder 4"/>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E5DB1074-21D6-4ADA-8D77-D7292AA4D2E3}" type="slidenum">
              <a:rPr lang="en-GB" smtClean="0"/>
              <a:t>‹#›</a:t>
            </a:fld>
            <a:endParaRPr lang="en-GB" dirty="0"/>
          </a:p>
        </p:txBody>
      </p:sp>
      <p:sp>
        <p:nvSpPr>
          <p:cNvPr id="9" name="Content Placeholder 8"/>
          <p:cNvSpPr>
            <a:spLocks noGrp="1"/>
          </p:cNvSpPr>
          <p:nvPr>
            <p:ph sz="quarter" idx="1"/>
          </p:nvPr>
        </p:nvSpPr>
        <p:spPr>
          <a:xfrm>
            <a:off x="342900" y="1625600"/>
            <a:ext cx="3031236" cy="658368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11" name="Content Placeholder 10"/>
          <p:cNvSpPr>
            <a:spLocks noGrp="1"/>
          </p:cNvSpPr>
          <p:nvPr>
            <p:ph sz="quarter" idx="2"/>
          </p:nvPr>
        </p:nvSpPr>
        <p:spPr>
          <a:xfrm>
            <a:off x="3474149" y="1621536"/>
            <a:ext cx="3031236" cy="658368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42900" y="304800"/>
            <a:ext cx="6172200" cy="1219200"/>
          </a:xfrm>
        </p:spPr>
        <p:txBody>
          <a:bodyPr anchor="ctr"/>
          <a:lstStyle>
            <a:lvl1pPr>
              <a:defRPr/>
            </a:lvl1pPr>
          </a:lstStyle>
          <a:p>
            <a:r>
              <a:rPr kumimoji="0" lang="en-US" smtClean="0"/>
              <a:t>Click to edit Master title style</a:t>
            </a:r>
            <a:endParaRPr kumimoji="0" lang="en-US"/>
          </a:p>
        </p:txBody>
      </p:sp>
      <p:sp>
        <p:nvSpPr>
          <p:cNvPr id="3" name="Text Placeholder 2"/>
          <p:cNvSpPr>
            <a:spLocks noGrp="1"/>
          </p:cNvSpPr>
          <p:nvPr>
            <p:ph type="body" idx="1"/>
          </p:nvPr>
        </p:nvSpPr>
        <p:spPr>
          <a:xfrm>
            <a:off x="342901" y="1714500"/>
            <a:ext cx="3030141" cy="914400"/>
          </a:xfrm>
          <a:noFill/>
          <a:ln>
            <a:noFill/>
          </a:ln>
        </p:spPr>
        <p:txBody>
          <a:bodyPr lIns="91440" anchor="b" anchorCtr="0">
            <a:noAutofit/>
          </a:bodyPr>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4" name="Text Placeholder 3"/>
          <p:cNvSpPr>
            <a:spLocks noGrp="1"/>
          </p:cNvSpPr>
          <p:nvPr>
            <p:ph type="body" sz="half" idx="3"/>
          </p:nvPr>
        </p:nvSpPr>
        <p:spPr>
          <a:xfrm>
            <a:off x="3486152" y="1727200"/>
            <a:ext cx="3031331" cy="914400"/>
          </a:xfrm>
          <a:noFill/>
          <a:ln>
            <a:noFill/>
          </a:ln>
        </p:spPr>
        <p:txBody>
          <a:bodyPr lIns="91440" anchor="b" anchorCtr="0"/>
          <a:lstStyle>
            <a:lvl1pPr marL="0" indent="0">
              <a:buNone/>
              <a:defRPr sz="2400" b="1">
                <a:solidFill>
                  <a:schemeClr val="accent2"/>
                </a:solidFill>
              </a:defRPr>
            </a:lvl1pPr>
            <a:lvl2pPr>
              <a:buNone/>
              <a:defRPr sz="2000" b="1"/>
            </a:lvl2pPr>
            <a:lvl3pPr>
              <a:buNone/>
              <a:defRPr sz="1800" b="1"/>
            </a:lvl3pPr>
            <a:lvl4pPr>
              <a:buNone/>
              <a:defRPr sz="1600" b="1"/>
            </a:lvl4pPr>
            <a:lvl5pPr>
              <a:buNone/>
              <a:defRPr sz="1600" b="1"/>
            </a:lvl5pPr>
          </a:lstStyle>
          <a:p>
            <a:pPr lvl="0" eaLnBrk="1" latinLnBrk="0" hangingPunct="1"/>
            <a:r>
              <a:rPr kumimoji="0" lang="en-US" smtClean="0"/>
              <a:t>Click to edit Master text styles</a:t>
            </a:r>
          </a:p>
        </p:txBody>
      </p:sp>
      <p:sp>
        <p:nvSpPr>
          <p:cNvPr id="7" name="Date Placeholder 6"/>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8" name="Footer Placeholder 7"/>
          <p:cNvSpPr>
            <a:spLocks noGrp="1"/>
          </p:cNvSpPr>
          <p:nvPr>
            <p:ph type="ftr" sz="quarter" idx="11"/>
          </p:nvPr>
        </p:nvSpPr>
        <p:spPr/>
        <p:txBody>
          <a:bodyPr/>
          <a:lstStyle/>
          <a:p>
            <a:endParaRPr lang="en-GB" dirty="0"/>
          </a:p>
        </p:txBody>
      </p:sp>
      <p:sp>
        <p:nvSpPr>
          <p:cNvPr id="9" name="Slide Number Placeholder 8"/>
          <p:cNvSpPr>
            <a:spLocks noGrp="1"/>
          </p:cNvSpPr>
          <p:nvPr>
            <p:ph type="sldNum" sz="quarter" idx="12"/>
          </p:nvPr>
        </p:nvSpPr>
        <p:spPr/>
        <p:txBody>
          <a:bodyPr/>
          <a:lstStyle/>
          <a:p>
            <a:fld id="{E5DB1074-21D6-4ADA-8D77-D7292AA4D2E3}" type="slidenum">
              <a:rPr lang="en-GB" smtClean="0"/>
              <a:t>‹#›</a:t>
            </a:fld>
            <a:endParaRPr lang="en-GB" dirty="0"/>
          </a:p>
        </p:txBody>
      </p:sp>
      <p:sp>
        <p:nvSpPr>
          <p:cNvPr id="11" name="Content Placeholder 10"/>
          <p:cNvSpPr>
            <a:spLocks noGrp="1"/>
          </p:cNvSpPr>
          <p:nvPr>
            <p:ph sz="quarter" idx="2"/>
          </p:nvPr>
        </p:nvSpPr>
        <p:spPr>
          <a:xfrm>
            <a:off x="342900" y="2844800"/>
            <a:ext cx="3028950" cy="53848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
        <p:nvSpPr>
          <p:cNvPr id="13" name="Content Placeholder 12"/>
          <p:cNvSpPr>
            <a:spLocks noGrp="1"/>
          </p:cNvSpPr>
          <p:nvPr>
            <p:ph sz="quarter" idx="4"/>
          </p:nvPr>
        </p:nvSpPr>
        <p:spPr>
          <a:xfrm>
            <a:off x="3486150" y="2844800"/>
            <a:ext cx="3028950" cy="53848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42900" y="304800"/>
            <a:ext cx="6172200" cy="1219200"/>
          </a:xfrm>
        </p:spPr>
        <p:txBody>
          <a:bodyPr/>
          <a:lstStyle/>
          <a:p>
            <a:r>
              <a:rPr kumimoji="0" lang="en-US" smtClean="0"/>
              <a:t>Click to edit Master title style</a:t>
            </a:r>
            <a:endParaRPr kumimoji="0" lang="en-US"/>
          </a:p>
        </p:txBody>
      </p:sp>
      <p:sp>
        <p:nvSpPr>
          <p:cNvPr id="3" name="Date Placeholder 2"/>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4" name="Footer Placeholder 3"/>
          <p:cNvSpPr>
            <a:spLocks noGrp="1"/>
          </p:cNvSpPr>
          <p:nvPr>
            <p:ph type="ftr" sz="quarter" idx="11"/>
          </p:nvPr>
        </p:nvSpPr>
        <p:spPr/>
        <p:txBody>
          <a:bodyPr/>
          <a:lstStyle/>
          <a:p>
            <a:endParaRPr lang="en-GB" dirty="0"/>
          </a:p>
        </p:txBody>
      </p:sp>
      <p:sp>
        <p:nvSpPr>
          <p:cNvPr id="5" name="Slide Number Placeholder 4"/>
          <p:cNvSpPr>
            <a:spLocks noGrp="1"/>
          </p:cNvSpPr>
          <p:nvPr>
            <p:ph type="sldNum" sz="quarter" idx="12"/>
          </p:nvPr>
        </p:nvSpPr>
        <p:spPr/>
        <p:txBody>
          <a:bodyPr/>
          <a:lstStyle/>
          <a:p>
            <a:fld id="{E5DB1074-21D6-4ADA-8D77-D7292AA4D2E3}" type="slidenum">
              <a:rPr lang="en-GB" smtClean="0"/>
              <a:t>‹#›</a:t>
            </a:fld>
            <a:endParaRPr lang="en-GB" dirty="0"/>
          </a:p>
        </p:txBody>
      </p:sp>
      <p:sp>
        <p:nvSpPr>
          <p:cNvPr id="6" name="Isosceles Triangle 5"/>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3" name="Footer Placeholder 2"/>
          <p:cNvSpPr>
            <a:spLocks noGrp="1"/>
          </p:cNvSpPr>
          <p:nvPr>
            <p:ph type="ftr" sz="quarter" idx="11"/>
          </p:nvPr>
        </p:nvSpPr>
        <p:spPr/>
        <p:txBody>
          <a:bodyPr/>
          <a:lstStyle/>
          <a:p>
            <a:endParaRPr lang="en-GB" dirty="0"/>
          </a:p>
        </p:txBody>
      </p:sp>
      <p:sp>
        <p:nvSpPr>
          <p:cNvPr id="4" name="Slide Number Placeholder 3"/>
          <p:cNvSpPr>
            <a:spLocks noGrp="1"/>
          </p:cNvSpPr>
          <p:nvPr>
            <p:ph type="sldNum" sz="quarter" idx="12"/>
          </p:nvPr>
        </p:nvSpPr>
        <p:spPr/>
        <p:txBody>
          <a:bodyPr/>
          <a:lstStyle/>
          <a:p>
            <a:fld id="{E5DB1074-21D6-4ADA-8D77-D7292AA4D2E3}" type="slidenum">
              <a:rPr lang="en-GB" smtClean="0"/>
              <a:t>‹#›</a:t>
            </a:fld>
            <a:endParaRPr lang="en-GB" dirty="0"/>
          </a:p>
        </p:txBody>
      </p:sp>
      <p:sp>
        <p:nvSpPr>
          <p:cNvPr id="5" name="Straight Connector 4"/>
          <p:cNvSpPr>
            <a:spLocks noChangeShapeType="1"/>
          </p:cNvSpPr>
          <p:nvPr/>
        </p:nvSpPr>
        <p:spPr bwMode="auto">
          <a:xfrm>
            <a:off x="342900" y="84709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6" name="Isosceles Triangle 5"/>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743450" y="406400"/>
            <a:ext cx="1885950" cy="1117600"/>
          </a:xfrm>
        </p:spPr>
        <p:txBody>
          <a:bodyPr anchor="b" anchorCtr="0">
            <a:noAutofit/>
          </a:bodyPr>
          <a:lstStyle>
            <a:lvl1pPr algn="l">
              <a:buNone/>
              <a:defRPr sz="2000" b="1">
                <a:solidFill>
                  <a:schemeClr val="tx2"/>
                </a:solidFill>
                <a:latin typeface="+mn-lt"/>
                <a:ea typeface="+mn-ea"/>
                <a:cs typeface="+mn-cs"/>
              </a:defRPr>
            </a:lvl1pPr>
          </a:lstStyle>
          <a:p>
            <a:r>
              <a:rPr kumimoji="0" lang="en-US" smtClean="0"/>
              <a:t>Click to edit Master title style</a:t>
            </a:r>
            <a:endParaRPr kumimoji="0" lang="en-US"/>
          </a:p>
        </p:txBody>
      </p:sp>
      <p:sp>
        <p:nvSpPr>
          <p:cNvPr id="3" name="Text Placeholder 2"/>
          <p:cNvSpPr>
            <a:spLocks noGrp="1"/>
          </p:cNvSpPr>
          <p:nvPr>
            <p:ph type="body" idx="2"/>
          </p:nvPr>
        </p:nvSpPr>
        <p:spPr>
          <a:xfrm>
            <a:off x="4743450" y="1625602"/>
            <a:ext cx="1885950" cy="6457951"/>
          </a:xfrm>
        </p:spPr>
        <p:txBody>
          <a:bodyPr/>
          <a:lstStyle>
            <a:lvl1pPr marL="0" indent="0">
              <a:lnSpc>
                <a:spcPts val="2200"/>
              </a:lnSpc>
              <a:spcAft>
                <a:spcPts val="1000"/>
              </a:spcAft>
              <a:buNone/>
              <a:defRPr sz="1600">
                <a:solidFill>
                  <a:schemeClr val="tx2"/>
                </a:solidFill>
              </a:defRPr>
            </a:lvl1pPr>
            <a:lvl2pPr>
              <a:buNone/>
              <a:defRPr sz="1200"/>
            </a:lvl2pPr>
            <a:lvl3pPr>
              <a:buNone/>
              <a:defRPr sz="1000"/>
            </a:lvl3pPr>
            <a:lvl4pPr>
              <a:buNone/>
              <a:defRPr sz="900"/>
            </a:lvl4pPr>
            <a:lvl5pPr>
              <a:buNone/>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E5DB1074-21D6-4ADA-8D77-D7292AA4D2E3}" type="slidenum">
              <a:rPr lang="en-GB" smtClean="0"/>
              <a:t>‹#›</a:t>
            </a:fld>
            <a:endParaRPr lang="en-GB" dirty="0"/>
          </a:p>
        </p:txBody>
      </p:sp>
      <p:sp>
        <p:nvSpPr>
          <p:cNvPr id="8" name="Straight Connector 7"/>
          <p:cNvSpPr>
            <a:spLocks noChangeShapeType="1"/>
          </p:cNvSpPr>
          <p:nvPr/>
        </p:nvSpPr>
        <p:spPr bwMode="auto">
          <a:xfrm>
            <a:off x="342900" y="84709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10" name="Straight Connector 9"/>
          <p:cNvSpPr>
            <a:spLocks noChangeShapeType="1"/>
          </p:cNvSpPr>
          <p:nvPr/>
        </p:nvSpPr>
        <p:spPr bwMode="auto">
          <a:xfrm rot="5400000">
            <a:off x="610264" y="4432300"/>
            <a:ext cx="804672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9" name="Isosceles Triangle 8"/>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2" name="Content Placeholder 11"/>
          <p:cNvSpPr>
            <a:spLocks noGrp="1"/>
          </p:cNvSpPr>
          <p:nvPr>
            <p:ph sz="quarter" idx="1"/>
          </p:nvPr>
        </p:nvSpPr>
        <p:spPr>
          <a:xfrm>
            <a:off x="228600" y="406400"/>
            <a:ext cx="4286250" cy="7620000"/>
          </a:xfrm>
        </p:spPr>
        <p:txBody>
          <a:bodyPr/>
          <a:lstStyle/>
          <a:p>
            <a:pPr lvl="0" eaLnBrk="1" latinLnBrk="0" hangingPunct="1"/>
            <a:r>
              <a:rPr lang="en-US" smtClean="0"/>
              <a:t>Click to edit Master text styles</a:t>
            </a:r>
          </a:p>
          <a:p>
            <a:pPr lvl="1" eaLnBrk="1" latinLnBrk="0" hangingPunct="1"/>
            <a:r>
              <a:rPr lang="en-US" smtClean="0"/>
              <a:t>Second level</a:t>
            </a:r>
          </a:p>
          <a:p>
            <a:pPr lvl="2" eaLnBrk="1" latinLnBrk="0" hangingPunct="1"/>
            <a:r>
              <a:rPr lang="en-US" smtClean="0"/>
              <a:t>Third level</a:t>
            </a:r>
          </a:p>
          <a:p>
            <a:pPr lvl="3" eaLnBrk="1" latinLnBrk="0" hangingPunct="1"/>
            <a:r>
              <a:rPr lang="en-US" smtClean="0"/>
              <a:t>Fourth level</a:t>
            </a:r>
          </a:p>
          <a:p>
            <a:pPr lvl="4" eaLnBrk="1" latinLnBrk="0" hangingPunct="1"/>
            <a:r>
              <a:rPr lang="en-US" smtClean="0"/>
              <a:t>Fifth level</a:t>
            </a:r>
            <a:endParaRPr kumimoji="0"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342900" y="667808"/>
            <a:ext cx="6172200" cy="899584"/>
          </a:xfrm>
          <a:ln>
            <a:solidFill>
              <a:schemeClr val="accent1"/>
            </a:solidFill>
          </a:ln>
        </p:spPr>
        <p:txBody>
          <a:bodyPr lIns="274320" anchor="ctr"/>
          <a:lstStyle>
            <a:lvl1pPr algn="r">
              <a:buNone/>
              <a:defRPr sz="2000" b="0">
                <a:solidFill>
                  <a:schemeClr val="tx1"/>
                </a:solidFill>
              </a:defRPr>
            </a:lvl1pPr>
          </a:lstStyle>
          <a:p>
            <a:r>
              <a:rPr kumimoji="0" lang="en-US" smtClean="0"/>
              <a:t>Click to edit Master title style</a:t>
            </a:r>
            <a:endParaRPr kumimoji="0" lang="en-US"/>
          </a:p>
        </p:txBody>
      </p:sp>
      <p:sp>
        <p:nvSpPr>
          <p:cNvPr id="3" name="Picture Placeholder 2"/>
          <p:cNvSpPr>
            <a:spLocks noGrp="1"/>
          </p:cNvSpPr>
          <p:nvPr>
            <p:ph type="pic" idx="1"/>
          </p:nvPr>
        </p:nvSpPr>
        <p:spPr>
          <a:xfrm>
            <a:off x="342900" y="2540000"/>
            <a:ext cx="6172200" cy="5693664"/>
          </a:xfrm>
          <a:solidFill>
            <a:schemeClr val="tx1">
              <a:shade val="50000"/>
            </a:schemeClr>
          </a:solidFill>
          <a:ln>
            <a:noFill/>
          </a:ln>
          <a:effectLst/>
        </p:spPr>
        <p:txBody>
          <a:bodyPr/>
          <a:lstStyle>
            <a:lvl1pPr marL="0" indent="0">
              <a:spcBef>
                <a:spcPts val="600"/>
              </a:spcBef>
              <a:buNone/>
              <a:defRPr sz="3200"/>
            </a:lvl1pPr>
          </a:lstStyle>
          <a:p>
            <a:r>
              <a:rPr kumimoji="0" lang="en-US" dirty="0" smtClean="0"/>
              <a:t>Click icon to add picture</a:t>
            </a:r>
            <a:endParaRPr kumimoji="0" lang="en-US" dirty="0"/>
          </a:p>
        </p:txBody>
      </p:sp>
      <p:sp>
        <p:nvSpPr>
          <p:cNvPr id="4" name="Text Placeholder 3"/>
          <p:cNvSpPr>
            <a:spLocks noGrp="1"/>
          </p:cNvSpPr>
          <p:nvPr>
            <p:ph type="body" sz="half" idx="2"/>
          </p:nvPr>
        </p:nvSpPr>
        <p:spPr>
          <a:xfrm>
            <a:off x="342900" y="1625600"/>
            <a:ext cx="6172200" cy="711200"/>
          </a:xfrm>
        </p:spPr>
        <p:txBody>
          <a:bodyPr anchor="ctr" anchorCtr="0"/>
          <a:lstStyle>
            <a:lvl1pPr marL="0" indent="0" algn="l">
              <a:buFontTx/>
              <a:buNone/>
              <a:defRPr sz="1400"/>
            </a:lvl1pPr>
            <a:lvl2pPr>
              <a:defRPr sz="1200"/>
            </a:lvl2pPr>
            <a:lvl3pPr>
              <a:defRPr sz="1000"/>
            </a:lvl3pPr>
            <a:lvl4pPr>
              <a:defRPr sz="900"/>
            </a:lvl4pPr>
            <a:lvl5pPr>
              <a:defRPr sz="900"/>
            </a:lvl5pPr>
          </a:lstStyle>
          <a:p>
            <a:pPr lvl="0" eaLnBrk="1" latinLnBrk="0" hangingPunct="1"/>
            <a:r>
              <a:rPr kumimoji="0" lang="en-US" smtClean="0"/>
              <a:t>Click to edit Master text styles</a:t>
            </a:r>
          </a:p>
        </p:txBody>
      </p:sp>
      <p:sp>
        <p:nvSpPr>
          <p:cNvPr id="5" name="Date Placeholder 4"/>
          <p:cNvSpPr>
            <a:spLocks noGrp="1"/>
          </p:cNvSpPr>
          <p:nvPr>
            <p:ph type="dt" sz="half" idx="10"/>
          </p:nvPr>
        </p:nvSpPr>
        <p:spPr/>
        <p:txBody>
          <a:bodyPr/>
          <a:lstStyle/>
          <a:p>
            <a:fld id="{BA934D29-56AD-4E9C-96DE-62FBA6B8D7B3}" type="datetimeFigureOut">
              <a:rPr lang="en-GB" smtClean="0"/>
              <a:t>03/10/2016</a:t>
            </a:fld>
            <a:endParaRPr lang="en-GB" dirty="0"/>
          </a:p>
        </p:txBody>
      </p:sp>
      <p:sp>
        <p:nvSpPr>
          <p:cNvPr id="6" name="Footer Placeholder 5"/>
          <p:cNvSpPr>
            <a:spLocks noGrp="1"/>
          </p:cNvSpPr>
          <p:nvPr>
            <p:ph type="ftr" sz="quarter" idx="11"/>
          </p:nvPr>
        </p:nvSpPr>
        <p:spPr/>
        <p:txBody>
          <a:bodyPr/>
          <a:lstStyle/>
          <a:p>
            <a:endParaRPr lang="en-GB" dirty="0"/>
          </a:p>
        </p:txBody>
      </p:sp>
      <p:sp>
        <p:nvSpPr>
          <p:cNvPr id="7" name="Slide Number Placeholder 6"/>
          <p:cNvSpPr>
            <a:spLocks noGrp="1"/>
          </p:cNvSpPr>
          <p:nvPr>
            <p:ph type="sldNum" sz="quarter" idx="12"/>
          </p:nvPr>
        </p:nvSpPr>
        <p:spPr/>
        <p:txBody>
          <a:bodyPr/>
          <a:lstStyle/>
          <a:p>
            <a:fld id="{E5DB1074-21D6-4ADA-8D77-D7292AA4D2E3}" type="slidenum">
              <a:rPr lang="en-GB" smtClean="0"/>
              <a:t>‹#›</a:t>
            </a:fld>
            <a:endParaRPr lang="en-GB" dirty="0"/>
          </a:p>
        </p:txBody>
      </p:sp>
      <p:sp>
        <p:nvSpPr>
          <p:cNvPr id="8" name="Straight Connector 7"/>
          <p:cNvSpPr>
            <a:spLocks noChangeShapeType="1"/>
          </p:cNvSpPr>
          <p:nvPr/>
        </p:nvSpPr>
        <p:spPr bwMode="auto">
          <a:xfrm>
            <a:off x="342900" y="84709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9" name="Isosceles Triangle 8"/>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
        <p:nvSpPr>
          <p:cNvPr id="10" name="Rectangle 9"/>
          <p:cNvSpPr/>
          <p:nvPr/>
        </p:nvSpPr>
        <p:spPr>
          <a:xfrm>
            <a:off x="342900" y="667808"/>
            <a:ext cx="137160" cy="914400"/>
          </a:xfrm>
          <a:prstGeom prst="rect">
            <a:avLst/>
          </a:prstGeom>
          <a:solidFill>
            <a:schemeClr val="accent1"/>
          </a:solidFill>
          <a:ln w="635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Ovr>
    <a:overrideClrMapping bg1="dk1" tx1="lt1" bg2="dk2" tx2="lt2" accent1="accent1" accent2="accent2" accent3="accent3" accent4="accent4" accent5="accent5" accent6="accent6" hlink="hlink" folHlink="folHlink"/>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2" name="Title Placeholder 21"/>
          <p:cNvSpPr>
            <a:spLocks noGrp="1"/>
          </p:cNvSpPr>
          <p:nvPr>
            <p:ph type="title"/>
          </p:nvPr>
        </p:nvSpPr>
        <p:spPr>
          <a:xfrm>
            <a:off x="342900" y="203200"/>
            <a:ext cx="6172200" cy="1320800"/>
          </a:xfrm>
          <a:prstGeom prst="rect">
            <a:avLst/>
          </a:prstGeom>
        </p:spPr>
        <p:txBody>
          <a:bodyPr vert="horz" anchor="b" anchorCtr="0">
            <a:normAutofit/>
          </a:bodyPr>
          <a:lstStyle/>
          <a:p>
            <a:r>
              <a:rPr kumimoji="0" lang="en-US" smtClean="0"/>
              <a:t>Click to edit Master title style</a:t>
            </a:r>
            <a:endParaRPr kumimoji="0" lang="en-US"/>
          </a:p>
        </p:txBody>
      </p:sp>
      <p:sp>
        <p:nvSpPr>
          <p:cNvPr id="13" name="Text Placeholder 12"/>
          <p:cNvSpPr>
            <a:spLocks noGrp="1"/>
          </p:cNvSpPr>
          <p:nvPr>
            <p:ph type="body" idx="1"/>
          </p:nvPr>
        </p:nvSpPr>
        <p:spPr>
          <a:xfrm>
            <a:off x="342900" y="1625600"/>
            <a:ext cx="6172200" cy="6547104"/>
          </a:xfrm>
          <a:prstGeom prst="rect">
            <a:avLst/>
          </a:prstGeom>
        </p:spPr>
        <p:txBody>
          <a:bodyPr vert="horz">
            <a:normAutofit/>
          </a:bodyPr>
          <a:lstStyle/>
          <a:p>
            <a:pPr lvl="0" eaLnBrk="1" latinLnBrk="0" hangingPunct="1"/>
            <a:r>
              <a:rPr kumimoji="0" lang="en-US" smtClean="0"/>
              <a:t>Click to edit Master text styles</a:t>
            </a:r>
          </a:p>
          <a:p>
            <a:pPr lvl="1" eaLnBrk="1" latinLnBrk="0" hangingPunct="1"/>
            <a:r>
              <a:rPr kumimoji="0" lang="en-US" smtClean="0"/>
              <a:t>Second level</a:t>
            </a:r>
          </a:p>
          <a:p>
            <a:pPr lvl="2" eaLnBrk="1" latinLnBrk="0" hangingPunct="1"/>
            <a:r>
              <a:rPr kumimoji="0" lang="en-US" smtClean="0"/>
              <a:t>Third level</a:t>
            </a:r>
          </a:p>
          <a:p>
            <a:pPr lvl="3" eaLnBrk="1" latinLnBrk="0" hangingPunct="1"/>
            <a:r>
              <a:rPr kumimoji="0" lang="en-US" smtClean="0"/>
              <a:t>Fourth level</a:t>
            </a:r>
          </a:p>
          <a:p>
            <a:pPr lvl="4" eaLnBrk="1" latinLnBrk="0" hangingPunct="1"/>
            <a:r>
              <a:rPr kumimoji="0" lang="en-US" smtClean="0"/>
              <a:t>Fifth level</a:t>
            </a:r>
            <a:endParaRPr kumimoji="0" lang="en-US"/>
          </a:p>
        </p:txBody>
      </p:sp>
      <p:sp>
        <p:nvSpPr>
          <p:cNvPr id="14" name="Date Placeholder 13"/>
          <p:cNvSpPr>
            <a:spLocks noGrp="1"/>
          </p:cNvSpPr>
          <p:nvPr>
            <p:ph type="dt" sz="half" idx="2"/>
          </p:nvPr>
        </p:nvSpPr>
        <p:spPr>
          <a:xfrm>
            <a:off x="4800600" y="8475133"/>
            <a:ext cx="1716786" cy="487680"/>
          </a:xfrm>
          <a:prstGeom prst="rect">
            <a:avLst/>
          </a:prstGeom>
        </p:spPr>
        <p:txBody>
          <a:bodyPr vert="horz"/>
          <a:lstStyle>
            <a:lvl1pPr algn="l" eaLnBrk="1" latinLnBrk="0" hangingPunct="1">
              <a:defRPr kumimoji="0" sz="1400">
                <a:solidFill>
                  <a:schemeClr val="tx2"/>
                </a:solidFill>
              </a:defRPr>
            </a:lvl1pPr>
          </a:lstStyle>
          <a:p>
            <a:fld id="{BA934D29-56AD-4E9C-96DE-62FBA6B8D7B3}" type="datetimeFigureOut">
              <a:rPr lang="en-GB" smtClean="0"/>
              <a:t>03/10/2016</a:t>
            </a:fld>
            <a:endParaRPr lang="en-GB" dirty="0"/>
          </a:p>
        </p:txBody>
      </p:sp>
      <p:sp>
        <p:nvSpPr>
          <p:cNvPr id="3" name="Footer Placeholder 2"/>
          <p:cNvSpPr>
            <a:spLocks noGrp="1"/>
          </p:cNvSpPr>
          <p:nvPr>
            <p:ph type="ftr" sz="quarter" idx="3"/>
          </p:nvPr>
        </p:nvSpPr>
        <p:spPr>
          <a:xfrm>
            <a:off x="2173986" y="8475133"/>
            <a:ext cx="2628900" cy="487680"/>
          </a:xfrm>
          <a:prstGeom prst="rect">
            <a:avLst/>
          </a:prstGeom>
        </p:spPr>
        <p:txBody>
          <a:bodyPr vert="horz"/>
          <a:lstStyle>
            <a:lvl1pPr algn="r" eaLnBrk="1" latinLnBrk="0" hangingPunct="1">
              <a:defRPr kumimoji="0" sz="1400">
                <a:solidFill>
                  <a:schemeClr val="tx2"/>
                </a:solidFill>
              </a:defRPr>
            </a:lvl1pPr>
          </a:lstStyle>
          <a:p>
            <a:endParaRPr lang="en-GB" dirty="0"/>
          </a:p>
        </p:txBody>
      </p:sp>
      <p:sp>
        <p:nvSpPr>
          <p:cNvPr id="23" name="Slide Number Placeholder 22"/>
          <p:cNvSpPr>
            <a:spLocks noGrp="1"/>
          </p:cNvSpPr>
          <p:nvPr>
            <p:ph type="sldNum" sz="quarter" idx="4"/>
          </p:nvPr>
        </p:nvSpPr>
        <p:spPr>
          <a:xfrm>
            <a:off x="459486" y="8475133"/>
            <a:ext cx="1485900" cy="487680"/>
          </a:xfrm>
          <a:prstGeom prst="rect">
            <a:avLst/>
          </a:prstGeom>
        </p:spPr>
        <p:txBody>
          <a:bodyPr vert="horz"/>
          <a:lstStyle>
            <a:lvl1pPr algn="l" eaLnBrk="1" latinLnBrk="0" hangingPunct="1">
              <a:defRPr kumimoji="0" sz="1400">
                <a:solidFill>
                  <a:schemeClr val="tx2"/>
                </a:solidFill>
              </a:defRPr>
            </a:lvl1pPr>
          </a:lstStyle>
          <a:p>
            <a:fld id="{E5DB1074-21D6-4ADA-8D77-D7292AA4D2E3}" type="slidenum">
              <a:rPr lang="en-GB" smtClean="0"/>
              <a:t>‹#›</a:t>
            </a:fld>
            <a:endParaRPr lang="en-GB" dirty="0"/>
          </a:p>
        </p:txBody>
      </p:sp>
      <p:sp>
        <p:nvSpPr>
          <p:cNvPr id="28" name="Straight Connector 27"/>
          <p:cNvSpPr>
            <a:spLocks noChangeShapeType="1"/>
          </p:cNvSpPr>
          <p:nvPr/>
        </p:nvSpPr>
        <p:spPr bwMode="auto">
          <a:xfrm>
            <a:off x="342900" y="84709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29" name="Straight Connector 28"/>
          <p:cNvSpPr>
            <a:spLocks noChangeShapeType="1"/>
          </p:cNvSpPr>
          <p:nvPr/>
        </p:nvSpPr>
        <p:spPr bwMode="auto">
          <a:xfrm>
            <a:off x="342900" y="1524000"/>
            <a:ext cx="6172200" cy="0"/>
          </a:xfrm>
          <a:prstGeom prst="line">
            <a:avLst/>
          </a:prstGeom>
          <a:noFill/>
          <a:ln w="9525" cap="flat" cmpd="sng" algn="ctr">
            <a:solidFill>
              <a:schemeClr val="accent2"/>
            </a:solidFill>
            <a:prstDash val="dash"/>
            <a:round/>
            <a:headEnd type="none" w="med" len="med"/>
            <a:tailEnd type="none" w="med" len="med"/>
          </a:ln>
          <a:effectLst/>
        </p:spPr>
        <p:txBody>
          <a:bodyPr vert="horz" wrap="square" lIns="91440" tIns="45720" rIns="91440" bIns="45720" anchor="t" compatLnSpc="1"/>
          <a:lstStyle/>
          <a:p>
            <a:endParaRPr kumimoji="0" lang="en-US" dirty="0"/>
          </a:p>
        </p:txBody>
      </p:sp>
      <p:sp>
        <p:nvSpPr>
          <p:cNvPr id="10" name="Isosceles Triangle 9"/>
          <p:cNvSpPr>
            <a:spLocks noChangeAspect="1"/>
          </p:cNvSpPr>
          <p:nvPr/>
        </p:nvSpPr>
        <p:spPr>
          <a:xfrm rot="5400000">
            <a:off x="258662" y="8658391"/>
            <a:ext cx="254465" cy="90236"/>
          </a:xfrm>
          <a:prstGeom prst="triangle">
            <a:avLst>
              <a:gd name="adj" fmla="val 50000"/>
            </a:avLst>
          </a:prstGeom>
          <a:solidFill>
            <a:schemeClr val="accent2"/>
          </a:solidFill>
          <a:ln w="25400"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latinLnBrk="0" hangingPunct="1"/>
            <a:endParaRPr kumimoji="0" lang="en-US" dirty="0"/>
          </a:p>
        </p:txBody>
      </p:sp>
    </p:spTree>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txStyles>
    <p:titleStyle>
      <a:lvl1pPr algn="l" rtl="0" eaLnBrk="1" latinLnBrk="0" hangingPunct="1">
        <a:spcBef>
          <a:spcPct val="0"/>
        </a:spcBef>
        <a:buNone/>
        <a:defRPr kumimoji="0" sz="3200" kern="1200">
          <a:solidFill>
            <a:schemeClr val="tx2"/>
          </a:solidFill>
          <a:latin typeface="+mj-lt"/>
          <a:ea typeface="+mj-ea"/>
          <a:cs typeface="+mj-cs"/>
        </a:defRPr>
      </a:lvl1pPr>
    </p:titleStyle>
    <p:bodyStyle>
      <a:lvl1pPr marL="274320" indent="-274320" algn="l" rtl="0" eaLnBrk="1" latinLnBrk="0" hangingPunct="1">
        <a:spcBef>
          <a:spcPts val="600"/>
        </a:spcBef>
        <a:buClr>
          <a:schemeClr val="accent1"/>
        </a:buClr>
        <a:buSzPct val="76000"/>
        <a:buFont typeface="Wingdings 3"/>
        <a:buChar char=""/>
        <a:defRPr kumimoji="0" sz="2600" kern="1200">
          <a:solidFill>
            <a:schemeClr val="tx1"/>
          </a:solidFill>
          <a:latin typeface="+mn-lt"/>
          <a:ea typeface="+mn-ea"/>
          <a:cs typeface="+mn-cs"/>
        </a:defRPr>
      </a:lvl1pPr>
      <a:lvl2pPr marL="548640" indent="-274320" algn="l" rtl="0" eaLnBrk="1" latinLnBrk="0" hangingPunct="1">
        <a:spcBef>
          <a:spcPts val="500"/>
        </a:spcBef>
        <a:buClr>
          <a:schemeClr val="accent2"/>
        </a:buClr>
        <a:buSzPct val="76000"/>
        <a:buFont typeface="Wingdings 3"/>
        <a:buChar char=""/>
        <a:defRPr kumimoji="0" sz="2300" kern="1200">
          <a:solidFill>
            <a:schemeClr val="tx2"/>
          </a:solidFill>
          <a:latin typeface="+mn-lt"/>
          <a:ea typeface="+mn-ea"/>
          <a:cs typeface="+mn-cs"/>
        </a:defRPr>
      </a:lvl2pPr>
      <a:lvl3pPr marL="822960" indent="-228600" algn="l" rtl="0" eaLnBrk="1" latinLnBrk="0" hangingPunct="1">
        <a:spcBef>
          <a:spcPts val="500"/>
        </a:spcBef>
        <a:buClr>
          <a:schemeClr val="bg1">
            <a:shade val="50000"/>
          </a:schemeClr>
        </a:buClr>
        <a:buSzPct val="76000"/>
        <a:buFont typeface="Wingdings 3"/>
        <a:buChar char=""/>
        <a:defRPr kumimoji="0" sz="2000" kern="1200">
          <a:solidFill>
            <a:schemeClr val="tx1"/>
          </a:solidFill>
          <a:latin typeface="+mn-lt"/>
          <a:ea typeface="+mn-ea"/>
          <a:cs typeface="+mn-cs"/>
        </a:defRPr>
      </a:lvl3pPr>
      <a:lvl4pPr marL="1097280" indent="-228600" algn="l" rtl="0" eaLnBrk="1" latinLnBrk="0" hangingPunct="1">
        <a:spcBef>
          <a:spcPts val="400"/>
        </a:spcBef>
        <a:buClr>
          <a:schemeClr val="accent2">
            <a:shade val="75000"/>
          </a:schemeClr>
        </a:buClr>
        <a:buSzPct val="70000"/>
        <a:buFont typeface="Wingdings"/>
        <a:buChar char=""/>
        <a:defRPr kumimoji="0" sz="1800" kern="1200">
          <a:solidFill>
            <a:schemeClr val="tx1"/>
          </a:solidFill>
          <a:latin typeface="+mn-lt"/>
          <a:ea typeface="+mn-ea"/>
          <a:cs typeface="+mn-cs"/>
        </a:defRPr>
      </a:lvl4pPr>
      <a:lvl5pPr marL="1371600" indent="-228600" algn="l" rtl="0" eaLnBrk="1" latinLnBrk="0" hangingPunct="1">
        <a:spcBef>
          <a:spcPts val="300"/>
        </a:spcBef>
        <a:buClr>
          <a:schemeClr val="accent2"/>
        </a:buClr>
        <a:buSzPct val="70000"/>
        <a:buFont typeface="Wingdings"/>
        <a:buChar char=""/>
        <a:defRPr kumimoji="0" sz="1600" kern="1200">
          <a:solidFill>
            <a:schemeClr val="tx1"/>
          </a:solidFill>
          <a:latin typeface="+mn-lt"/>
          <a:ea typeface="+mn-ea"/>
          <a:cs typeface="+mn-cs"/>
        </a:defRPr>
      </a:lvl5pPr>
      <a:lvl6pPr marL="1645920" indent="-182880" algn="l" rtl="0" eaLnBrk="1" latinLnBrk="0" hangingPunct="1">
        <a:spcBef>
          <a:spcPts val="300"/>
        </a:spcBef>
        <a:buClr>
          <a:srgbClr val="9FB8CD">
            <a:shade val="75000"/>
          </a:srgbClr>
        </a:buClr>
        <a:buSzPct val="75000"/>
        <a:buFont typeface="Wingdings 3"/>
        <a:buChar char=""/>
        <a:defRPr kumimoji="0" lang="en-US" sz="1600" kern="1200" smtClean="0">
          <a:solidFill>
            <a:schemeClr val="tx1"/>
          </a:solidFill>
          <a:latin typeface="+mn-lt"/>
          <a:ea typeface="+mn-ea"/>
          <a:cs typeface="+mn-cs"/>
        </a:defRPr>
      </a:lvl6pPr>
      <a:lvl7pPr marL="1828800" indent="-182880" algn="l" rtl="0" eaLnBrk="1" latinLnBrk="0" hangingPunct="1">
        <a:spcBef>
          <a:spcPts val="300"/>
        </a:spcBef>
        <a:buClr>
          <a:srgbClr val="727CA3">
            <a:shade val="75000"/>
          </a:srgbClr>
        </a:buClr>
        <a:buSzPct val="75000"/>
        <a:buFont typeface="Wingdings 3"/>
        <a:buChar char=""/>
        <a:defRPr kumimoji="0" lang="en-US" sz="1400" kern="1200" smtClean="0">
          <a:solidFill>
            <a:schemeClr val="tx1"/>
          </a:solidFill>
          <a:latin typeface="+mn-lt"/>
          <a:ea typeface="+mn-ea"/>
          <a:cs typeface="+mn-cs"/>
        </a:defRPr>
      </a:lvl7pPr>
      <a:lvl8pPr marL="2011680" indent="-182880" algn="l" rtl="0" eaLnBrk="1" latinLnBrk="0" hangingPunct="1">
        <a:spcBef>
          <a:spcPts val="300"/>
        </a:spcBef>
        <a:buClr>
          <a:prstClr val="white">
            <a:shade val="50000"/>
          </a:prstClr>
        </a:buClr>
        <a:buSzPct val="75000"/>
        <a:buFont typeface="Wingdings 3"/>
        <a:buChar char=""/>
        <a:defRPr kumimoji="0" lang="en-US" sz="1400" kern="1200" smtClean="0">
          <a:solidFill>
            <a:schemeClr val="tx1"/>
          </a:solidFill>
          <a:latin typeface="+mn-lt"/>
          <a:ea typeface="+mn-ea"/>
          <a:cs typeface="+mn-cs"/>
        </a:defRPr>
      </a:lvl8pPr>
      <a:lvl9pPr marL="2194560" indent="-182880" algn="l" rtl="0" eaLnBrk="1" latinLnBrk="0" hangingPunct="1">
        <a:spcBef>
          <a:spcPts val="300"/>
        </a:spcBef>
        <a:buClr>
          <a:srgbClr val="9FB8CD"/>
        </a:buClr>
        <a:buSzPct val="75000"/>
        <a:buFont typeface="Wingdings 3"/>
        <a:buChar char=""/>
        <a:defRPr kumimoji="0" lang="en-US" sz="1200" kern="1200" smtClean="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www.google.co.uk/imgres?imgurl=https://fbcdn-sphotos-a-a.akamaihd.net/hphotos-ak-ash3/579339_243239259109249_1758750518_n.jpg&amp;imgrefurl=http://alohaeigo.blogspot.com/2012/09/time.html&amp;docid=WnlNOfw-xuQsmM&amp;tbnid=DB087gJw5jfVtM:&amp;w=960&amp;h=957&amp;ei=8j8AVIXvKIXb0QW8roCwCA&amp;ved=0CAIQxiAwAA&amp;iact=c" TargetMode="External"/><Relationship Id="rId1" Type="http://schemas.openxmlformats.org/officeDocument/2006/relationships/slideLayout" Target="../slideLayouts/slideLayout1.xml"/><Relationship Id="rId6" Type="http://schemas.openxmlformats.org/officeDocument/2006/relationships/image" Target="../media/image3.jpeg"/><Relationship Id="rId5" Type="http://schemas.openxmlformats.org/officeDocument/2006/relationships/image" Target="../media/image5.jpeg"/><Relationship Id="rId4" Type="http://schemas.openxmlformats.org/officeDocument/2006/relationships/hyperlink" Target="https://www.google.co.uk/imgres?imgurl=https://fbcdn-sphotos-a-a.akamaihd.net/hphotos-ak-ash3/532734_243239849109190_517913530_n.jpg&amp;imgrefurl=http://alohaeigo.blogspot.com/2012/09/time.html&amp;docid=WnlNOfw-xuQsmM&amp;tbnid=HSLnfo4aOCtNbM&amp;w=960&amp;h=960&amp;ei=aUAAVIHaMqvY0QXTxYHICQ&amp;ved=0CAcQxiAwBQ&amp;iact=c" TargetMode="External"/></Relationships>
</file>

<file path=ppt/slides/_rels/slide1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hyperlink" Target="https://www.google.co.uk/imgres?imgurl=https://fbcdn-sphotos-a-a.akamaihd.net/hphotos-ak-ash3/579339_243239259109249_1758750518_n.jpg&amp;imgrefurl=http://alohaeigo.blogspot.com/2012/09/time.html&amp;docid=WnlNOfw-xuQsmM&amp;tbnid=DB087gJw5jfVtM:&amp;w=960&amp;h=957&amp;ei=8j8AVIXvKIXb0QW8roCwCA&amp;ved=0CAIQxiAwAA&amp;iact=c" TargetMode="External"/><Relationship Id="rId1" Type="http://schemas.openxmlformats.org/officeDocument/2006/relationships/slideLayout" Target="../slideLayouts/slideLayout1.xml"/><Relationship Id="rId6" Type="http://schemas.openxmlformats.org/officeDocument/2006/relationships/image" Target="../media/image3.jpeg"/><Relationship Id="rId5" Type="http://schemas.openxmlformats.org/officeDocument/2006/relationships/image" Target="../media/image5.jpeg"/><Relationship Id="rId4" Type="http://schemas.openxmlformats.org/officeDocument/2006/relationships/hyperlink" Target="https://www.google.co.uk/imgres?imgurl=https://fbcdn-sphotos-a-a.akamaihd.net/hphotos-ak-ash3/532734_243239849109190_517913530_n.jpg&amp;imgrefurl=http://alohaeigo.blogspot.com/2012/09/time.html&amp;docid=WnlNOfw-xuQsmM&amp;tbnid=HSLnfo4aOCtNbM&amp;w=960&amp;h=960&amp;ei=aUAAVIHaMqvY0QXTxYHICQ&amp;ved=0CAcQxiAwBQ&amp;iact=c" TargetMode="External"/></Relationships>
</file>

<file path=ppt/slides/_rels/slide1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org/" TargetMode="Externa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nrich.maths.org/1151" TargetMode="External"/><Relationship Id="rId1" Type="http://schemas.openxmlformats.org/officeDocument/2006/relationships/slideLayout" Target="../slideLayouts/slideLayout1.xml"/><Relationship Id="rId4" Type="http://schemas.openxmlformats.org/officeDocument/2006/relationships/image" Target="../media/image3.jpeg"/></Relationships>
</file>

<file path=ppt/slides/_rels/slide29.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org/" TargetMode="Externa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org/" TargetMode="Externa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hyperlink" Target="http://www.conkermaths.com/" TargetMode="Externa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1 – Autumn 2</a:t>
            </a:r>
            <a:endParaRPr lang="en-GB" dirty="0"/>
          </a:p>
        </p:txBody>
      </p:sp>
      <p:sp>
        <p:nvSpPr>
          <p:cNvPr id="3" name="Text Placeholder 2"/>
          <p:cNvSpPr>
            <a:spLocks noGrp="1"/>
          </p:cNvSpPr>
          <p:nvPr>
            <p:ph type="body" sz="quarter" idx="11"/>
          </p:nvPr>
        </p:nvSpPr>
        <p:spPr/>
        <p:txBody>
          <a:bodyPr>
            <a:normAutofit/>
          </a:bodyPr>
          <a:lstStyle/>
          <a:p>
            <a:r>
              <a:rPr lang="en-GB" dirty="0" smtClean="0"/>
              <a:t>I know number bonds for each number to 6.</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practical resources</a:t>
            </a:r>
            <a:r>
              <a:rPr lang="en-GB" altLang="en-US" dirty="0" smtClean="0">
                <a:cs typeface="Times New Roman" pitchFamily="18" charset="0"/>
              </a:rPr>
              <a:t> – Your child has one potato on their plate and you give them three more. Can they predict how many they will have now?</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Make a poster</a:t>
            </a:r>
            <a:r>
              <a:rPr lang="en-GB" altLang="en-US" dirty="0" smtClean="0">
                <a:cs typeface="Times New Roman" pitchFamily="18" charset="0"/>
              </a:rPr>
              <a:t> – We use </a:t>
            </a:r>
            <a:r>
              <a:rPr lang="en-GB" altLang="en-US" dirty="0" err="1" smtClean="0">
                <a:cs typeface="Times New Roman" pitchFamily="18" charset="0"/>
              </a:rPr>
              <a:t>Numicon</a:t>
            </a:r>
            <a:r>
              <a:rPr lang="en-GB" altLang="en-US" dirty="0" smtClean="0">
                <a:cs typeface="Times New Roman" pitchFamily="18" charset="0"/>
              </a:rPr>
              <a:t> at school. You can find pictures of the </a:t>
            </a:r>
            <a:r>
              <a:rPr lang="en-GB" altLang="en-US" dirty="0" err="1" smtClean="0">
                <a:cs typeface="Times New Roman" pitchFamily="18" charset="0"/>
              </a:rPr>
              <a:t>Numicon</a:t>
            </a:r>
            <a:r>
              <a:rPr lang="en-GB" altLang="en-US" dirty="0">
                <a:cs typeface="Times New Roman" pitchFamily="18" charset="0"/>
              </a:rPr>
              <a:t> shapes here</a:t>
            </a:r>
            <a:r>
              <a:rPr lang="en-GB" altLang="en-US" dirty="0" smtClean="0">
                <a:cs typeface="Times New Roman" pitchFamily="18" charset="0"/>
              </a:rPr>
              <a:t>: bit.ly/</a:t>
            </a:r>
            <a:r>
              <a:rPr lang="en-GB" altLang="en-US" dirty="0" err="1" smtClean="0">
                <a:cs typeface="Times New Roman" pitchFamily="18" charset="0"/>
              </a:rPr>
              <a:t>NumiconPictures</a:t>
            </a:r>
            <a:r>
              <a:rPr lang="en-GB" altLang="en-US" dirty="0" smtClean="0">
                <a:cs typeface="Times New Roman" pitchFamily="18" charset="0"/>
              </a:rPr>
              <a:t> – your child could make a poster showing the different ways of making </a:t>
            </a:r>
            <a:r>
              <a:rPr lang="en-GB" altLang="en-US" dirty="0">
                <a:cs typeface="Times New Roman" pitchFamily="18" charset="0"/>
              </a:rPr>
              <a:t>5</a:t>
            </a:r>
            <a:r>
              <a:rPr lang="en-GB" altLang="en-US" dirty="0" smtClean="0">
                <a:cs typeface="Times New Roman" pitchFamily="18" charset="0"/>
              </a:rPr>
              <a:t>.</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Play games</a:t>
            </a:r>
            <a:r>
              <a:rPr lang="en-GB" altLang="en-US" dirty="0" smtClean="0">
                <a:cs typeface="Times New Roman" pitchFamily="18" charset="0"/>
              </a:rPr>
              <a:t> – You can play number bond pairs online at </a:t>
            </a:r>
            <a:r>
              <a:rPr lang="en-GB" altLang="en-US" dirty="0" smtClean="0">
                <a:cs typeface="Times New Roman" pitchFamily="18" charset="0"/>
                <a:hlinkClick r:id="rId2"/>
              </a:rPr>
              <a:t>www.conkermaths.com</a:t>
            </a:r>
            <a:r>
              <a:rPr lang="en-GB" altLang="en-US" dirty="0" smtClean="0">
                <a:cs typeface="Times New Roman" pitchFamily="18" charset="0"/>
              </a:rPr>
              <a:t> and then see how many questions you can answer in just one minute. </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1387227413"/>
              </p:ext>
            </p:extLst>
          </p:nvPr>
        </p:nvGraphicFramePr>
        <p:xfrm>
          <a:off x="719138" y="2555875"/>
          <a:ext cx="3391596" cy="2313432"/>
        </p:xfrm>
        <a:graphic>
          <a:graphicData uri="http://schemas.openxmlformats.org/drawingml/2006/table">
            <a:tbl>
              <a:tblPr firstRow="1" bandRow="1">
                <a:tableStyleId>{2D5ABB26-0587-4C30-8999-92F81FD0307C}</a:tableStyleId>
              </a:tblPr>
              <a:tblGrid>
                <a:gridCol w="1130532"/>
                <a:gridCol w="1130532"/>
                <a:gridCol w="1130532"/>
              </a:tblGrid>
              <a:tr h="2109343">
                <a:tc>
                  <a:txBody>
                    <a:bodyPr/>
                    <a:lstStyle/>
                    <a:p>
                      <a:pPr algn="ctr">
                        <a:lnSpc>
                          <a:spcPct val="115000"/>
                        </a:lnSpc>
                        <a:spcAft>
                          <a:spcPts val="0"/>
                        </a:spcAft>
                      </a:pPr>
                      <a:r>
                        <a:rPr lang="en-GB" sz="1100" dirty="0" smtClean="0">
                          <a:effectLst/>
                          <a:latin typeface="Calibri"/>
                          <a:ea typeface="Calibri"/>
                          <a:cs typeface="Times New Roman"/>
                        </a:rPr>
                        <a:t>0 + 1</a:t>
                      </a:r>
                      <a:r>
                        <a:rPr lang="en-GB" sz="1100" baseline="0" dirty="0" smtClean="0">
                          <a:effectLst/>
                          <a:latin typeface="Calibri"/>
                          <a:ea typeface="Calibri"/>
                          <a:cs typeface="Times New Roman"/>
                        </a:rPr>
                        <a:t> = 1</a:t>
                      </a:r>
                    </a:p>
                    <a:p>
                      <a:pPr algn="ctr">
                        <a:lnSpc>
                          <a:spcPct val="115000"/>
                        </a:lnSpc>
                        <a:spcAft>
                          <a:spcPts val="0"/>
                        </a:spcAft>
                      </a:pPr>
                      <a:r>
                        <a:rPr lang="en-GB" sz="1100" baseline="0" dirty="0" smtClean="0">
                          <a:effectLst/>
                          <a:latin typeface="Calibri"/>
                          <a:ea typeface="Calibri"/>
                          <a:cs typeface="Times New Roman"/>
                        </a:rPr>
                        <a:t>1 + 0 = 1</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0 + 2 = 2</a:t>
                      </a:r>
                    </a:p>
                    <a:p>
                      <a:pPr algn="ctr">
                        <a:lnSpc>
                          <a:spcPct val="115000"/>
                        </a:lnSpc>
                        <a:spcAft>
                          <a:spcPts val="0"/>
                        </a:spcAft>
                      </a:pPr>
                      <a:r>
                        <a:rPr lang="en-GB" sz="1100" baseline="0" dirty="0" smtClean="0">
                          <a:effectLst/>
                          <a:latin typeface="Calibri"/>
                          <a:ea typeface="Calibri"/>
                          <a:cs typeface="Times New Roman"/>
                        </a:rPr>
                        <a:t>1 + 1 = 2</a:t>
                      </a:r>
                    </a:p>
                    <a:p>
                      <a:pPr algn="ctr">
                        <a:lnSpc>
                          <a:spcPct val="115000"/>
                        </a:lnSpc>
                        <a:spcAft>
                          <a:spcPts val="0"/>
                        </a:spcAft>
                      </a:pPr>
                      <a:r>
                        <a:rPr lang="en-GB" sz="1100" baseline="0" dirty="0" smtClean="0">
                          <a:effectLst/>
                          <a:latin typeface="Calibri"/>
                          <a:ea typeface="Calibri"/>
                          <a:cs typeface="Times New Roman"/>
                        </a:rPr>
                        <a:t>2 + 0 = 2</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0 + 3 = 3</a:t>
                      </a:r>
                    </a:p>
                    <a:p>
                      <a:pPr algn="ctr">
                        <a:lnSpc>
                          <a:spcPct val="115000"/>
                        </a:lnSpc>
                        <a:spcAft>
                          <a:spcPts val="0"/>
                        </a:spcAft>
                      </a:pPr>
                      <a:r>
                        <a:rPr lang="en-GB" sz="1100" baseline="0" dirty="0" smtClean="0">
                          <a:effectLst/>
                          <a:latin typeface="Calibri"/>
                          <a:ea typeface="Calibri"/>
                          <a:cs typeface="Times New Roman"/>
                        </a:rPr>
                        <a:t>1 + 2  = 3</a:t>
                      </a:r>
                    </a:p>
                    <a:p>
                      <a:pPr algn="ctr">
                        <a:lnSpc>
                          <a:spcPct val="115000"/>
                        </a:lnSpc>
                        <a:spcAft>
                          <a:spcPts val="0"/>
                        </a:spcAft>
                      </a:pPr>
                      <a:r>
                        <a:rPr lang="en-GB" sz="1100" baseline="0" dirty="0" smtClean="0">
                          <a:effectLst/>
                          <a:latin typeface="Calibri"/>
                          <a:ea typeface="Calibri"/>
                          <a:cs typeface="Times New Roman"/>
                        </a:rPr>
                        <a:t>2 + 1 = 3</a:t>
                      </a:r>
                    </a:p>
                    <a:p>
                      <a:pPr algn="ctr">
                        <a:lnSpc>
                          <a:spcPct val="115000"/>
                        </a:lnSpc>
                        <a:spcAft>
                          <a:spcPts val="0"/>
                        </a:spcAft>
                      </a:pPr>
                      <a:r>
                        <a:rPr lang="en-GB" sz="1100" baseline="0" dirty="0" smtClean="0">
                          <a:effectLst/>
                          <a:latin typeface="Calibri"/>
                          <a:ea typeface="Calibri"/>
                          <a:cs typeface="Times New Roman"/>
                        </a:rPr>
                        <a:t>3 + 0 = 3</a:t>
                      </a:r>
                      <a:endParaRPr lang="en-GB" sz="1100" dirty="0" smtClean="0">
                        <a:effectLst/>
                        <a:latin typeface="Calibri"/>
                        <a:ea typeface="Calibri"/>
                        <a:cs typeface="Times New Roman"/>
                      </a:endParaRPr>
                    </a:p>
                  </a:txBody>
                  <a:tcPr marL="83611" marR="83611" marT="0" marB="0"/>
                </a:tc>
                <a:tc>
                  <a:txBody>
                    <a:bodyPr/>
                    <a:lstStyle/>
                    <a:p>
                      <a:pPr algn="ctr">
                        <a:lnSpc>
                          <a:spcPct val="115000"/>
                        </a:lnSpc>
                        <a:spcAft>
                          <a:spcPts val="0"/>
                        </a:spcAft>
                      </a:pPr>
                      <a:r>
                        <a:rPr lang="en-GB" sz="1100" dirty="0" smtClean="0">
                          <a:effectLst/>
                          <a:latin typeface="Calibri"/>
                          <a:ea typeface="Calibri"/>
                          <a:cs typeface="Times New Roman"/>
                        </a:rPr>
                        <a:t>0 + 4 = 4</a:t>
                      </a:r>
                    </a:p>
                    <a:p>
                      <a:pPr algn="ctr">
                        <a:lnSpc>
                          <a:spcPct val="115000"/>
                        </a:lnSpc>
                        <a:spcAft>
                          <a:spcPts val="0"/>
                        </a:spcAft>
                      </a:pPr>
                      <a:r>
                        <a:rPr lang="en-GB" sz="1100" dirty="0" smtClean="0">
                          <a:effectLst/>
                          <a:latin typeface="Calibri"/>
                          <a:ea typeface="Calibri"/>
                          <a:cs typeface="Times New Roman"/>
                        </a:rPr>
                        <a:t>1</a:t>
                      </a:r>
                      <a:r>
                        <a:rPr lang="en-GB" sz="1100" baseline="0" dirty="0" smtClean="0">
                          <a:effectLst/>
                          <a:latin typeface="Calibri"/>
                          <a:ea typeface="Calibri"/>
                          <a:cs typeface="Times New Roman"/>
                        </a:rPr>
                        <a:t> + 3 = 4</a:t>
                      </a:r>
                    </a:p>
                    <a:p>
                      <a:pPr algn="ctr">
                        <a:lnSpc>
                          <a:spcPct val="115000"/>
                        </a:lnSpc>
                        <a:spcAft>
                          <a:spcPts val="0"/>
                        </a:spcAft>
                      </a:pPr>
                      <a:r>
                        <a:rPr lang="en-GB" sz="1100" baseline="0" dirty="0" smtClean="0">
                          <a:effectLst/>
                          <a:latin typeface="Calibri"/>
                          <a:ea typeface="Calibri"/>
                          <a:cs typeface="Times New Roman"/>
                        </a:rPr>
                        <a:t>2 + 2 = 4</a:t>
                      </a:r>
                    </a:p>
                    <a:p>
                      <a:pPr algn="ctr">
                        <a:lnSpc>
                          <a:spcPct val="115000"/>
                        </a:lnSpc>
                        <a:spcAft>
                          <a:spcPts val="0"/>
                        </a:spcAft>
                      </a:pPr>
                      <a:r>
                        <a:rPr lang="en-GB" sz="1100" baseline="0" dirty="0" smtClean="0">
                          <a:effectLst/>
                          <a:latin typeface="Calibri"/>
                          <a:ea typeface="Calibri"/>
                          <a:cs typeface="Times New Roman"/>
                        </a:rPr>
                        <a:t>3 + 1 = 4</a:t>
                      </a:r>
                    </a:p>
                    <a:p>
                      <a:pPr algn="ctr">
                        <a:lnSpc>
                          <a:spcPct val="115000"/>
                        </a:lnSpc>
                        <a:spcAft>
                          <a:spcPts val="0"/>
                        </a:spcAft>
                      </a:pPr>
                      <a:r>
                        <a:rPr lang="en-GB" sz="1100" baseline="0" dirty="0" smtClean="0">
                          <a:effectLst/>
                          <a:latin typeface="Calibri"/>
                          <a:ea typeface="Calibri"/>
                          <a:cs typeface="Times New Roman"/>
                        </a:rPr>
                        <a:t>4 + 0 = 4</a:t>
                      </a:r>
                    </a:p>
                    <a:p>
                      <a:pPr algn="ctr">
                        <a:lnSpc>
                          <a:spcPct val="115000"/>
                        </a:lnSpc>
                        <a:spcAft>
                          <a:spcPts val="0"/>
                        </a:spcAft>
                      </a:pPr>
                      <a:endParaRPr lang="en-GB" sz="1100" baseline="0" dirty="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0 + 5 = 5</a:t>
                      </a:r>
                    </a:p>
                    <a:p>
                      <a:pPr algn="ctr">
                        <a:lnSpc>
                          <a:spcPct val="115000"/>
                        </a:lnSpc>
                        <a:spcAft>
                          <a:spcPts val="0"/>
                        </a:spcAft>
                      </a:pPr>
                      <a:r>
                        <a:rPr lang="en-GB" sz="1100" baseline="0" dirty="0" smtClean="0">
                          <a:effectLst/>
                          <a:latin typeface="Calibri"/>
                          <a:ea typeface="Calibri"/>
                          <a:cs typeface="Times New Roman"/>
                        </a:rPr>
                        <a:t>1 + 4 = 5</a:t>
                      </a:r>
                    </a:p>
                    <a:p>
                      <a:pPr algn="ctr">
                        <a:lnSpc>
                          <a:spcPct val="115000"/>
                        </a:lnSpc>
                        <a:spcAft>
                          <a:spcPts val="0"/>
                        </a:spcAft>
                      </a:pPr>
                      <a:r>
                        <a:rPr lang="en-GB" sz="1100" baseline="0" dirty="0" smtClean="0">
                          <a:effectLst/>
                          <a:latin typeface="Calibri"/>
                          <a:ea typeface="Calibri"/>
                          <a:cs typeface="Times New Roman"/>
                        </a:rPr>
                        <a:t>2 + 3 = 5</a:t>
                      </a:r>
                    </a:p>
                    <a:p>
                      <a:pPr algn="ctr">
                        <a:lnSpc>
                          <a:spcPct val="115000"/>
                        </a:lnSpc>
                        <a:spcAft>
                          <a:spcPts val="0"/>
                        </a:spcAft>
                      </a:pPr>
                      <a:r>
                        <a:rPr lang="en-GB" sz="1100" baseline="0" dirty="0" smtClean="0">
                          <a:effectLst/>
                          <a:latin typeface="Calibri"/>
                          <a:ea typeface="Calibri"/>
                          <a:cs typeface="Times New Roman"/>
                        </a:rPr>
                        <a:t>3 + 2 = 5</a:t>
                      </a:r>
                    </a:p>
                    <a:p>
                      <a:pPr algn="ctr">
                        <a:lnSpc>
                          <a:spcPct val="115000"/>
                        </a:lnSpc>
                        <a:spcAft>
                          <a:spcPts val="0"/>
                        </a:spcAft>
                      </a:pPr>
                      <a:r>
                        <a:rPr lang="en-GB" sz="1100" baseline="0" dirty="0" smtClean="0">
                          <a:effectLst/>
                          <a:latin typeface="Calibri"/>
                          <a:ea typeface="Calibri"/>
                          <a:cs typeface="Times New Roman"/>
                        </a:rPr>
                        <a:t>4 + 1 = 5</a:t>
                      </a:r>
                    </a:p>
                    <a:p>
                      <a:pPr algn="ctr">
                        <a:lnSpc>
                          <a:spcPct val="115000"/>
                        </a:lnSpc>
                        <a:spcAft>
                          <a:spcPts val="0"/>
                        </a:spcAft>
                      </a:pPr>
                      <a:r>
                        <a:rPr lang="en-GB" sz="1100" baseline="0" dirty="0" smtClean="0">
                          <a:effectLst/>
                          <a:latin typeface="Calibri"/>
                          <a:ea typeface="Calibri"/>
                          <a:cs typeface="Times New Roman"/>
                        </a:rPr>
                        <a:t>5 + 0 = 5</a:t>
                      </a:r>
                    </a:p>
                  </a:txBody>
                  <a:tcPr marL="83611" marR="83611" marT="0" marB="0"/>
                </a:tc>
                <a:tc>
                  <a:txBody>
                    <a:bodyPr/>
                    <a:lstStyle/>
                    <a:p>
                      <a:pPr algn="ctr">
                        <a:lnSpc>
                          <a:spcPct val="115000"/>
                        </a:lnSpc>
                        <a:spcAft>
                          <a:spcPts val="0"/>
                        </a:spcAft>
                      </a:pPr>
                      <a:r>
                        <a:rPr lang="en-GB" sz="1100" dirty="0" smtClean="0">
                          <a:effectLst/>
                          <a:latin typeface="Calibri"/>
                          <a:ea typeface="Calibri"/>
                          <a:cs typeface="Times New Roman"/>
                        </a:rPr>
                        <a:t>0 + 6 = 6</a:t>
                      </a:r>
                    </a:p>
                    <a:p>
                      <a:pPr algn="ctr">
                        <a:lnSpc>
                          <a:spcPct val="115000"/>
                        </a:lnSpc>
                        <a:spcAft>
                          <a:spcPts val="0"/>
                        </a:spcAft>
                      </a:pPr>
                      <a:r>
                        <a:rPr lang="en-GB" sz="1100" dirty="0" smtClean="0">
                          <a:effectLst/>
                          <a:latin typeface="Calibri"/>
                          <a:ea typeface="Calibri"/>
                          <a:cs typeface="Times New Roman"/>
                        </a:rPr>
                        <a:t>1 + 5 = 6</a:t>
                      </a:r>
                    </a:p>
                    <a:p>
                      <a:pPr algn="ctr">
                        <a:lnSpc>
                          <a:spcPct val="115000"/>
                        </a:lnSpc>
                        <a:spcAft>
                          <a:spcPts val="0"/>
                        </a:spcAft>
                      </a:pPr>
                      <a:r>
                        <a:rPr lang="en-GB" sz="1100" dirty="0" smtClean="0">
                          <a:effectLst/>
                          <a:latin typeface="Calibri"/>
                          <a:ea typeface="Calibri"/>
                          <a:cs typeface="Times New Roman"/>
                        </a:rPr>
                        <a:t>2 + 4 = 6</a:t>
                      </a:r>
                    </a:p>
                    <a:p>
                      <a:pPr algn="ctr">
                        <a:lnSpc>
                          <a:spcPct val="115000"/>
                        </a:lnSpc>
                        <a:spcAft>
                          <a:spcPts val="0"/>
                        </a:spcAft>
                      </a:pPr>
                      <a:r>
                        <a:rPr lang="en-GB" sz="1100" dirty="0" smtClean="0">
                          <a:effectLst/>
                          <a:latin typeface="Calibri"/>
                          <a:ea typeface="Calibri"/>
                          <a:cs typeface="Times New Roman"/>
                        </a:rPr>
                        <a:t>3 + 3 = 6</a:t>
                      </a:r>
                    </a:p>
                    <a:p>
                      <a:pPr algn="ctr">
                        <a:lnSpc>
                          <a:spcPct val="115000"/>
                        </a:lnSpc>
                        <a:spcAft>
                          <a:spcPts val="0"/>
                        </a:spcAft>
                      </a:pPr>
                      <a:r>
                        <a:rPr lang="en-GB" sz="1100" dirty="0" smtClean="0">
                          <a:effectLst/>
                          <a:latin typeface="Calibri"/>
                          <a:ea typeface="Calibri"/>
                          <a:cs typeface="Times New Roman"/>
                        </a:rPr>
                        <a:t>4 + 2</a:t>
                      </a:r>
                      <a:r>
                        <a:rPr lang="en-GB" sz="1100" baseline="0" dirty="0" smtClean="0">
                          <a:effectLst/>
                          <a:latin typeface="Calibri"/>
                          <a:ea typeface="Calibri"/>
                          <a:cs typeface="Times New Roman"/>
                        </a:rPr>
                        <a:t> = 6</a:t>
                      </a:r>
                    </a:p>
                    <a:p>
                      <a:pPr algn="ctr">
                        <a:lnSpc>
                          <a:spcPct val="115000"/>
                        </a:lnSpc>
                        <a:spcAft>
                          <a:spcPts val="0"/>
                        </a:spcAft>
                      </a:pPr>
                      <a:r>
                        <a:rPr lang="en-GB" sz="1100" baseline="0" dirty="0" smtClean="0">
                          <a:effectLst/>
                          <a:latin typeface="Calibri"/>
                          <a:ea typeface="Calibri"/>
                          <a:cs typeface="Times New Roman"/>
                        </a:rPr>
                        <a:t>5 + 1 = 6</a:t>
                      </a:r>
                    </a:p>
                    <a:p>
                      <a:pPr algn="ctr">
                        <a:lnSpc>
                          <a:spcPct val="115000"/>
                        </a:lnSpc>
                        <a:spcAft>
                          <a:spcPts val="0"/>
                        </a:spcAft>
                      </a:pPr>
                      <a:r>
                        <a:rPr lang="en-GB" sz="1100" baseline="0" dirty="0" smtClean="0">
                          <a:effectLst/>
                          <a:latin typeface="Calibri"/>
                          <a:ea typeface="Calibri"/>
                          <a:cs typeface="Times New Roman"/>
                        </a:rPr>
                        <a:t>6 + 0 = 6</a:t>
                      </a:r>
                      <a:endParaRPr lang="en-GB" sz="1100" dirty="0" smtClean="0">
                        <a:effectLst/>
                        <a:latin typeface="Calibri"/>
                        <a:ea typeface="Calibri"/>
                        <a:cs typeface="Times New Roman"/>
                      </a:endParaRPr>
                    </a:p>
                  </a:txBody>
                  <a:tcPr marL="83611" marR="83611" marT="0" marB="0"/>
                </a:tc>
              </a:tr>
            </a:tbl>
          </a:graphicData>
        </a:graphic>
      </p:graphicFrame>
      <p:sp>
        <p:nvSpPr>
          <p:cNvPr id="6" name="Text Placeholder 5"/>
          <p:cNvSpPr>
            <a:spLocks noGrp="1"/>
          </p:cNvSpPr>
          <p:nvPr>
            <p:ph type="body" sz="quarter" idx="14"/>
          </p:nvPr>
        </p:nvSpPr>
        <p:spPr/>
        <p:txBody>
          <a:bodyPr>
            <a:normAutofit/>
          </a:bodyPr>
          <a:lstStyle/>
          <a:p>
            <a:r>
              <a:rPr lang="en-GB" dirty="0" smtClean="0"/>
              <a:t>Key Vocabulary</a:t>
            </a:r>
          </a:p>
          <a:p>
            <a:pPr algn="l"/>
            <a:r>
              <a:rPr lang="en-GB" b="0" u="none" dirty="0" smtClean="0"/>
              <a:t>What is 3 </a:t>
            </a:r>
            <a:r>
              <a:rPr lang="en-GB" u="none" dirty="0" smtClean="0"/>
              <a:t>add</a:t>
            </a:r>
            <a:r>
              <a:rPr lang="en-GB" b="0" u="none" dirty="0" smtClean="0"/>
              <a:t> 2?</a:t>
            </a:r>
          </a:p>
          <a:p>
            <a:pPr algn="l"/>
            <a:r>
              <a:rPr lang="en-GB" b="0" u="none" dirty="0" smtClean="0"/>
              <a:t>What is 2 </a:t>
            </a:r>
            <a:r>
              <a:rPr lang="en-GB" u="none" dirty="0" smtClean="0"/>
              <a:t>plus</a:t>
            </a:r>
            <a:r>
              <a:rPr lang="en-GB" b="0" u="none" dirty="0" smtClean="0"/>
              <a:t> 2?</a:t>
            </a:r>
          </a:p>
          <a:p>
            <a:pPr algn="l"/>
            <a:r>
              <a:rPr lang="en-GB" b="0" u="none" dirty="0" smtClean="0"/>
              <a:t>What is 5 </a:t>
            </a:r>
            <a:r>
              <a:rPr lang="en-GB" u="none" dirty="0" smtClean="0"/>
              <a:t>take away </a:t>
            </a:r>
            <a:r>
              <a:rPr lang="en-GB" b="0" u="none" dirty="0"/>
              <a:t>2</a:t>
            </a:r>
            <a:r>
              <a:rPr lang="en-GB" b="0" u="none" dirty="0" smtClean="0"/>
              <a:t>?</a:t>
            </a:r>
          </a:p>
          <a:p>
            <a:pPr algn="l"/>
            <a:r>
              <a:rPr lang="en-GB" b="0" u="none" dirty="0" smtClean="0"/>
              <a:t>What is 1 </a:t>
            </a:r>
            <a:r>
              <a:rPr lang="en-GB" u="none" dirty="0" smtClean="0"/>
              <a:t>less than </a:t>
            </a:r>
            <a:r>
              <a:rPr lang="en-GB" b="0" u="none" dirty="0"/>
              <a:t>4</a:t>
            </a:r>
            <a:r>
              <a:rPr lang="en-GB" b="0" u="none" dirty="0" smtClean="0"/>
              <a:t>?</a:t>
            </a:r>
          </a:p>
        </p:txBody>
      </p:sp>
      <p:sp>
        <p:nvSpPr>
          <p:cNvPr id="13" name="Text Placeholder 12"/>
          <p:cNvSpPr>
            <a:spLocks noGrp="1"/>
          </p:cNvSpPr>
          <p:nvPr>
            <p:ph type="body" sz="quarter" idx="15"/>
          </p:nvPr>
        </p:nvSpPr>
        <p:spPr/>
        <p:txBody>
          <a:bodyPr>
            <a:normAutofit/>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3</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5</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or 4</a:t>
            </a:r>
            <a:r>
              <a:rPr lang="en-GB" altLang="en-US" dirty="0" smtClean="0">
                <a:ea typeface="Calibri" pitchFamily="34" charset="0"/>
                <a:cs typeface="Times New Roman" pitchFamily="18" charset="0"/>
              </a:rPr>
              <a:t> – ⃝ = 2.</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238810" y="261065"/>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57671355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Summer 1</a:t>
            </a:r>
            <a:endParaRPr lang="en-GB" dirty="0"/>
          </a:p>
        </p:txBody>
      </p:sp>
      <p:sp>
        <p:nvSpPr>
          <p:cNvPr id="3" name="Text Placeholder 2"/>
          <p:cNvSpPr>
            <a:spLocks noGrp="1"/>
          </p:cNvSpPr>
          <p:nvPr>
            <p:ph type="body" sz="quarter" idx="11"/>
          </p:nvPr>
        </p:nvSpPr>
        <p:spPr/>
        <p:txBody>
          <a:bodyPr>
            <a:normAutofit/>
          </a:bodyPr>
          <a:lstStyle/>
          <a:p>
            <a:r>
              <a:rPr lang="en-GB" dirty="0" smtClean="0"/>
              <a:t>I can tell the time.</a:t>
            </a:r>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Talk about time</a:t>
            </a:r>
            <a:r>
              <a:rPr lang="en-GB" altLang="en-US" dirty="0" smtClean="0">
                <a:cs typeface="Arial" pitchFamily="34" charset="0"/>
              </a:rPr>
              <a:t>  - Discuss  what time things happen. When does your child wake up? What time do they eat breakfast?  Make sure that you have an analogue clock visible in your house or that your child wears a watch with hands.</a:t>
            </a:r>
          </a:p>
          <a:p>
            <a:pPr lvl="0" eaLnBrk="0" fontAlgn="base" hangingPunct="0">
              <a:spcBef>
                <a:spcPct val="0"/>
              </a:spcBef>
              <a:spcAft>
                <a:spcPct val="0"/>
              </a:spcAft>
              <a:buClrTx/>
              <a:buSzTx/>
            </a:pPr>
            <a:endParaRPr lang="en-GB" altLang="en-US" u="sng" dirty="0">
              <a:cs typeface="Arial" pitchFamily="34" charset="0"/>
            </a:endParaRPr>
          </a:p>
          <a:p>
            <a:pPr lvl="0" eaLnBrk="0" fontAlgn="base" hangingPunct="0">
              <a:spcBef>
                <a:spcPct val="0"/>
              </a:spcBef>
              <a:spcAft>
                <a:spcPct val="0"/>
              </a:spcAft>
              <a:buClrTx/>
              <a:buSzTx/>
            </a:pPr>
            <a:r>
              <a:rPr lang="en-GB" altLang="en-US" u="sng" dirty="0" smtClean="0"/>
              <a:t>Ask your child the time regularly </a:t>
            </a:r>
            <a:r>
              <a:rPr lang="en-GB" altLang="en-US" dirty="0" smtClean="0"/>
              <a:t>– You could also give your child some responsibility for watching the clock :</a:t>
            </a:r>
          </a:p>
          <a:p>
            <a:pPr lvl="0" eaLnBrk="0" fontAlgn="base" hangingPunct="0">
              <a:spcBef>
                <a:spcPct val="0"/>
              </a:spcBef>
              <a:spcAft>
                <a:spcPct val="0"/>
              </a:spcAft>
              <a:buClrTx/>
              <a:buSzTx/>
            </a:pPr>
            <a:r>
              <a:rPr lang="en-GB" altLang="en-US" dirty="0" smtClean="0"/>
              <a:t>“The cakes need to come out of the oven at quarter past four.”</a:t>
            </a:r>
          </a:p>
          <a:p>
            <a:pPr lvl="0" eaLnBrk="0" fontAlgn="base" hangingPunct="0">
              <a:spcBef>
                <a:spcPct val="0"/>
              </a:spcBef>
              <a:spcAft>
                <a:spcPct val="0"/>
              </a:spcAft>
              <a:buClrTx/>
              <a:buSzTx/>
            </a:pPr>
            <a:r>
              <a:rPr lang="en-GB" altLang="en-US" dirty="0" smtClean="0"/>
              <a:t>“We need to leave the house at half past eight.”</a:t>
            </a:r>
          </a:p>
        </p:txBody>
      </p:sp>
      <p:sp>
        <p:nvSpPr>
          <p:cNvPr id="6" name="Text Placeholder 5"/>
          <p:cNvSpPr>
            <a:spLocks noGrp="1"/>
          </p:cNvSpPr>
          <p:nvPr>
            <p:ph type="body" sz="quarter" idx="14"/>
          </p:nvPr>
        </p:nvSpPr>
        <p:spPr>
          <a:xfrm>
            <a:off x="4365104" y="2555776"/>
            <a:ext cx="1876971" cy="1944216"/>
          </a:xfrm>
        </p:spPr>
        <p:txBody>
          <a:bodyPr/>
          <a:lstStyle/>
          <a:p>
            <a:r>
              <a:rPr lang="en-GB" dirty="0" smtClean="0"/>
              <a:t>Key Vocabulary</a:t>
            </a:r>
          </a:p>
          <a:p>
            <a:pPr algn="l"/>
            <a:r>
              <a:rPr lang="en-GB" b="0" u="none" dirty="0" smtClean="0"/>
              <a:t>Twelve </a:t>
            </a:r>
            <a:r>
              <a:rPr lang="en-GB" u="none" dirty="0" smtClean="0"/>
              <a:t>o’clock</a:t>
            </a:r>
          </a:p>
          <a:p>
            <a:pPr algn="l"/>
            <a:r>
              <a:rPr lang="en-GB" u="none" dirty="0" smtClean="0"/>
              <a:t>Half past</a:t>
            </a:r>
            <a:r>
              <a:rPr lang="en-GB" b="0" u="none" dirty="0" smtClean="0"/>
              <a:t> two</a:t>
            </a:r>
          </a:p>
          <a:p>
            <a:pPr algn="l"/>
            <a:r>
              <a:rPr lang="en-GB" u="none" dirty="0" smtClean="0"/>
              <a:t>Quarter past</a:t>
            </a:r>
            <a:r>
              <a:rPr lang="en-GB" b="0" u="none" dirty="0" smtClean="0"/>
              <a:t> three</a:t>
            </a:r>
          </a:p>
          <a:p>
            <a:pPr algn="l"/>
            <a:r>
              <a:rPr lang="en-GB" u="none" dirty="0" smtClean="0"/>
              <a:t>Quarter to</a:t>
            </a:r>
            <a:r>
              <a:rPr lang="en-GB" b="0" u="none" dirty="0" smtClean="0"/>
              <a:t> nine</a:t>
            </a:r>
          </a:p>
          <a:p>
            <a:pPr algn="l"/>
            <a:r>
              <a:rPr lang="en-GB" b="0" u="none" dirty="0" smtClean="0"/>
              <a:t>Five</a:t>
            </a:r>
            <a:r>
              <a:rPr lang="en-GB" u="none" dirty="0" smtClean="0"/>
              <a:t> past </a:t>
            </a:r>
            <a:r>
              <a:rPr lang="en-GB" b="0" u="none" dirty="0" smtClean="0"/>
              <a:t>one</a:t>
            </a:r>
          </a:p>
          <a:p>
            <a:pPr algn="l"/>
            <a:r>
              <a:rPr lang="en-GB" b="0" u="none" dirty="0" smtClean="0"/>
              <a:t>Twenty-five </a:t>
            </a:r>
            <a:r>
              <a:rPr lang="en-GB" u="none" dirty="0" smtClean="0"/>
              <a:t>to</a:t>
            </a:r>
            <a:r>
              <a:rPr lang="en-GB" b="0" u="none" dirty="0" smtClean="0"/>
              <a:t> ten</a:t>
            </a:r>
            <a:endParaRPr lang="en-GB" u="none" dirty="0"/>
          </a:p>
        </p:txBody>
      </p:sp>
      <p:sp>
        <p:nvSpPr>
          <p:cNvPr id="5" name="Content Placeholder 4"/>
          <p:cNvSpPr>
            <a:spLocks noGrp="1"/>
          </p:cNvSpPr>
          <p:nvPr>
            <p:ph sz="quarter" idx="13"/>
          </p:nvPr>
        </p:nvSpPr>
        <p:spPr>
          <a:xfrm>
            <a:off x="719336" y="2627784"/>
            <a:ext cx="3501752" cy="2946036"/>
          </a:xfrm>
        </p:spPr>
        <p:txBody>
          <a:bodyPr>
            <a:normAutofit fontScale="62500" lnSpcReduction="20000"/>
          </a:bodyPr>
          <a:lstStyle/>
          <a:p>
            <a:pPr marL="0" indent="0">
              <a:buNone/>
            </a:pPr>
            <a:r>
              <a:rPr lang="en-GB" dirty="0" smtClean="0"/>
              <a:t>Children need to be able to tell the time using a clock with hands. This target can be broken down into several steps.</a:t>
            </a:r>
          </a:p>
          <a:p>
            <a:r>
              <a:rPr lang="en-GB" dirty="0" smtClean="0"/>
              <a:t>I can tell the time to the nearest hour.</a:t>
            </a:r>
          </a:p>
          <a:p>
            <a:r>
              <a:rPr lang="en-GB" dirty="0" smtClean="0"/>
              <a:t>I can tell the time to the nearest half hour.</a:t>
            </a:r>
          </a:p>
          <a:p>
            <a:r>
              <a:rPr lang="en-GB" dirty="0" smtClean="0"/>
              <a:t>I can tell the time to the nearest quarter hour.</a:t>
            </a:r>
          </a:p>
          <a:p>
            <a:r>
              <a:rPr lang="en-GB" dirty="0" smtClean="0"/>
              <a:t>I can tell the time to the nearest five minutes.</a:t>
            </a:r>
          </a:p>
          <a:p>
            <a:pPr marL="0" indent="0">
              <a:buNone/>
            </a:pPr>
            <a:endParaRPr lang="en-GB" dirty="0"/>
          </a:p>
          <a:p>
            <a:pPr marL="0" indent="0">
              <a:buNone/>
            </a:pPr>
            <a:endParaRPr lang="en-GB" dirty="0"/>
          </a:p>
        </p:txBody>
      </p:sp>
      <p:pic>
        <p:nvPicPr>
          <p:cNvPr id="1032" name="Picture 8" descr="https://encrypted-tbn0.gstatic.com/images?q=tbn:ANd9GcSn91hrzNaLYVGYvQ9pyk4berjLjtssCB66D-jCZEH_zlHkDpudq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09120" y="4637716"/>
            <a:ext cx="723294" cy="72008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https://encrypted-tbn1.gstatic.com/images?q=tbn:ANd9GcTPb1IcXAnBJd6eRktfkm9UAhPaX7oMnKFEdJOrqj9xsezxaVdc0C8eWw">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73216" y="4637716"/>
            <a:ext cx="720080" cy="72008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251272" y="283286"/>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6">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3"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424633167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Summer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5 times table.</a:t>
            </a:r>
            <a:endParaRPr lang="en-GB" dirty="0"/>
          </a:p>
        </p:txBody>
      </p:sp>
      <p:sp>
        <p:nvSpPr>
          <p:cNvPr id="4" name="Text Placeholder 3"/>
          <p:cNvSpPr>
            <a:spLocks noGrp="1"/>
          </p:cNvSpPr>
          <p:nvPr>
            <p:ph type="body" sz="quarter" idx="12"/>
          </p:nvPr>
        </p:nvSpPr>
        <p:spPr/>
        <p:txBody>
          <a:bodyPr>
            <a:normAutofit fontScale="92500"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Songs and Chants</a:t>
            </a:r>
            <a:r>
              <a:rPr lang="en-GB" altLang="en-US" dirty="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Spot patterns</a:t>
            </a:r>
            <a:r>
              <a:rPr lang="en-GB" altLang="en-US" dirty="0" smtClean="0">
                <a:ea typeface="Calibri" pitchFamily="34" charset="0"/>
                <a:cs typeface="Times New Roman" pitchFamily="18" charset="0"/>
              </a:rPr>
              <a:t> – What patterns can your child spot in the 5 times table? Are there any similarities with the 10 times table?</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Test the Parent</a:t>
            </a:r>
            <a:r>
              <a:rPr lang="en-GB" altLang="en-US" dirty="0">
                <a:ea typeface="Calibri" pitchFamily="34" charset="0"/>
                <a:cs typeface="Times New Roman" pitchFamily="18" charset="0"/>
              </a:rPr>
              <a:t> – Your child can make up their own tricky division questions for you e.g. </a:t>
            </a:r>
            <a:r>
              <a:rPr lang="en-GB" altLang="en-US" i="1" dirty="0">
                <a:ea typeface="Calibri" pitchFamily="34" charset="0"/>
                <a:cs typeface="Times New Roman" pitchFamily="18" charset="0"/>
              </a:rPr>
              <a:t>What is </a:t>
            </a:r>
            <a:r>
              <a:rPr lang="en-GB" altLang="en-US" i="1" dirty="0" smtClean="0">
                <a:ea typeface="Calibri" pitchFamily="34" charset="0"/>
                <a:cs typeface="Times New Roman" pitchFamily="18" charset="0"/>
              </a:rPr>
              <a:t>45 </a:t>
            </a:r>
            <a:r>
              <a:rPr lang="en-GB" altLang="en-US" i="1" dirty="0">
                <a:ea typeface="Calibri" pitchFamily="34" charset="0"/>
                <a:cs typeface="Times New Roman" pitchFamily="18" charset="0"/>
              </a:rPr>
              <a:t>divided by 5</a:t>
            </a:r>
            <a:r>
              <a:rPr lang="en-GB" altLang="en-US" i="1" dirty="0" smtClean="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They need to be able to multiply to create these questions.</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1051041254"/>
              </p:ext>
            </p:extLst>
          </p:nvPr>
        </p:nvGraphicFramePr>
        <p:xfrm>
          <a:off x="719138" y="2555875"/>
          <a:ext cx="3390900" cy="2313432"/>
        </p:xfrm>
        <a:graphic>
          <a:graphicData uri="http://schemas.openxmlformats.org/drawingml/2006/table">
            <a:tbl>
              <a:tblPr firstRow="1" bandRow="1">
                <a:tableStyleId>{2D5ABB26-0587-4C30-8999-92F81FD0307C}</a:tableStyleId>
              </a:tblPr>
              <a:tblGrid>
                <a:gridCol w="1695450"/>
                <a:gridCol w="1695450"/>
              </a:tblGrid>
              <a:tr h="2313432">
                <a:tc>
                  <a:txBody>
                    <a:bodyPr/>
                    <a:lstStyle/>
                    <a:p>
                      <a:pPr algn="ctr">
                        <a:lnSpc>
                          <a:spcPct val="115000"/>
                        </a:lnSpc>
                        <a:spcAft>
                          <a:spcPts val="0"/>
                        </a:spcAft>
                      </a:pPr>
                      <a:r>
                        <a:rPr lang="en-GB" sz="1100" dirty="0" smtClean="0">
                          <a:effectLst/>
                        </a:rPr>
                        <a:t>5 </a:t>
                      </a:r>
                      <a:r>
                        <a:rPr lang="en-GB" sz="1100" dirty="0">
                          <a:effectLst/>
                        </a:rPr>
                        <a:t>× 1 = </a:t>
                      </a:r>
                      <a:r>
                        <a:rPr lang="en-GB" sz="1100" dirty="0" smtClean="0">
                          <a:effectLst/>
                        </a:rPr>
                        <a:t>5</a:t>
                      </a:r>
                      <a:endParaRPr lang="en-GB" sz="1100" dirty="0">
                        <a:effectLst/>
                      </a:endParaRPr>
                    </a:p>
                    <a:p>
                      <a:pPr algn="ctr">
                        <a:lnSpc>
                          <a:spcPct val="115000"/>
                        </a:lnSpc>
                        <a:spcAft>
                          <a:spcPts val="0"/>
                        </a:spcAft>
                      </a:pPr>
                      <a:r>
                        <a:rPr lang="en-GB" sz="1100" dirty="0" smtClean="0">
                          <a:effectLst/>
                        </a:rPr>
                        <a:t>5 </a:t>
                      </a:r>
                      <a:r>
                        <a:rPr lang="en-GB" sz="1100" dirty="0">
                          <a:effectLst/>
                        </a:rPr>
                        <a:t>× </a:t>
                      </a:r>
                      <a:r>
                        <a:rPr lang="en-GB" sz="1100" dirty="0" smtClean="0">
                          <a:effectLst/>
                        </a:rPr>
                        <a:t>2 </a:t>
                      </a:r>
                      <a:r>
                        <a:rPr lang="en-GB" sz="1100" dirty="0">
                          <a:effectLst/>
                        </a:rPr>
                        <a:t>= </a:t>
                      </a:r>
                      <a:r>
                        <a:rPr lang="en-GB" sz="1100" dirty="0" smtClean="0">
                          <a:effectLst/>
                        </a:rPr>
                        <a:t>10</a:t>
                      </a:r>
                      <a:endParaRPr lang="en-GB" sz="1100" dirty="0">
                        <a:effectLst/>
                      </a:endParaRPr>
                    </a:p>
                    <a:p>
                      <a:pPr algn="ctr">
                        <a:lnSpc>
                          <a:spcPct val="115000"/>
                        </a:lnSpc>
                        <a:spcAft>
                          <a:spcPts val="0"/>
                        </a:spcAft>
                      </a:pPr>
                      <a:r>
                        <a:rPr lang="en-GB" sz="1100" dirty="0" smtClean="0">
                          <a:effectLst/>
                        </a:rPr>
                        <a:t>5 </a:t>
                      </a:r>
                      <a:r>
                        <a:rPr lang="en-GB" sz="1100" dirty="0">
                          <a:effectLst/>
                        </a:rPr>
                        <a:t>× 3 = </a:t>
                      </a:r>
                      <a:r>
                        <a:rPr lang="en-GB" sz="1100" dirty="0" smtClean="0">
                          <a:effectLst/>
                        </a:rPr>
                        <a:t>15</a:t>
                      </a:r>
                    </a:p>
                    <a:p>
                      <a:pPr algn="ctr">
                        <a:lnSpc>
                          <a:spcPct val="115000"/>
                        </a:lnSpc>
                        <a:spcAft>
                          <a:spcPts val="0"/>
                        </a:spcAft>
                      </a:pPr>
                      <a:r>
                        <a:rPr lang="en-GB" sz="1100" dirty="0" smtClean="0">
                          <a:effectLst/>
                        </a:rPr>
                        <a:t>5 </a:t>
                      </a:r>
                      <a:r>
                        <a:rPr lang="en-GB" sz="1100" dirty="0">
                          <a:effectLst/>
                        </a:rPr>
                        <a:t>× 4 = </a:t>
                      </a:r>
                      <a:r>
                        <a:rPr lang="en-GB" sz="1100" dirty="0" smtClean="0">
                          <a:effectLst/>
                        </a:rPr>
                        <a:t>20</a:t>
                      </a:r>
                      <a:endParaRPr lang="en-GB" sz="1100" dirty="0">
                        <a:effectLst/>
                      </a:endParaRPr>
                    </a:p>
                    <a:p>
                      <a:pPr algn="ctr">
                        <a:lnSpc>
                          <a:spcPct val="115000"/>
                        </a:lnSpc>
                        <a:spcAft>
                          <a:spcPts val="0"/>
                        </a:spcAft>
                      </a:pPr>
                      <a:r>
                        <a:rPr lang="en-GB" sz="1100" dirty="0" smtClean="0">
                          <a:effectLst/>
                        </a:rPr>
                        <a:t>5 </a:t>
                      </a:r>
                      <a:r>
                        <a:rPr lang="en-GB" sz="1100" dirty="0">
                          <a:effectLst/>
                        </a:rPr>
                        <a:t>× 5 = </a:t>
                      </a:r>
                      <a:r>
                        <a:rPr lang="en-GB" sz="1100" dirty="0" smtClean="0">
                          <a:effectLst/>
                        </a:rPr>
                        <a:t>25</a:t>
                      </a:r>
                      <a:endParaRPr lang="en-GB" sz="1100" dirty="0">
                        <a:effectLst/>
                      </a:endParaRPr>
                    </a:p>
                    <a:p>
                      <a:pPr algn="ctr">
                        <a:lnSpc>
                          <a:spcPct val="115000"/>
                        </a:lnSpc>
                        <a:spcAft>
                          <a:spcPts val="0"/>
                        </a:spcAft>
                      </a:pPr>
                      <a:r>
                        <a:rPr lang="en-GB" sz="1100" dirty="0" smtClean="0">
                          <a:effectLst/>
                        </a:rPr>
                        <a:t>5 </a:t>
                      </a:r>
                      <a:r>
                        <a:rPr lang="en-GB" sz="1100" dirty="0">
                          <a:effectLst/>
                        </a:rPr>
                        <a:t>× 6 = </a:t>
                      </a:r>
                      <a:r>
                        <a:rPr lang="en-GB" sz="1100" dirty="0" smtClean="0">
                          <a:effectLst/>
                        </a:rPr>
                        <a:t>30</a:t>
                      </a:r>
                      <a:endParaRPr lang="en-GB" sz="1100" dirty="0">
                        <a:effectLst/>
                      </a:endParaRPr>
                    </a:p>
                    <a:p>
                      <a:pPr algn="ctr">
                        <a:lnSpc>
                          <a:spcPct val="115000"/>
                        </a:lnSpc>
                        <a:spcAft>
                          <a:spcPts val="0"/>
                        </a:spcAft>
                      </a:pPr>
                      <a:r>
                        <a:rPr lang="en-GB" sz="1100" dirty="0" smtClean="0">
                          <a:effectLst/>
                        </a:rPr>
                        <a:t>5 </a:t>
                      </a:r>
                      <a:r>
                        <a:rPr lang="en-GB" sz="1100" dirty="0">
                          <a:effectLst/>
                        </a:rPr>
                        <a:t>× 7 = </a:t>
                      </a:r>
                      <a:r>
                        <a:rPr lang="en-GB" sz="1100" dirty="0" smtClean="0">
                          <a:effectLst/>
                        </a:rPr>
                        <a:t>35</a:t>
                      </a:r>
                      <a:endParaRPr lang="en-GB" sz="1100" dirty="0">
                        <a:effectLst/>
                      </a:endParaRPr>
                    </a:p>
                    <a:p>
                      <a:pPr algn="ctr">
                        <a:lnSpc>
                          <a:spcPct val="115000"/>
                        </a:lnSpc>
                        <a:spcAft>
                          <a:spcPts val="0"/>
                        </a:spcAft>
                      </a:pPr>
                      <a:r>
                        <a:rPr lang="en-GB" sz="1100" dirty="0" smtClean="0">
                          <a:effectLst/>
                        </a:rPr>
                        <a:t>5 </a:t>
                      </a:r>
                      <a:r>
                        <a:rPr lang="en-GB" sz="1100" dirty="0">
                          <a:effectLst/>
                        </a:rPr>
                        <a:t>× 8 = </a:t>
                      </a:r>
                      <a:r>
                        <a:rPr lang="en-GB" sz="1100" dirty="0" smtClean="0">
                          <a:effectLst/>
                        </a:rPr>
                        <a:t>40</a:t>
                      </a:r>
                      <a:endParaRPr lang="en-GB" sz="1100" dirty="0">
                        <a:effectLst/>
                      </a:endParaRPr>
                    </a:p>
                    <a:p>
                      <a:pPr algn="ctr">
                        <a:lnSpc>
                          <a:spcPct val="115000"/>
                        </a:lnSpc>
                        <a:spcAft>
                          <a:spcPts val="0"/>
                        </a:spcAft>
                      </a:pPr>
                      <a:r>
                        <a:rPr lang="en-GB" sz="1100" dirty="0" smtClean="0">
                          <a:effectLst/>
                        </a:rPr>
                        <a:t>5 </a:t>
                      </a:r>
                      <a:r>
                        <a:rPr lang="en-GB" sz="1100" dirty="0">
                          <a:effectLst/>
                        </a:rPr>
                        <a:t>× 9 = </a:t>
                      </a:r>
                      <a:r>
                        <a:rPr lang="en-GB" sz="1100" dirty="0" smtClean="0">
                          <a:effectLst/>
                        </a:rPr>
                        <a:t>45</a:t>
                      </a:r>
                      <a:endParaRPr lang="en-GB" sz="1100" dirty="0">
                        <a:effectLst/>
                      </a:endParaRPr>
                    </a:p>
                    <a:p>
                      <a:pPr algn="ctr">
                        <a:lnSpc>
                          <a:spcPct val="115000"/>
                        </a:lnSpc>
                        <a:spcAft>
                          <a:spcPts val="0"/>
                        </a:spcAft>
                      </a:pPr>
                      <a:r>
                        <a:rPr lang="en-GB" sz="1100" dirty="0" smtClean="0">
                          <a:effectLst/>
                        </a:rPr>
                        <a:t>5 </a:t>
                      </a:r>
                      <a:r>
                        <a:rPr lang="en-GB" sz="1100" dirty="0">
                          <a:effectLst/>
                        </a:rPr>
                        <a:t>× 10 = </a:t>
                      </a:r>
                      <a:r>
                        <a:rPr lang="en-GB" sz="1100" dirty="0" smtClean="0">
                          <a:effectLst/>
                        </a:rPr>
                        <a:t>50</a:t>
                      </a:r>
                      <a:endParaRPr lang="en-GB" sz="1100" dirty="0">
                        <a:effectLst/>
                      </a:endParaRPr>
                    </a:p>
                    <a:p>
                      <a:pPr algn="ctr">
                        <a:lnSpc>
                          <a:spcPct val="115000"/>
                        </a:lnSpc>
                        <a:spcAft>
                          <a:spcPts val="0"/>
                        </a:spcAft>
                      </a:pPr>
                      <a:r>
                        <a:rPr lang="en-GB" sz="1100" dirty="0" smtClean="0">
                          <a:effectLst/>
                        </a:rPr>
                        <a:t>5 </a:t>
                      </a:r>
                      <a:r>
                        <a:rPr lang="en-GB" sz="1100" dirty="0">
                          <a:effectLst/>
                        </a:rPr>
                        <a:t>× 11 = </a:t>
                      </a:r>
                      <a:r>
                        <a:rPr lang="en-GB" sz="1100" dirty="0" smtClean="0">
                          <a:effectLst/>
                        </a:rPr>
                        <a:t>55</a:t>
                      </a:r>
                      <a:endParaRPr lang="en-GB" sz="1100" dirty="0">
                        <a:effectLst/>
                      </a:endParaRPr>
                    </a:p>
                    <a:p>
                      <a:pPr algn="ctr">
                        <a:lnSpc>
                          <a:spcPct val="115000"/>
                        </a:lnSpc>
                        <a:spcAft>
                          <a:spcPts val="0"/>
                        </a:spcAft>
                      </a:pPr>
                      <a:r>
                        <a:rPr lang="en-GB" sz="1100" dirty="0" smtClean="0">
                          <a:effectLst/>
                        </a:rPr>
                        <a:t>5 </a:t>
                      </a:r>
                      <a:r>
                        <a:rPr lang="en-GB" sz="1100" dirty="0">
                          <a:effectLst/>
                        </a:rPr>
                        <a:t>× 12 = </a:t>
                      </a:r>
                      <a:r>
                        <a:rPr lang="en-GB" sz="1100" dirty="0" smtClean="0">
                          <a:effectLst/>
                        </a:rPr>
                        <a:t>60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5 </a:t>
                      </a:r>
                      <a:r>
                        <a:rPr lang="en-GB" sz="1100" dirty="0">
                          <a:effectLst/>
                        </a:rPr>
                        <a:t>÷ </a:t>
                      </a:r>
                      <a:r>
                        <a:rPr lang="en-GB" sz="1100" dirty="0" smtClean="0">
                          <a:effectLst/>
                        </a:rPr>
                        <a:t>5 </a:t>
                      </a:r>
                      <a:r>
                        <a:rPr lang="en-GB" sz="1100" dirty="0">
                          <a:effectLst/>
                        </a:rPr>
                        <a:t>= </a:t>
                      </a:r>
                      <a:r>
                        <a:rPr lang="en-GB" sz="1100" dirty="0" smtClean="0">
                          <a:effectLst/>
                        </a:rPr>
                        <a:t>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10 ÷ 5 = 2</a:t>
                      </a:r>
                      <a:endParaRPr lang="en-GB" sz="1100" dirty="0">
                        <a:effectLst/>
                      </a:endParaRPr>
                    </a:p>
                    <a:p>
                      <a:pPr algn="ctr">
                        <a:lnSpc>
                          <a:spcPct val="115000"/>
                        </a:lnSpc>
                        <a:spcAft>
                          <a:spcPts val="0"/>
                        </a:spcAft>
                      </a:pPr>
                      <a:r>
                        <a:rPr lang="en-GB" sz="1100" dirty="0" smtClean="0">
                          <a:effectLst/>
                        </a:rPr>
                        <a:t>15 ÷ 5 = 3</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20 ÷ 5 = 4</a:t>
                      </a:r>
                    </a:p>
                    <a:p>
                      <a:pPr algn="ctr">
                        <a:lnSpc>
                          <a:spcPct val="115000"/>
                        </a:lnSpc>
                        <a:spcAft>
                          <a:spcPts val="0"/>
                        </a:spcAft>
                      </a:pPr>
                      <a:r>
                        <a:rPr lang="en-GB" sz="1100" dirty="0" smtClean="0">
                          <a:effectLst/>
                        </a:rPr>
                        <a:t>25 ÷ 5 = 5</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30 ÷ 5 = 6</a:t>
                      </a:r>
                    </a:p>
                    <a:p>
                      <a:pPr algn="ctr">
                        <a:lnSpc>
                          <a:spcPct val="115000"/>
                        </a:lnSpc>
                        <a:spcAft>
                          <a:spcPts val="0"/>
                        </a:spcAft>
                      </a:pPr>
                      <a:r>
                        <a:rPr lang="en-GB" sz="1100" dirty="0" smtClean="0">
                          <a:effectLst/>
                        </a:rPr>
                        <a:t>35 ÷ 5 = 7</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40 ÷ 5 = 8</a:t>
                      </a:r>
                    </a:p>
                    <a:p>
                      <a:pPr algn="ctr">
                        <a:lnSpc>
                          <a:spcPct val="115000"/>
                        </a:lnSpc>
                        <a:spcAft>
                          <a:spcPts val="0"/>
                        </a:spcAft>
                      </a:pPr>
                      <a:r>
                        <a:rPr lang="en-GB" sz="1100" dirty="0" smtClean="0">
                          <a:effectLst/>
                        </a:rPr>
                        <a:t>45 ÷ 5 = 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50 ÷ 5 = 10</a:t>
                      </a:r>
                    </a:p>
                    <a:p>
                      <a:pPr algn="ctr">
                        <a:lnSpc>
                          <a:spcPct val="115000"/>
                        </a:lnSpc>
                        <a:spcAft>
                          <a:spcPts val="0"/>
                        </a:spcAft>
                      </a:pPr>
                      <a:r>
                        <a:rPr lang="en-GB" sz="1100" dirty="0" smtClean="0">
                          <a:effectLst/>
                        </a:rPr>
                        <a:t>55 ÷ 5 = 11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dirty="0" smtClean="0">
                          <a:effectLst/>
                        </a:rPr>
                        <a:t>60 ÷ 5 = 12</a:t>
                      </a: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5 </a:t>
            </a:r>
            <a:r>
              <a:rPr lang="en-GB" u="none" dirty="0" smtClean="0"/>
              <a:t>multiplied by </a:t>
            </a:r>
            <a:r>
              <a:rPr lang="en-GB" b="0" u="none" dirty="0" smtClean="0"/>
              <a:t>7?</a:t>
            </a:r>
          </a:p>
          <a:p>
            <a:pPr algn="l"/>
            <a:r>
              <a:rPr lang="en-GB" b="0" u="none" dirty="0" smtClean="0"/>
              <a:t>What is 5</a:t>
            </a:r>
            <a:r>
              <a:rPr lang="en-GB" u="none" dirty="0" smtClean="0"/>
              <a:t> times </a:t>
            </a:r>
            <a:r>
              <a:rPr lang="en-GB" b="0" u="none" dirty="0" smtClean="0"/>
              <a:t>9?</a:t>
            </a:r>
          </a:p>
          <a:p>
            <a:pPr algn="l"/>
            <a:r>
              <a:rPr lang="en-GB" b="0" u="none" dirty="0" smtClean="0"/>
              <a:t>What is 60 </a:t>
            </a:r>
            <a:r>
              <a:rPr lang="en-GB" u="none" dirty="0" smtClean="0"/>
              <a:t>divided by </a:t>
            </a:r>
            <a:r>
              <a:rPr lang="en-GB" b="0" u="none" dirty="0" smtClean="0"/>
              <a:t>5?</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5</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 </a:t>
            </a:r>
            <a:r>
              <a:rPr lang="en-GB" altLang="en-US" dirty="0" smtClean="0">
                <a:ea typeface="Calibri" pitchFamily="34" charset="0"/>
                <a:cs typeface="Times New Roman" pitchFamily="18" charset="0"/>
              </a:rPr>
              <a:t>40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5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9.</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26661" y="184284"/>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28872528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Autumn 1</a:t>
            </a:r>
            <a:endParaRPr lang="en-GB" dirty="0"/>
          </a:p>
        </p:txBody>
      </p:sp>
      <p:sp>
        <p:nvSpPr>
          <p:cNvPr id="3" name="Text Placeholder 2"/>
          <p:cNvSpPr>
            <a:spLocks noGrp="1"/>
          </p:cNvSpPr>
          <p:nvPr>
            <p:ph type="body" sz="quarter" idx="11"/>
          </p:nvPr>
        </p:nvSpPr>
        <p:spPr/>
        <p:txBody>
          <a:bodyPr/>
          <a:lstStyle/>
          <a:p>
            <a:r>
              <a:rPr lang="en-GB" dirty="0" smtClean="0"/>
              <a:t>I know number bonds for all numbers to 20.</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Buy one get three free</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If your child knows one fact (e.g. </a:t>
            </a:r>
            <a:r>
              <a:rPr lang="en-GB" altLang="en-US" dirty="0" smtClean="0"/>
              <a:t>8</a:t>
            </a:r>
            <a:r>
              <a:rPr lang="en-GB" dirty="0" smtClean="0"/>
              <a:t> + </a:t>
            </a:r>
            <a:r>
              <a:rPr lang="en-GB" dirty="0"/>
              <a:t>5 = </a:t>
            </a:r>
            <a:r>
              <a:rPr lang="en-GB" dirty="0" smtClean="0"/>
              <a:t>13), </a:t>
            </a:r>
            <a:r>
              <a:rPr lang="en-GB" dirty="0"/>
              <a:t>can they tell you the other three facts in the same fact family?</a:t>
            </a:r>
          </a:p>
          <a:p>
            <a:pPr lvl="0" eaLnBrk="0" fontAlgn="base" hangingPunct="0">
              <a:spcBef>
                <a:spcPct val="0"/>
              </a:spcBef>
              <a:spcAft>
                <a:spcPct val="0"/>
              </a:spcAft>
              <a:buClrTx/>
              <a:buSzTx/>
            </a:pP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doubles and near doubles</a:t>
            </a:r>
            <a:r>
              <a:rPr lang="en-GB" altLang="en-US" dirty="0" smtClean="0">
                <a:cs typeface="Times New Roman" pitchFamily="18" charset="0"/>
              </a:rPr>
              <a:t> – If you know that 6 + 6 = 12, how can you work out 6 + 7? What about 5 + 7?</a:t>
            </a:r>
          </a:p>
          <a:p>
            <a:pPr lvl="0" eaLnBrk="0" fontAlgn="base" hangingPunct="0">
              <a:spcBef>
                <a:spcPct val="0"/>
              </a:spcBef>
              <a:spcAft>
                <a:spcPct val="0"/>
              </a:spcAft>
              <a:buClrTx/>
              <a:buSzTx/>
            </a:pPr>
            <a:endParaRPr lang="en-GB" altLang="en-US" dirty="0">
              <a:cs typeface="Times New Roman" pitchFamily="18" charset="0"/>
            </a:endParaRPr>
          </a:p>
          <a:p>
            <a:pPr eaLnBrk="0" fontAlgn="base" hangingPunct="0">
              <a:spcBef>
                <a:spcPct val="0"/>
              </a:spcBef>
              <a:spcAft>
                <a:spcPct val="0"/>
              </a:spcAft>
              <a:buClrTx/>
              <a:buSzTx/>
            </a:pPr>
            <a:r>
              <a:rPr lang="en-GB" altLang="en-US" u="sng" dirty="0">
                <a:cs typeface="Times New Roman" pitchFamily="18" charset="0"/>
              </a:rPr>
              <a:t>Play games</a:t>
            </a:r>
            <a:r>
              <a:rPr lang="en-GB" altLang="en-US" dirty="0">
                <a:cs typeface="Times New Roman" pitchFamily="18" charset="0"/>
              </a:rPr>
              <a:t> </a:t>
            </a:r>
            <a:r>
              <a:rPr lang="en-GB" altLang="en-US" dirty="0" smtClean="0">
                <a:cs typeface="Times New Roman" pitchFamily="18" charset="0"/>
              </a:rPr>
              <a:t>– There are missing number questions at </a:t>
            </a:r>
            <a:r>
              <a:rPr lang="en-GB" altLang="en-US" dirty="0">
                <a:cs typeface="Times New Roman" pitchFamily="18" charset="0"/>
                <a:hlinkClick r:id="rId2"/>
              </a:rPr>
              <a:t>www.conkermaths.com</a:t>
            </a:r>
            <a:r>
              <a:rPr lang="en-GB" altLang="en-US" dirty="0">
                <a:cs typeface="Times New Roman" pitchFamily="18" charset="0"/>
              </a:rPr>
              <a:t> </a:t>
            </a:r>
            <a:r>
              <a:rPr lang="en-GB" altLang="en-US" dirty="0" smtClean="0">
                <a:cs typeface="Times New Roman" pitchFamily="18" charset="0"/>
              </a:rPr>
              <a:t>. See how </a:t>
            </a:r>
            <a:r>
              <a:rPr lang="en-GB" altLang="en-US" dirty="0">
                <a:cs typeface="Times New Roman" pitchFamily="18" charset="0"/>
              </a:rPr>
              <a:t>many questions you can answer in just one minute. </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sp>
        <p:nvSpPr>
          <p:cNvPr id="6" name="Text Placeholder 5"/>
          <p:cNvSpPr>
            <a:spLocks noGrp="1"/>
          </p:cNvSpPr>
          <p:nvPr>
            <p:ph type="body" sz="quarter" idx="14"/>
          </p:nvPr>
        </p:nvSpPr>
        <p:spPr>
          <a:xfrm>
            <a:off x="4288334" y="2843808"/>
            <a:ext cx="2020987" cy="1656184"/>
          </a:xfrm>
        </p:spPr>
        <p:txBody>
          <a:bodyPr>
            <a:normAutofit fontScale="92500"/>
          </a:bodyPr>
          <a:lstStyle/>
          <a:p>
            <a:r>
              <a:rPr lang="en-GB" dirty="0" smtClean="0"/>
              <a:t>Key Vocabulary</a:t>
            </a:r>
          </a:p>
          <a:p>
            <a:pPr algn="l"/>
            <a:r>
              <a:rPr lang="en-GB" b="0" u="none" dirty="0" smtClean="0"/>
              <a:t>What do I </a:t>
            </a:r>
            <a:r>
              <a:rPr lang="en-GB" u="none" dirty="0" smtClean="0"/>
              <a:t>add </a:t>
            </a:r>
            <a:r>
              <a:rPr lang="en-GB" b="0" u="none" dirty="0" smtClean="0"/>
              <a:t>to 5 to make 19?</a:t>
            </a:r>
          </a:p>
          <a:p>
            <a:pPr algn="l"/>
            <a:r>
              <a:rPr lang="en-GB" b="0" u="none" dirty="0" smtClean="0"/>
              <a:t>What is 17 </a:t>
            </a:r>
            <a:r>
              <a:rPr lang="en-GB" u="none" dirty="0" smtClean="0"/>
              <a:t>take away </a:t>
            </a:r>
            <a:r>
              <a:rPr lang="en-GB" b="0" u="none" dirty="0"/>
              <a:t>6</a:t>
            </a:r>
            <a:r>
              <a:rPr lang="en-GB" b="0" u="none" dirty="0" smtClean="0"/>
              <a:t>?</a:t>
            </a:r>
          </a:p>
          <a:p>
            <a:pPr algn="l"/>
            <a:r>
              <a:rPr lang="en-GB" b="0" u="none" dirty="0" smtClean="0"/>
              <a:t>What is 13 </a:t>
            </a:r>
            <a:r>
              <a:rPr lang="en-GB" u="none" dirty="0" smtClean="0"/>
              <a:t>less than </a:t>
            </a:r>
            <a:r>
              <a:rPr lang="en-GB" b="0" u="none" dirty="0" smtClean="0"/>
              <a:t>15?</a:t>
            </a:r>
          </a:p>
          <a:p>
            <a:pPr algn="l"/>
            <a:r>
              <a:rPr lang="en-GB" u="none" dirty="0" smtClean="0"/>
              <a:t>How many more </a:t>
            </a:r>
            <a:r>
              <a:rPr lang="en-GB" b="0" u="none" dirty="0" smtClean="0"/>
              <a:t>than </a:t>
            </a:r>
            <a:r>
              <a:rPr lang="en-GB" b="0" u="none" dirty="0"/>
              <a:t>8</a:t>
            </a:r>
            <a:r>
              <a:rPr lang="en-GB" b="0" u="none" dirty="0" smtClean="0"/>
              <a:t> is 11?</a:t>
            </a:r>
          </a:p>
          <a:p>
            <a:pPr algn="l"/>
            <a:r>
              <a:rPr lang="en-GB" b="0" u="none" dirty="0" smtClean="0"/>
              <a:t>What is the </a:t>
            </a:r>
            <a:r>
              <a:rPr lang="en-GB" u="none" dirty="0" smtClean="0"/>
              <a:t>difference</a:t>
            </a:r>
            <a:r>
              <a:rPr lang="en-GB" b="0" u="none" dirty="0" smtClean="0"/>
              <a:t> between 9 and 13?</a:t>
            </a:r>
            <a:endParaRPr lang="en-GB" u="none" dirty="0"/>
          </a:p>
        </p:txBody>
      </p:sp>
      <p:sp>
        <p:nvSpPr>
          <p:cNvPr id="13" name="Text Placeholder 12"/>
          <p:cNvSpPr>
            <a:spLocks noGrp="1"/>
          </p:cNvSpPr>
          <p:nvPr>
            <p:ph type="body" sz="quarter" idx="15"/>
          </p:nvPr>
        </p:nvSpPr>
        <p:spPr/>
        <p:txBody>
          <a:bodyPr>
            <a:normAutofit lnSpcReduction="10000"/>
          </a:bodyPr>
          <a:lstStyle/>
          <a:p>
            <a:pPr lvl="0"/>
            <a:r>
              <a:rPr lang="en-GB" dirty="0" smtClean="0">
                <a:ea typeface="Calibri" pitchFamily="34" charset="0"/>
                <a:cs typeface="Times New Roman" pitchFamily="18" charset="0"/>
              </a:rPr>
              <a:t>This list includes the most challenging facts but children will need to learn </a:t>
            </a:r>
            <a:r>
              <a:rPr lang="en-GB" b="1" dirty="0" smtClean="0">
                <a:ea typeface="Calibri" pitchFamily="34" charset="0"/>
                <a:cs typeface="Times New Roman" pitchFamily="18" charset="0"/>
              </a:rPr>
              <a:t>all </a:t>
            </a:r>
            <a:r>
              <a:rPr lang="en-GB" dirty="0" smtClean="0">
                <a:ea typeface="Calibri" pitchFamily="34" charset="0"/>
                <a:cs typeface="Times New Roman" pitchFamily="18" charset="0"/>
              </a:rPr>
              <a:t>number bonds for each number to 20 (e.g. 15 + 2 = 17). This includes related subtraction facts (e.g. 17 – 2 = 15). </a:t>
            </a:r>
            <a:endParaRPr lang="en-GB" altLang="en-US" dirty="0" smtClean="0">
              <a:ea typeface="Calibri" pitchFamily="34" charset="0"/>
              <a:cs typeface="Times New Roman" pitchFamily="18" charset="0"/>
            </a:endParaRPr>
          </a:p>
          <a:p>
            <a:pPr lvl="0"/>
            <a:endParaRPr lang="en-GB" altLang="en-US" dirty="0">
              <a:ea typeface="Calibri" pitchFamily="34" charset="0"/>
              <a:cs typeface="Times New Roman" pitchFamily="18" charset="0"/>
            </a:endParaRPr>
          </a:p>
          <a:p>
            <a:endParaRPr lang="en-GB" dirty="0"/>
          </a:p>
        </p:txBody>
      </p:sp>
      <p:graphicFrame>
        <p:nvGraphicFramePr>
          <p:cNvPr id="9" name="Content Placeholder 6"/>
          <p:cNvGraphicFramePr>
            <a:graphicFrameLocks/>
          </p:cNvGraphicFramePr>
          <p:nvPr>
            <p:extLst>
              <p:ext uri="{D42A27DB-BD31-4B8C-83A1-F6EECF244321}">
                <p14:modId xmlns:p14="http://schemas.microsoft.com/office/powerpoint/2010/main" val="1175397973"/>
              </p:ext>
            </p:extLst>
          </p:nvPr>
        </p:nvGraphicFramePr>
        <p:xfrm>
          <a:off x="692696" y="2555776"/>
          <a:ext cx="3456384" cy="2401062"/>
        </p:xfrm>
        <a:graphic>
          <a:graphicData uri="http://schemas.openxmlformats.org/drawingml/2006/table">
            <a:tbl>
              <a:tblPr firstRow="1" bandRow="1">
                <a:tableStyleId>{2D5ABB26-0587-4C30-8999-92F81FD0307C}</a:tableStyleId>
              </a:tblPr>
              <a:tblGrid>
                <a:gridCol w="1152128"/>
                <a:gridCol w="1152128"/>
                <a:gridCol w="1152128"/>
              </a:tblGrid>
              <a:tr h="2109343">
                <a:tc>
                  <a:txBody>
                    <a:bodyPr/>
                    <a:lstStyle/>
                    <a:p>
                      <a:pPr algn="ctr">
                        <a:lnSpc>
                          <a:spcPct val="115000"/>
                        </a:lnSpc>
                        <a:spcAft>
                          <a:spcPts val="0"/>
                        </a:spcAft>
                      </a:pPr>
                      <a:r>
                        <a:rPr lang="en-GB" sz="1100" b="0" dirty="0" smtClean="0">
                          <a:effectLst/>
                          <a:latin typeface="Calibri"/>
                          <a:ea typeface="Calibri"/>
                          <a:cs typeface="Times New Roman"/>
                        </a:rPr>
                        <a:t>2 + 9 = 11</a:t>
                      </a:r>
                    </a:p>
                    <a:p>
                      <a:pPr algn="ctr">
                        <a:lnSpc>
                          <a:spcPct val="115000"/>
                        </a:lnSpc>
                        <a:spcAft>
                          <a:spcPts val="0"/>
                        </a:spcAft>
                      </a:pPr>
                      <a:r>
                        <a:rPr lang="en-GB" sz="1100" b="0" dirty="0" smtClean="0">
                          <a:effectLst/>
                          <a:latin typeface="Calibri"/>
                          <a:ea typeface="Calibri"/>
                          <a:cs typeface="Times New Roman"/>
                        </a:rPr>
                        <a:t>3 + 8 = 11</a:t>
                      </a:r>
                    </a:p>
                    <a:p>
                      <a:pPr algn="ctr">
                        <a:lnSpc>
                          <a:spcPct val="115000"/>
                        </a:lnSpc>
                        <a:spcAft>
                          <a:spcPts val="0"/>
                        </a:spcAft>
                      </a:pPr>
                      <a:r>
                        <a:rPr lang="en-GB" sz="1100" b="0" dirty="0" smtClean="0">
                          <a:effectLst/>
                          <a:latin typeface="Calibri"/>
                          <a:ea typeface="Calibri"/>
                          <a:cs typeface="Times New Roman"/>
                        </a:rPr>
                        <a:t>4 + 7 = 11</a:t>
                      </a:r>
                    </a:p>
                    <a:p>
                      <a:pPr algn="ctr">
                        <a:lnSpc>
                          <a:spcPct val="115000"/>
                        </a:lnSpc>
                        <a:spcAft>
                          <a:spcPts val="0"/>
                        </a:spcAft>
                      </a:pPr>
                      <a:r>
                        <a:rPr lang="en-GB" sz="1100" b="0" dirty="0" smtClean="0">
                          <a:effectLst/>
                          <a:latin typeface="Calibri"/>
                          <a:ea typeface="Calibri"/>
                          <a:cs typeface="Times New Roman"/>
                        </a:rPr>
                        <a:t>5 + 6 = 11</a:t>
                      </a:r>
                    </a:p>
                    <a:p>
                      <a:pPr algn="ctr">
                        <a:lnSpc>
                          <a:spcPct val="115000"/>
                        </a:lnSpc>
                        <a:spcAft>
                          <a:spcPts val="0"/>
                        </a:spcAft>
                      </a:pPr>
                      <a:r>
                        <a:rPr lang="en-GB" sz="1100" b="0" dirty="0" smtClean="0">
                          <a:effectLst/>
                          <a:latin typeface="Calibri"/>
                          <a:ea typeface="Calibri"/>
                          <a:cs typeface="Times New Roman"/>
                        </a:rPr>
                        <a:t>3</a:t>
                      </a:r>
                      <a:r>
                        <a:rPr lang="en-GB" sz="1100" b="0" baseline="0" dirty="0" smtClean="0">
                          <a:effectLst/>
                          <a:latin typeface="Calibri"/>
                          <a:ea typeface="Calibri"/>
                          <a:cs typeface="Times New Roman"/>
                        </a:rPr>
                        <a:t> + 9 = 12</a:t>
                      </a:r>
                    </a:p>
                    <a:p>
                      <a:pPr algn="ctr">
                        <a:lnSpc>
                          <a:spcPct val="115000"/>
                        </a:lnSpc>
                        <a:spcAft>
                          <a:spcPts val="0"/>
                        </a:spcAft>
                      </a:pPr>
                      <a:r>
                        <a:rPr lang="en-GB" sz="1100" b="0" baseline="0" dirty="0" smtClean="0">
                          <a:effectLst/>
                          <a:latin typeface="Calibri"/>
                          <a:ea typeface="Calibri"/>
                          <a:cs typeface="Times New Roman"/>
                        </a:rPr>
                        <a:t>4 + 8 = 12</a:t>
                      </a:r>
                    </a:p>
                    <a:p>
                      <a:pPr algn="ctr">
                        <a:lnSpc>
                          <a:spcPct val="115000"/>
                        </a:lnSpc>
                        <a:spcAft>
                          <a:spcPts val="0"/>
                        </a:spcAft>
                      </a:pPr>
                      <a:r>
                        <a:rPr lang="en-GB" sz="1100" b="0" baseline="0" dirty="0" smtClean="0">
                          <a:effectLst/>
                          <a:latin typeface="Calibri"/>
                          <a:ea typeface="Calibri"/>
                          <a:cs typeface="Times New Roman"/>
                        </a:rPr>
                        <a:t>5 + 7 = 12</a:t>
                      </a:r>
                    </a:p>
                    <a:p>
                      <a:pPr algn="ctr">
                        <a:lnSpc>
                          <a:spcPct val="115000"/>
                        </a:lnSpc>
                        <a:spcAft>
                          <a:spcPts val="0"/>
                        </a:spcAft>
                      </a:pPr>
                      <a:r>
                        <a:rPr lang="en-GB" sz="1100" b="0" baseline="0" dirty="0" smtClean="0">
                          <a:effectLst/>
                          <a:latin typeface="Calibri"/>
                          <a:ea typeface="Calibri"/>
                          <a:cs typeface="Times New Roman"/>
                        </a:rPr>
                        <a:t>6 + 6 = 12</a:t>
                      </a:r>
                    </a:p>
                    <a:p>
                      <a:pPr algn="ctr">
                        <a:lnSpc>
                          <a:spcPct val="115000"/>
                        </a:lnSpc>
                        <a:spcAft>
                          <a:spcPts val="0"/>
                        </a:spcAft>
                      </a:pPr>
                      <a:r>
                        <a:rPr lang="en-GB" sz="1100" b="0" baseline="0" dirty="0" smtClean="0">
                          <a:effectLst/>
                          <a:latin typeface="Calibri"/>
                          <a:ea typeface="Calibri"/>
                          <a:cs typeface="Times New Roman"/>
                        </a:rPr>
                        <a:t>4 + 9 = 13</a:t>
                      </a:r>
                    </a:p>
                    <a:p>
                      <a:pPr algn="ctr">
                        <a:lnSpc>
                          <a:spcPct val="115000"/>
                        </a:lnSpc>
                        <a:spcAft>
                          <a:spcPts val="0"/>
                        </a:spcAft>
                      </a:pPr>
                      <a:r>
                        <a:rPr lang="en-GB" sz="1100" b="0" baseline="0" dirty="0" smtClean="0">
                          <a:effectLst/>
                          <a:latin typeface="Calibri"/>
                          <a:ea typeface="Calibri"/>
                          <a:cs typeface="Times New Roman"/>
                        </a:rPr>
                        <a:t>5 + 8 = 13</a:t>
                      </a:r>
                    </a:p>
                    <a:p>
                      <a:pPr algn="ctr">
                        <a:lnSpc>
                          <a:spcPct val="115000"/>
                        </a:lnSpc>
                        <a:spcAft>
                          <a:spcPts val="0"/>
                        </a:spcAft>
                      </a:pPr>
                      <a:r>
                        <a:rPr lang="en-GB" sz="1100" b="0" baseline="0" dirty="0" smtClean="0">
                          <a:effectLst/>
                          <a:latin typeface="Calibri"/>
                          <a:ea typeface="Calibri"/>
                          <a:cs typeface="Times New Roman"/>
                        </a:rPr>
                        <a:t>6 + 7 = 13</a:t>
                      </a:r>
                    </a:p>
                  </a:txBody>
                  <a:tcPr marL="68580" marR="68580" marT="0" marB="0"/>
                </a:tc>
                <a:tc>
                  <a:txBody>
                    <a:bodyPr/>
                    <a:lstStyle/>
                    <a:p>
                      <a:pPr algn="ctr">
                        <a:lnSpc>
                          <a:spcPct val="115000"/>
                        </a:lnSpc>
                        <a:spcAft>
                          <a:spcPts val="0"/>
                        </a:spcAft>
                      </a:pPr>
                      <a:r>
                        <a:rPr lang="en-GB" sz="1100" b="0" baseline="0" dirty="0" smtClean="0">
                          <a:effectLst/>
                          <a:latin typeface="Calibri"/>
                          <a:ea typeface="Calibri"/>
                          <a:cs typeface="Times New Roman"/>
                        </a:rPr>
                        <a:t>5 + 9 = 14</a:t>
                      </a:r>
                    </a:p>
                    <a:p>
                      <a:pPr algn="ctr">
                        <a:lnSpc>
                          <a:spcPct val="115000"/>
                        </a:lnSpc>
                        <a:spcAft>
                          <a:spcPts val="0"/>
                        </a:spcAft>
                      </a:pPr>
                      <a:r>
                        <a:rPr lang="en-GB" sz="1100" b="0" baseline="0" dirty="0" smtClean="0">
                          <a:effectLst/>
                          <a:latin typeface="Calibri"/>
                          <a:ea typeface="Calibri"/>
                          <a:cs typeface="Times New Roman"/>
                        </a:rPr>
                        <a:t>6 + 8 = 14</a:t>
                      </a:r>
                    </a:p>
                    <a:p>
                      <a:pPr algn="ctr">
                        <a:lnSpc>
                          <a:spcPct val="115000"/>
                        </a:lnSpc>
                        <a:spcAft>
                          <a:spcPts val="0"/>
                        </a:spcAft>
                      </a:pPr>
                      <a:r>
                        <a:rPr lang="en-GB" sz="1100" b="0" baseline="0" dirty="0" smtClean="0">
                          <a:effectLst/>
                          <a:latin typeface="Calibri"/>
                          <a:ea typeface="Calibri"/>
                          <a:cs typeface="Times New Roman"/>
                        </a:rPr>
                        <a:t>7 + 7 = 14</a:t>
                      </a:r>
                    </a:p>
                    <a:p>
                      <a:pPr algn="ctr">
                        <a:lnSpc>
                          <a:spcPct val="115000"/>
                        </a:lnSpc>
                        <a:spcAft>
                          <a:spcPts val="0"/>
                        </a:spcAft>
                      </a:pPr>
                      <a:r>
                        <a:rPr lang="en-GB" sz="1100" b="0" baseline="0" dirty="0" smtClean="0">
                          <a:effectLst/>
                          <a:latin typeface="Calibri"/>
                          <a:ea typeface="Calibri"/>
                          <a:cs typeface="Times New Roman"/>
                        </a:rPr>
                        <a:t>6 + 9 = 15</a:t>
                      </a:r>
                    </a:p>
                    <a:p>
                      <a:pPr algn="ctr">
                        <a:lnSpc>
                          <a:spcPct val="115000"/>
                        </a:lnSpc>
                        <a:spcAft>
                          <a:spcPts val="0"/>
                        </a:spcAft>
                      </a:pPr>
                      <a:r>
                        <a:rPr lang="en-GB" sz="1100" b="0" baseline="0" dirty="0" smtClean="0">
                          <a:effectLst/>
                          <a:latin typeface="Calibri"/>
                          <a:ea typeface="Calibri"/>
                          <a:cs typeface="Times New Roman"/>
                        </a:rPr>
                        <a:t>7 + 8 = 15</a:t>
                      </a:r>
                    </a:p>
                    <a:p>
                      <a:pPr algn="ctr">
                        <a:lnSpc>
                          <a:spcPct val="115000"/>
                        </a:lnSpc>
                        <a:spcAft>
                          <a:spcPts val="0"/>
                        </a:spcAft>
                      </a:pPr>
                      <a:r>
                        <a:rPr lang="en-GB" sz="1100" b="0" baseline="0" dirty="0" smtClean="0">
                          <a:effectLst/>
                          <a:latin typeface="Calibri"/>
                          <a:ea typeface="Calibri"/>
                          <a:cs typeface="Times New Roman"/>
                        </a:rPr>
                        <a:t>7 + 9 = 16</a:t>
                      </a:r>
                    </a:p>
                    <a:p>
                      <a:pPr algn="ctr">
                        <a:lnSpc>
                          <a:spcPct val="115000"/>
                        </a:lnSpc>
                        <a:spcAft>
                          <a:spcPts val="0"/>
                        </a:spcAft>
                      </a:pPr>
                      <a:r>
                        <a:rPr lang="en-GB" sz="1100" b="0" baseline="0" dirty="0" smtClean="0">
                          <a:effectLst/>
                          <a:latin typeface="Calibri"/>
                          <a:ea typeface="Calibri"/>
                          <a:cs typeface="Times New Roman"/>
                        </a:rPr>
                        <a:t>8 + 8 = 16</a:t>
                      </a:r>
                    </a:p>
                    <a:p>
                      <a:pPr algn="ctr">
                        <a:lnSpc>
                          <a:spcPct val="115000"/>
                        </a:lnSpc>
                        <a:spcAft>
                          <a:spcPts val="0"/>
                        </a:spcAft>
                      </a:pPr>
                      <a:r>
                        <a:rPr lang="en-GB" sz="1100" b="0" baseline="0" dirty="0" smtClean="0">
                          <a:effectLst/>
                          <a:latin typeface="Calibri"/>
                          <a:ea typeface="Calibri"/>
                          <a:cs typeface="Times New Roman"/>
                        </a:rPr>
                        <a:t>8 + 9 = 17</a:t>
                      </a:r>
                    </a:p>
                    <a:p>
                      <a:pPr algn="ctr">
                        <a:lnSpc>
                          <a:spcPct val="115000"/>
                        </a:lnSpc>
                        <a:spcAft>
                          <a:spcPts val="0"/>
                        </a:spcAft>
                      </a:pPr>
                      <a:r>
                        <a:rPr lang="en-GB" sz="1100" dirty="0" smtClean="0">
                          <a:effectLst/>
                          <a:latin typeface="Calibri"/>
                          <a:ea typeface="Calibri"/>
                          <a:cs typeface="Times New Roman"/>
                        </a:rPr>
                        <a:t>9 + 9 = 18</a:t>
                      </a:r>
                    </a:p>
                    <a:p>
                      <a:pPr algn="ctr">
                        <a:lnSpc>
                          <a:spcPct val="115000"/>
                        </a:lnSpc>
                        <a:spcAft>
                          <a:spcPts val="0"/>
                        </a:spcAft>
                      </a:pP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800" u="sng" dirty="0" smtClean="0">
                          <a:effectLst/>
                          <a:latin typeface="Calibri"/>
                          <a:ea typeface="Calibri"/>
                          <a:cs typeface="Times New Roman"/>
                        </a:rPr>
                        <a:t>Example</a:t>
                      </a:r>
                      <a:r>
                        <a:rPr lang="en-GB" sz="800" u="sng" baseline="0" dirty="0" smtClean="0">
                          <a:effectLst/>
                          <a:latin typeface="Calibri"/>
                          <a:ea typeface="Calibri"/>
                          <a:cs typeface="Times New Roman"/>
                        </a:rPr>
                        <a:t> of a fact family</a:t>
                      </a:r>
                    </a:p>
                    <a:p>
                      <a:pPr algn="ctr">
                        <a:lnSpc>
                          <a:spcPct val="115000"/>
                        </a:lnSpc>
                        <a:spcAft>
                          <a:spcPts val="0"/>
                        </a:spcAft>
                      </a:pPr>
                      <a:r>
                        <a:rPr lang="en-GB" sz="1100" baseline="0" dirty="0" smtClean="0">
                          <a:effectLst/>
                          <a:latin typeface="Calibri"/>
                          <a:ea typeface="Calibri"/>
                          <a:cs typeface="Times New Roman"/>
                        </a:rPr>
                        <a:t>6 + 9 = 15</a:t>
                      </a:r>
                      <a:endParaRPr lang="en-GB" sz="1100" baseline="0" dirty="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9 + 6 = 15</a:t>
                      </a:r>
                    </a:p>
                    <a:p>
                      <a:pPr algn="ctr">
                        <a:lnSpc>
                          <a:spcPct val="115000"/>
                        </a:lnSpc>
                        <a:spcAft>
                          <a:spcPts val="0"/>
                        </a:spcAft>
                      </a:pPr>
                      <a:r>
                        <a:rPr lang="en-GB" sz="1100" baseline="0" dirty="0" smtClean="0">
                          <a:effectLst/>
                          <a:latin typeface="Calibri"/>
                          <a:ea typeface="Calibri"/>
                          <a:cs typeface="Times New Roman"/>
                        </a:rPr>
                        <a:t>15 – 9 = 6</a:t>
                      </a:r>
                    </a:p>
                    <a:p>
                      <a:pPr algn="ctr">
                        <a:lnSpc>
                          <a:spcPct val="115000"/>
                        </a:lnSpc>
                        <a:spcAft>
                          <a:spcPts val="0"/>
                        </a:spcAft>
                      </a:pPr>
                      <a:r>
                        <a:rPr lang="en-GB" sz="1100" baseline="0" dirty="0" smtClean="0">
                          <a:effectLst/>
                          <a:latin typeface="Calibri"/>
                          <a:ea typeface="Calibri"/>
                          <a:cs typeface="Times New Roman"/>
                        </a:rPr>
                        <a:t>15 – 9 = 6</a:t>
                      </a:r>
                    </a:p>
                    <a:p>
                      <a:pPr algn="ctr">
                        <a:lnSpc>
                          <a:spcPct val="115000"/>
                        </a:lnSpc>
                        <a:spcAft>
                          <a:spcPts val="0"/>
                        </a:spcAft>
                      </a:pPr>
                      <a:endParaRPr lang="en-GB" sz="1100" baseline="0" dirty="0" smtClean="0">
                        <a:effectLst/>
                        <a:latin typeface="Calibri"/>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r>
                        <a:rPr kumimoji="0" lang="en-GB" sz="800" u="sng" kern="1200" baseline="0" dirty="0" smtClean="0">
                          <a:solidFill>
                            <a:schemeClr val="tx1"/>
                          </a:solidFill>
                          <a:effectLst/>
                          <a:latin typeface="Calibri"/>
                          <a:ea typeface="Calibri"/>
                          <a:cs typeface="Times New Roman"/>
                        </a:rPr>
                        <a:t>Examples of other facts</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u="none" baseline="0" dirty="0" smtClean="0">
                          <a:effectLst/>
                          <a:latin typeface="Calibri"/>
                          <a:ea typeface="Calibri"/>
                          <a:cs typeface="Times New Roman"/>
                        </a:rPr>
                        <a:t>4 + 5 = 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u="none" baseline="0" dirty="0" smtClean="0">
                          <a:effectLst/>
                          <a:latin typeface="Calibri"/>
                          <a:ea typeface="Calibri"/>
                          <a:cs typeface="Times New Roman"/>
                        </a:rPr>
                        <a:t>13 + 5 = 18</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u="none" baseline="0" dirty="0" smtClean="0">
                          <a:effectLst/>
                          <a:latin typeface="Calibri"/>
                          <a:ea typeface="Calibri"/>
                          <a:cs typeface="Times New Roman"/>
                        </a:rPr>
                        <a:t>19 – 7 = 12</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u="none" baseline="0" dirty="0" smtClean="0">
                          <a:effectLst/>
                          <a:latin typeface="Calibri"/>
                          <a:ea typeface="Calibri"/>
                          <a:cs typeface="Times New Roman"/>
                        </a:rPr>
                        <a:t>10 – 6 = 4</a:t>
                      </a:r>
                    </a:p>
                    <a:p>
                      <a:pPr marL="0" marR="0" indent="0" algn="ctr" defTabSz="914400" rtl="0" eaLnBrk="1" fontAlgn="auto" latinLnBrk="0" hangingPunct="1">
                        <a:lnSpc>
                          <a:spcPct val="115000"/>
                        </a:lnSpc>
                        <a:spcBef>
                          <a:spcPts val="0"/>
                        </a:spcBef>
                        <a:spcAft>
                          <a:spcPts val="0"/>
                        </a:spcAft>
                        <a:buClrTx/>
                        <a:buSzTx/>
                        <a:buFontTx/>
                        <a:buNone/>
                        <a:tabLst/>
                        <a:defRPr/>
                      </a:pPr>
                      <a:endParaRPr lang="en-GB" sz="1100" u="sng" baseline="0" dirty="0" smtClean="0">
                        <a:effectLst/>
                        <a:latin typeface="Calibri"/>
                        <a:ea typeface="Calibri"/>
                        <a:cs typeface="Times New Roman"/>
                      </a:endParaRPr>
                    </a:p>
                    <a:p>
                      <a:pPr algn="ctr">
                        <a:lnSpc>
                          <a:spcPct val="115000"/>
                        </a:lnSpc>
                        <a:spcAft>
                          <a:spcPts val="0"/>
                        </a:spcAft>
                      </a:pPr>
                      <a:endParaRPr lang="en-GB" sz="1100" baseline="0" dirty="0" smtClean="0">
                        <a:effectLst/>
                        <a:latin typeface="Calibri"/>
                        <a:ea typeface="Calibri"/>
                        <a:cs typeface="Times New Roman"/>
                      </a:endParaRPr>
                    </a:p>
                  </a:txBody>
                  <a:tcPr marL="68580" marR="68580" marT="0" marB="0"/>
                </a:tc>
              </a:tr>
            </a:tbl>
          </a:graphicData>
        </a:graphic>
      </p:graphicFrame>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189480" y="271600"/>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23320867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Autumn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3 times table.</a:t>
            </a:r>
            <a:endParaRPr lang="en-GB" dirty="0"/>
          </a:p>
        </p:txBody>
      </p:sp>
      <p:sp>
        <p:nvSpPr>
          <p:cNvPr id="4" name="Text Placeholder 3"/>
          <p:cNvSpPr>
            <a:spLocks noGrp="1"/>
          </p:cNvSpPr>
          <p:nvPr>
            <p:ph type="body" sz="quarter" idx="12"/>
          </p:nvPr>
        </p:nvSpPr>
        <p:spPr/>
        <p:txBody>
          <a:bodyPr>
            <a:normAutofit fontScale="92500"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Songs and Chants</a:t>
            </a:r>
            <a:r>
              <a:rPr lang="en-GB" altLang="en-US" dirty="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Buy one get three free </a:t>
            </a:r>
            <a:r>
              <a:rPr lang="en-GB" altLang="en-US" dirty="0" smtClean="0">
                <a:ea typeface="Calibri" pitchFamily="34" charset="0"/>
                <a:cs typeface="Times New Roman" pitchFamily="18" charset="0"/>
              </a:rPr>
              <a:t>– If your child knows one fact (e.g. </a:t>
            </a:r>
            <a:r>
              <a:rPr lang="en-GB" dirty="0"/>
              <a:t>3 × 5 = </a:t>
            </a:r>
            <a:r>
              <a:rPr lang="en-GB" dirty="0" smtClean="0"/>
              <a:t>15), can they tell you the other three facts in the same fact family?</a:t>
            </a:r>
            <a:endParaRPr lang="en-GB" dirty="0"/>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r>
              <a:rPr lang="en-GB" altLang="en-US" u="sng" dirty="0" smtClean="0"/>
              <a:t>Warning!</a:t>
            </a:r>
            <a:r>
              <a:rPr lang="en-GB" altLang="en-US" dirty="0" smtClean="0"/>
              <a:t> – When creating fact families, children sometimes get confused by the order of the numbers in the division number sentence. It is tempting to say that the biggest number goes first, but it is more helpful to say that the answer to the multiplication goes first, as this will help your child more in later years when they study fractions, decimals and algebra.</a:t>
            </a:r>
          </a:p>
          <a:p>
            <a:pPr eaLnBrk="0" fontAlgn="base" hangingPunct="0">
              <a:spcBef>
                <a:spcPct val="0"/>
              </a:spcBef>
              <a:spcAft>
                <a:spcPct val="0"/>
              </a:spcAft>
              <a:buClrTx/>
              <a:buSzTx/>
            </a:pPr>
            <a:r>
              <a:rPr lang="en-GB" altLang="en-US" dirty="0" smtClean="0"/>
              <a:t>E.g. </a:t>
            </a:r>
            <a:r>
              <a:rPr lang="en-GB" dirty="0"/>
              <a:t>3 × 12 = </a:t>
            </a:r>
            <a:r>
              <a:rPr lang="en-GB" dirty="0" smtClean="0"/>
              <a:t>36. The answer to the multiplication is 36, so </a:t>
            </a:r>
            <a:r>
              <a:rPr lang="en-GB" dirty="0"/>
              <a:t>36 ÷ 3 = </a:t>
            </a:r>
            <a:r>
              <a:rPr lang="en-GB" dirty="0" smtClean="0"/>
              <a:t>12 and </a:t>
            </a:r>
            <a:r>
              <a:rPr lang="en-GB" dirty="0"/>
              <a:t>36 ÷ 12 = </a:t>
            </a:r>
            <a:r>
              <a:rPr lang="en-GB" dirty="0" smtClean="0"/>
              <a:t>3</a:t>
            </a:r>
            <a:endParaRPr lang="en-GB"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1277177603"/>
              </p:ext>
            </p:extLst>
          </p:nvPr>
        </p:nvGraphicFramePr>
        <p:xfrm>
          <a:off x="719138" y="2555875"/>
          <a:ext cx="3390900" cy="2506219"/>
        </p:xfrm>
        <a:graphic>
          <a:graphicData uri="http://schemas.openxmlformats.org/drawingml/2006/table">
            <a:tbl>
              <a:tblPr firstRow="1" bandRow="1">
                <a:tableStyleId>{2D5ABB26-0587-4C30-8999-92F81FD0307C}</a:tableStyleId>
              </a:tblPr>
              <a:tblGrid>
                <a:gridCol w="847725"/>
                <a:gridCol w="847725"/>
                <a:gridCol w="847725"/>
                <a:gridCol w="847725"/>
              </a:tblGrid>
              <a:tr h="2506219">
                <a:tc>
                  <a:txBody>
                    <a:bodyPr/>
                    <a:lstStyle/>
                    <a:p>
                      <a:pPr algn="ctr">
                        <a:lnSpc>
                          <a:spcPct val="115000"/>
                        </a:lnSpc>
                        <a:spcAft>
                          <a:spcPts val="0"/>
                        </a:spcAft>
                      </a:pPr>
                      <a:r>
                        <a:rPr lang="en-GB" sz="1100" dirty="0" smtClean="0">
                          <a:effectLst/>
                        </a:rPr>
                        <a:t>3 </a:t>
                      </a:r>
                      <a:r>
                        <a:rPr lang="en-GB" sz="1100" dirty="0">
                          <a:effectLst/>
                        </a:rPr>
                        <a:t>× 1 = </a:t>
                      </a:r>
                      <a:r>
                        <a:rPr lang="en-GB" sz="1100" dirty="0" smtClean="0">
                          <a:effectLst/>
                        </a:rPr>
                        <a:t>3</a:t>
                      </a:r>
                      <a:endParaRPr lang="en-GB" sz="1100" dirty="0">
                        <a:effectLst/>
                      </a:endParaRPr>
                    </a:p>
                    <a:p>
                      <a:pPr algn="ctr">
                        <a:lnSpc>
                          <a:spcPct val="115000"/>
                        </a:lnSpc>
                        <a:spcAft>
                          <a:spcPts val="0"/>
                        </a:spcAft>
                      </a:pPr>
                      <a:r>
                        <a:rPr lang="en-GB" sz="1100" dirty="0" smtClean="0">
                          <a:effectLst/>
                        </a:rPr>
                        <a:t>3 </a:t>
                      </a:r>
                      <a:r>
                        <a:rPr lang="en-GB" sz="1100" dirty="0">
                          <a:effectLst/>
                        </a:rPr>
                        <a:t>× </a:t>
                      </a:r>
                      <a:r>
                        <a:rPr lang="en-GB" sz="1100" dirty="0" smtClean="0">
                          <a:effectLst/>
                        </a:rPr>
                        <a:t>2 </a:t>
                      </a:r>
                      <a:r>
                        <a:rPr lang="en-GB" sz="1100" dirty="0">
                          <a:effectLst/>
                        </a:rPr>
                        <a:t>= </a:t>
                      </a:r>
                      <a:r>
                        <a:rPr lang="en-GB" sz="1100" dirty="0" smtClean="0">
                          <a:effectLst/>
                        </a:rPr>
                        <a:t>6</a:t>
                      </a:r>
                      <a:endParaRPr lang="en-GB" sz="1100" dirty="0">
                        <a:effectLst/>
                      </a:endParaRPr>
                    </a:p>
                    <a:p>
                      <a:pPr algn="ctr">
                        <a:lnSpc>
                          <a:spcPct val="115000"/>
                        </a:lnSpc>
                        <a:spcAft>
                          <a:spcPts val="0"/>
                        </a:spcAft>
                      </a:pPr>
                      <a:r>
                        <a:rPr lang="en-GB" sz="1100" dirty="0" smtClean="0">
                          <a:effectLst/>
                        </a:rPr>
                        <a:t>3 </a:t>
                      </a:r>
                      <a:r>
                        <a:rPr lang="en-GB" sz="1100" dirty="0">
                          <a:effectLst/>
                        </a:rPr>
                        <a:t>× 3 = </a:t>
                      </a:r>
                      <a:r>
                        <a:rPr lang="en-GB" sz="1100" dirty="0" smtClean="0">
                          <a:effectLst/>
                        </a:rPr>
                        <a:t>9</a:t>
                      </a:r>
                      <a:endParaRPr lang="en-GB" sz="1100" dirty="0">
                        <a:effectLst/>
                      </a:endParaRPr>
                    </a:p>
                    <a:p>
                      <a:pPr algn="ctr">
                        <a:lnSpc>
                          <a:spcPct val="115000"/>
                        </a:lnSpc>
                        <a:spcAft>
                          <a:spcPts val="0"/>
                        </a:spcAft>
                      </a:pPr>
                      <a:r>
                        <a:rPr lang="en-GB" sz="1100" dirty="0" smtClean="0">
                          <a:effectLst/>
                        </a:rPr>
                        <a:t>3 </a:t>
                      </a:r>
                      <a:r>
                        <a:rPr lang="en-GB" sz="1100" dirty="0">
                          <a:effectLst/>
                        </a:rPr>
                        <a:t>× 4 = </a:t>
                      </a:r>
                      <a:r>
                        <a:rPr lang="en-GB" sz="1100" dirty="0" smtClean="0">
                          <a:effectLst/>
                        </a:rPr>
                        <a:t>12</a:t>
                      </a:r>
                      <a:endParaRPr lang="en-GB" sz="1100" dirty="0">
                        <a:effectLst/>
                      </a:endParaRPr>
                    </a:p>
                    <a:p>
                      <a:pPr algn="ctr">
                        <a:lnSpc>
                          <a:spcPct val="115000"/>
                        </a:lnSpc>
                        <a:spcAft>
                          <a:spcPts val="0"/>
                        </a:spcAft>
                      </a:pPr>
                      <a:r>
                        <a:rPr lang="en-GB" sz="1100" dirty="0" smtClean="0">
                          <a:effectLst/>
                        </a:rPr>
                        <a:t>3 </a:t>
                      </a:r>
                      <a:r>
                        <a:rPr lang="en-GB" sz="1100" dirty="0">
                          <a:effectLst/>
                        </a:rPr>
                        <a:t>× 5 = </a:t>
                      </a:r>
                      <a:r>
                        <a:rPr lang="en-GB" sz="1100" dirty="0" smtClean="0">
                          <a:effectLst/>
                        </a:rPr>
                        <a:t>15</a:t>
                      </a:r>
                      <a:endParaRPr lang="en-GB" sz="1100" dirty="0">
                        <a:effectLst/>
                      </a:endParaRPr>
                    </a:p>
                    <a:p>
                      <a:pPr algn="ctr">
                        <a:lnSpc>
                          <a:spcPct val="115000"/>
                        </a:lnSpc>
                        <a:spcAft>
                          <a:spcPts val="0"/>
                        </a:spcAft>
                      </a:pPr>
                      <a:r>
                        <a:rPr lang="en-GB" sz="1100" dirty="0" smtClean="0">
                          <a:effectLst/>
                        </a:rPr>
                        <a:t>3</a:t>
                      </a:r>
                      <a:r>
                        <a:rPr lang="en-GB" sz="1100" baseline="0" dirty="0" smtClean="0">
                          <a:effectLst/>
                        </a:rPr>
                        <a:t> </a:t>
                      </a:r>
                      <a:r>
                        <a:rPr lang="en-GB" sz="1100" dirty="0" smtClean="0">
                          <a:effectLst/>
                        </a:rPr>
                        <a:t>× </a:t>
                      </a:r>
                      <a:r>
                        <a:rPr lang="en-GB" sz="1100" dirty="0">
                          <a:effectLst/>
                        </a:rPr>
                        <a:t>6 = </a:t>
                      </a:r>
                      <a:r>
                        <a:rPr lang="en-GB" sz="1100" dirty="0" smtClean="0">
                          <a:effectLst/>
                        </a:rPr>
                        <a:t>18</a:t>
                      </a:r>
                      <a:endParaRPr lang="en-GB" sz="1100" dirty="0">
                        <a:effectLst/>
                      </a:endParaRPr>
                    </a:p>
                    <a:p>
                      <a:pPr algn="ctr">
                        <a:lnSpc>
                          <a:spcPct val="115000"/>
                        </a:lnSpc>
                        <a:spcAft>
                          <a:spcPts val="0"/>
                        </a:spcAft>
                      </a:pPr>
                      <a:r>
                        <a:rPr lang="en-GB" sz="1100" dirty="0" smtClean="0">
                          <a:effectLst/>
                        </a:rPr>
                        <a:t>3 </a:t>
                      </a:r>
                      <a:r>
                        <a:rPr lang="en-GB" sz="1100" dirty="0">
                          <a:effectLst/>
                        </a:rPr>
                        <a:t>× 7 = </a:t>
                      </a:r>
                      <a:r>
                        <a:rPr lang="en-GB" sz="1100" dirty="0" smtClean="0">
                          <a:effectLst/>
                        </a:rPr>
                        <a:t>21</a:t>
                      </a:r>
                      <a:endParaRPr lang="en-GB" sz="1100" dirty="0">
                        <a:effectLst/>
                      </a:endParaRPr>
                    </a:p>
                    <a:p>
                      <a:pPr algn="ctr">
                        <a:lnSpc>
                          <a:spcPct val="115000"/>
                        </a:lnSpc>
                        <a:spcAft>
                          <a:spcPts val="0"/>
                        </a:spcAft>
                      </a:pPr>
                      <a:r>
                        <a:rPr lang="en-GB" sz="1100" dirty="0" smtClean="0">
                          <a:effectLst/>
                        </a:rPr>
                        <a:t>3 </a:t>
                      </a:r>
                      <a:r>
                        <a:rPr lang="en-GB" sz="1100" dirty="0">
                          <a:effectLst/>
                        </a:rPr>
                        <a:t>× 8 = </a:t>
                      </a:r>
                      <a:r>
                        <a:rPr lang="en-GB" sz="1100" dirty="0" smtClean="0">
                          <a:effectLst/>
                        </a:rPr>
                        <a:t>24</a:t>
                      </a:r>
                      <a:endParaRPr lang="en-GB" sz="1100" dirty="0">
                        <a:effectLst/>
                      </a:endParaRPr>
                    </a:p>
                    <a:p>
                      <a:pPr algn="ctr">
                        <a:lnSpc>
                          <a:spcPct val="115000"/>
                        </a:lnSpc>
                        <a:spcAft>
                          <a:spcPts val="0"/>
                        </a:spcAft>
                      </a:pPr>
                      <a:r>
                        <a:rPr lang="en-GB" sz="1100" dirty="0" smtClean="0">
                          <a:effectLst/>
                        </a:rPr>
                        <a:t>3 </a:t>
                      </a:r>
                      <a:r>
                        <a:rPr lang="en-GB" sz="1100" dirty="0">
                          <a:effectLst/>
                        </a:rPr>
                        <a:t>× 9 = </a:t>
                      </a:r>
                      <a:r>
                        <a:rPr lang="en-GB" sz="1100" dirty="0" smtClean="0">
                          <a:effectLst/>
                        </a:rPr>
                        <a:t>27</a:t>
                      </a:r>
                      <a:endParaRPr lang="en-GB" sz="1100" dirty="0">
                        <a:effectLst/>
                      </a:endParaRPr>
                    </a:p>
                    <a:p>
                      <a:pPr algn="ctr">
                        <a:lnSpc>
                          <a:spcPct val="115000"/>
                        </a:lnSpc>
                        <a:spcAft>
                          <a:spcPts val="0"/>
                        </a:spcAft>
                      </a:pPr>
                      <a:r>
                        <a:rPr lang="en-GB" sz="1100" dirty="0" smtClean="0">
                          <a:effectLst/>
                        </a:rPr>
                        <a:t>3 </a:t>
                      </a:r>
                      <a:r>
                        <a:rPr lang="en-GB" sz="1100" dirty="0">
                          <a:effectLst/>
                        </a:rPr>
                        <a:t>× 10 = </a:t>
                      </a:r>
                      <a:r>
                        <a:rPr lang="en-GB" sz="1100" dirty="0" smtClean="0">
                          <a:effectLst/>
                        </a:rPr>
                        <a:t>30</a:t>
                      </a:r>
                      <a:endParaRPr lang="en-GB" sz="1100" dirty="0">
                        <a:effectLst/>
                      </a:endParaRPr>
                    </a:p>
                    <a:p>
                      <a:pPr algn="ctr">
                        <a:lnSpc>
                          <a:spcPct val="115000"/>
                        </a:lnSpc>
                        <a:spcAft>
                          <a:spcPts val="0"/>
                        </a:spcAft>
                      </a:pPr>
                      <a:r>
                        <a:rPr lang="en-GB" sz="1100" dirty="0" smtClean="0">
                          <a:effectLst/>
                        </a:rPr>
                        <a:t>3 </a:t>
                      </a:r>
                      <a:r>
                        <a:rPr lang="en-GB" sz="1100" dirty="0">
                          <a:effectLst/>
                        </a:rPr>
                        <a:t>× 11 = </a:t>
                      </a:r>
                      <a:r>
                        <a:rPr lang="en-GB" sz="1100" dirty="0" smtClean="0">
                          <a:effectLst/>
                        </a:rPr>
                        <a:t>33</a:t>
                      </a:r>
                      <a:endParaRPr lang="en-GB" sz="1100" dirty="0">
                        <a:effectLst/>
                      </a:endParaRPr>
                    </a:p>
                    <a:p>
                      <a:pPr algn="ctr">
                        <a:lnSpc>
                          <a:spcPct val="115000"/>
                        </a:lnSpc>
                        <a:spcAft>
                          <a:spcPts val="0"/>
                        </a:spcAft>
                      </a:pPr>
                      <a:r>
                        <a:rPr lang="en-GB" sz="1100" dirty="0" smtClean="0">
                          <a:effectLst/>
                        </a:rPr>
                        <a:t>3 × 12 = 36</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1 × 3 = 3</a:t>
                      </a:r>
                    </a:p>
                    <a:p>
                      <a:pPr algn="ctr">
                        <a:lnSpc>
                          <a:spcPct val="115000"/>
                        </a:lnSpc>
                        <a:spcAft>
                          <a:spcPts val="0"/>
                        </a:spcAft>
                      </a:pPr>
                      <a:r>
                        <a:rPr lang="en-GB" sz="1100" dirty="0" smtClean="0">
                          <a:effectLst/>
                        </a:rPr>
                        <a:t>2 × 3 = 6</a:t>
                      </a:r>
                    </a:p>
                    <a:p>
                      <a:pPr algn="ctr">
                        <a:lnSpc>
                          <a:spcPct val="115000"/>
                        </a:lnSpc>
                        <a:spcAft>
                          <a:spcPts val="0"/>
                        </a:spcAft>
                      </a:pPr>
                      <a:r>
                        <a:rPr lang="en-GB" sz="1100" dirty="0" smtClean="0">
                          <a:effectLst/>
                        </a:rPr>
                        <a:t>3 × 3 = 9</a:t>
                      </a:r>
                    </a:p>
                    <a:p>
                      <a:pPr algn="ctr">
                        <a:lnSpc>
                          <a:spcPct val="115000"/>
                        </a:lnSpc>
                        <a:spcAft>
                          <a:spcPts val="0"/>
                        </a:spcAft>
                      </a:pPr>
                      <a:r>
                        <a:rPr lang="en-GB" sz="1100" dirty="0" smtClean="0">
                          <a:effectLst/>
                        </a:rPr>
                        <a:t>4 × 3</a:t>
                      </a:r>
                      <a:r>
                        <a:rPr lang="en-GB" sz="1100" baseline="0" dirty="0" smtClean="0">
                          <a:effectLst/>
                        </a:rPr>
                        <a:t> </a:t>
                      </a:r>
                      <a:r>
                        <a:rPr lang="en-GB" sz="1100" dirty="0" smtClean="0">
                          <a:effectLst/>
                        </a:rPr>
                        <a:t>= 12</a:t>
                      </a:r>
                    </a:p>
                    <a:p>
                      <a:pPr algn="ctr">
                        <a:lnSpc>
                          <a:spcPct val="115000"/>
                        </a:lnSpc>
                        <a:spcAft>
                          <a:spcPts val="0"/>
                        </a:spcAft>
                      </a:pPr>
                      <a:r>
                        <a:rPr lang="en-GB" sz="1100" dirty="0" smtClean="0">
                          <a:effectLst/>
                        </a:rPr>
                        <a:t>5 × 3 = 15</a:t>
                      </a:r>
                    </a:p>
                    <a:p>
                      <a:pPr algn="ctr">
                        <a:lnSpc>
                          <a:spcPct val="115000"/>
                        </a:lnSpc>
                        <a:spcAft>
                          <a:spcPts val="0"/>
                        </a:spcAft>
                      </a:pPr>
                      <a:r>
                        <a:rPr lang="en-GB" sz="1100" baseline="0" dirty="0" smtClean="0">
                          <a:effectLst/>
                        </a:rPr>
                        <a:t>6 </a:t>
                      </a:r>
                      <a:r>
                        <a:rPr lang="en-GB" sz="1100" dirty="0" smtClean="0">
                          <a:effectLst/>
                        </a:rPr>
                        <a:t>× 3</a:t>
                      </a:r>
                      <a:r>
                        <a:rPr lang="en-GB" sz="1100" baseline="0" dirty="0" smtClean="0">
                          <a:effectLst/>
                        </a:rPr>
                        <a:t> </a:t>
                      </a:r>
                      <a:r>
                        <a:rPr lang="en-GB" sz="1100" dirty="0" smtClean="0">
                          <a:effectLst/>
                        </a:rPr>
                        <a:t>= 18</a:t>
                      </a:r>
                    </a:p>
                    <a:p>
                      <a:pPr algn="ctr">
                        <a:lnSpc>
                          <a:spcPct val="115000"/>
                        </a:lnSpc>
                        <a:spcAft>
                          <a:spcPts val="0"/>
                        </a:spcAft>
                      </a:pPr>
                      <a:r>
                        <a:rPr lang="en-GB" sz="1100" dirty="0" smtClean="0">
                          <a:effectLst/>
                        </a:rPr>
                        <a:t>7 × 3 = 21</a:t>
                      </a:r>
                    </a:p>
                    <a:p>
                      <a:pPr algn="ctr">
                        <a:lnSpc>
                          <a:spcPct val="115000"/>
                        </a:lnSpc>
                        <a:spcAft>
                          <a:spcPts val="0"/>
                        </a:spcAft>
                      </a:pPr>
                      <a:r>
                        <a:rPr lang="en-GB" sz="1100" dirty="0" smtClean="0">
                          <a:effectLst/>
                        </a:rPr>
                        <a:t>8 × 3 = 24</a:t>
                      </a:r>
                    </a:p>
                    <a:p>
                      <a:pPr algn="ctr">
                        <a:lnSpc>
                          <a:spcPct val="115000"/>
                        </a:lnSpc>
                        <a:spcAft>
                          <a:spcPts val="0"/>
                        </a:spcAft>
                      </a:pPr>
                      <a:r>
                        <a:rPr lang="en-GB" sz="1100" dirty="0" smtClean="0">
                          <a:effectLst/>
                        </a:rPr>
                        <a:t>9 × 3 = 27</a:t>
                      </a:r>
                    </a:p>
                    <a:p>
                      <a:pPr algn="ctr">
                        <a:lnSpc>
                          <a:spcPct val="115000"/>
                        </a:lnSpc>
                        <a:spcAft>
                          <a:spcPts val="0"/>
                        </a:spcAft>
                      </a:pPr>
                      <a:r>
                        <a:rPr lang="en-GB" sz="1100" dirty="0" smtClean="0">
                          <a:effectLst/>
                        </a:rPr>
                        <a:t>10 × 3 = 30</a:t>
                      </a:r>
                    </a:p>
                    <a:p>
                      <a:pPr algn="ctr">
                        <a:lnSpc>
                          <a:spcPct val="115000"/>
                        </a:lnSpc>
                        <a:spcAft>
                          <a:spcPts val="0"/>
                        </a:spcAft>
                      </a:pPr>
                      <a:r>
                        <a:rPr lang="en-GB" sz="1100" dirty="0" smtClean="0">
                          <a:effectLst/>
                        </a:rPr>
                        <a:t>11 × 3 = 33</a:t>
                      </a:r>
                    </a:p>
                    <a:p>
                      <a:pPr algn="ctr">
                        <a:lnSpc>
                          <a:spcPct val="115000"/>
                        </a:lnSpc>
                        <a:spcAft>
                          <a:spcPts val="0"/>
                        </a:spcAft>
                      </a:pPr>
                      <a:r>
                        <a:rPr lang="en-GB" sz="1100" dirty="0" smtClean="0">
                          <a:effectLst/>
                        </a:rPr>
                        <a:t>12 × 3 = 36</a:t>
                      </a:r>
                      <a:endParaRPr lang="en-GB" sz="1100" dirty="0" smtClean="0">
                        <a:effectLst/>
                        <a:latin typeface="Calibri"/>
                        <a:ea typeface="Calibri"/>
                        <a:cs typeface="Times New Roman"/>
                      </a:endParaRP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3 ÷ 3 = 1</a:t>
                      </a:r>
                    </a:p>
                    <a:p>
                      <a:pPr algn="ctr">
                        <a:lnSpc>
                          <a:spcPct val="115000"/>
                        </a:lnSpc>
                        <a:spcAft>
                          <a:spcPts val="0"/>
                        </a:spcAft>
                      </a:pPr>
                      <a:r>
                        <a:rPr lang="en-GB" sz="1100" dirty="0" smtClean="0">
                          <a:effectLst/>
                        </a:rPr>
                        <a:t>6 ÷ 3</a:t>
                      </a:r>
                      <a:r>
                        <a:rPr lang="en-GB" sz="1100" baseline="0" dirty="0" smtClean="0">
                          <a:effectLst/>
                        </a:rPr>
                        <a:t> </a:t>
                      </a:r>
                      <a:r>
                        <a:rPr lang="en-GB" sz="1100" dirty="0" smtClean="0">
                          <a:effectLst/>
                        </a:rPr>
                        <a:t>= 2</a:t>
                      </a:r>
                    </a:p>
                    <a:p>
                      <a:pPr algn="ctr">
                        <a:lnSpc>
                          <a:spcPct val="115000"/>
                        </a:lnSpc>
                        <a:spcAft>
                          <a:spcPts val="0"/>
                        </a:spcAft>
                      </a:pPr>
                      <a:r>
                        <a:rPr lang="en-GB" sz="1100" dirty="0" smtClean="0">
                          <a:effectLst/>
                        </a:rPr>
                        <a:t>9 ÷ 3 = 3</a:t>
                      </a:r>
                    </a:p>
                    <a:p>
                      <a:pPr algn="ctr">
                        <a:lnSpc>
                          <a:spcPct val="115000"/>
                        </a:lnSpc>
                        <a:spcAft>
                          <a:spcPts val="0"/>
                        </a:spcAft>
                      </a:pPr>
                      <a:r>
                        <a:rPr lang="en-GB" sz="1100" dirty="0" smtClean="0">
                          <a:effectLst/>
                        </a:rPr>
                        <a:t>12 ÷ 3</a:t>
                      </a:r>
                      <a:r>
                        <a:rPr lang="en-GB" sz="1100" baseline="0" dirty="0" smtClean="0">
                          <a:effectLst/>
                        </a:rPr>
                        <a:t> </a:t>
                      </a:r>
                      <a:r>
                        <a:rPr lang="en-GB" sz="1100" dirty="0" smtClean="0">
                          <a:effectLst/>
                        </a:rPr>
                        <a:t>= 4</a:t>
                      </a:r>
                    </a:p>
                    <a:p>
                      <a:pPr algn="ctr">
                        <a:lnSpc>
                          <a:spcPct val="115000"/>
                        </a:lnSpc>
                        <a:spcAft>
                          <a:spcPts val="0"/>
                        </a:spcAft>
                      </a:pPr>
                      <a:r>
                        <a:rPr lang="en-GB" sz="1100" dirty="0" smtClean="0">
                          <a:effectLst/>
                        </a:rPr>
                        <a:t>15</a:t>
                      </a:r>
                      <a:r>
                        <a:rPr lang="en-GB" sz="1100" baseline="0" dirty="0" smtClean="0">
                          <a:effectLst/>
                        </a:rPr>
                        <a:t> </a:t>
                      </a:r>
                      <a:r>
                        <a:rPr lang="en-GB" sz="1100" dirty="0" smtClean="0">
                          <a:effectLst/>
                        </a:rPr>
                        <a:t>÷ 3 = 5</a:t>
                      </a:r>
                    </a:p>
                    <a:p>
                      <a:pPr algn="ctr">
                        <a:lnSpc>
                          <a:spcPct val="115000"/>
                        </a:lnSpc>
                        <a:spcAft>
                          <a:spcPts val="0"/>
                        </a:spcAft>
                      </a:pPr>
                      <a:r>
                        <a:rPr lang="en-GB" sz="1100" dirty="0" smtClean="0">
                          <a:effectLst/>
                        </a:rPr>
                        <a:t>18 ÷ 3</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21 ÷ 3 = 7</a:t>
                      </a:r>
                    </a:p>
                    <a:p>
                      <a:pPr algn="ctr">
                        <a:lnSpc>
                          <a:spcPct val="115000"/>
                        </a:lnSpc>
                        <a:spcAft>
                          <a:spcPts val="0"/>
                        </a:spcAft>
                      </a:pPr>
                      <a:r>
                        <a:rPr lang="en-GB" sz="1100" dirty="0" smtClean="0">
                          <a:effectLst/>
                        </a:rPr>
                        <a:t>24 ÷ 3</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27 ÷ 3 = 9</a:t>
                      </a:r>
                    </a:p>
                    <a:p>
                      <a:pPr algn="ctr">
                        <a:lnSpc>
                          <a:spcPct val="115000"/>
                        </a:lnSpc>
                        <a:spcAft>
                          <a:spcPts val="0"/>
                        </a:spcAft>
                      </a:pPr>
                      <a:r>
                        <a:rPr lang="en-GB" sz="1100" dirty="0" smtClean="0">
                          <a:effectLst/>
                        </a:rPr>
                        <a:t>30 ÷ 3</a:t>
                      </a:r>
                      <a:r>
                        <a:rPr lang="en-GB" sz="1100" baseline="0" dirty="0" smtClean="0">
                          <a:effectLst/>
                        </a:rPr>
                        <a:t> </a:t>
                      </a:r>
                      <a:r>
                        <a:rPr lang="en-GB" sz="1100" dirty="0" smtClean="0">
                          <a:effectLst/>
                        </a:rPr>
                        <a:t>= 10</a:t>
                      </a:r>
                    </a:p>
                    <a:p>
                      <a:pPr algn="ctr">
                        <a:lnSpc>
                          <a:spcPct val="115000"/>
                        </a:lnSpc>
                        <a:spcAft>
                          <a:spcPts val="0"/>
                        </a:spcAft>
                      </a:pPr>
                      <a:r>
                        <a:rPr lang="en-GB" sz="1100" dirty="0" smtClean="0">
                          <a:effectLst/>
                        </a:rPr>
                        <a:t>33 ÷ 3 = 11</a:t>
                      </a:r>
                    </a:p>
                    <a:p>
                      <a:pPr algn="ctr">
                        <a:lnSpc>
                          <a:spcPct val="115000"/>
                        </a:lnSpc>
                        <a:spcAft>
                          <a:spcPts val="0"/>
                        </a:spcAft>
                      </a:pPr>
                      <a:r>
                        <a:rPr lang="en-GB" sz="1100" dirty="0" smtClean="0">
                          <a:effectLst/>
                        </a:rPr>
                        <a:t>36 ÷ 3</a:t>
                      </a:r>
                      <a:r>
                        <a:rPr lang="en-GB" sz="1100" baseline="0" dirty="0" smtClean="0">
                          <a:effectLst/>
                        </a:rPr>
                        <a:t> </a:t>
                      </a:r>
                      <a:r>
                        <a:rPr lang="en-GB" sz="1100" dirty="0" smtClean="0">
                          <a:effectLst/>
                        </a:rPr>
                        <a:t>= 12</a:t>
                      </a: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3 ÷ 1 = 3</a:t>
                      </a:r>
                    </a:p>
                    <a:p>
                      <a:pPr algn="ctr">
                        <a:lnSpc>
                          <a:spcPct val="115000"/>
                        </a:lnSpc>
                        <a:spcAft>
                          <a:spcPts val="0"/>
                        </a:spcAft>
                      </a:pPr>
                      <a:r>
                        <a:rPr lang="en-GB" sz="1100" dirty="0" smtClean="0">
                          <a:effectLst/>
                        </a:rPr>
                        <a:t>6 ÷ 2</a:t>
                      </a:r>
                      <a:r>
                        <a:rPr lang="en-GB" sz="1100" baseline="0" dirty="0" smtClean="0">
                          <a:effectLst/>
                        </a:rPr>
                        <a:t> </a:t>
                      </a:r>
                      <a:r>
                        <a:rPr lang="en-GB" sz="1100" dirty="0" smtClean="0">
                          <a:effectLst/>
                        </a:rPr>
                        <a:t>= 3</a:t>
                      </a:r>
                    </a:p>
                    <a:p>
                      <a:pPr algn="ctr">
                        <a:lnSpc>
                          <a:spcPct val="115000"/>
                        </a:lnSpc>
                        <a:spcAft>
                          <a:spcPts val="0"/>
                        </a:spcAft>
                      </a:pPr>
                      <a:r>
                        <a:rPr lang="en-GB" sz="1100" dirty="0" smtClean="0">
                          <a:effectLst/>
                        </a:rPr>
                        <a:t>9 ÷ 3 = 3</a:t>
                      </a:r>
                    </a:p>
                    <a:p>
                      <a:pPr algn="ctr">
                        <a:lnSpc>
                          <a:spcPct val="115000"/>
                        </a:lnSpc>
                        <a:spcAft>
                          <a:spcPts val="0"/>
                        </a:spcAft>
                      </a:pPr>
                      <a:r>
                        <a:rPr lang="en-GB" sz="1100" dirty="0" smtClean="0">
                          <a:effectLst/>
                        </a:rPr>
                        <a:t>12 ÷ 4</a:t>
                      </a:r>
                      <a:r>
                        <a:rPr lang="en-GB" sz="1100" baseline="0" dirty="0" smtClean="0">
                          <a:effectLst/>
                        </a:rPr>
                        <a:t> </a:t>
                      </a:r>
                      <a:r>
                        <a:rPr lang="en-GB" sz="1100" dirty="0" smtClean="0">
                          <a:effectLst/>
                        </a:rPr>
                        <a:t>= 3</a:t>
                      </a:r>
                    </a:p>
                    <a:p>
                      <a:pPr algn="ctr">
                        <a:lnSpc>
                          <a:spcPct val="115000"/>
                        </a:lnSpc>
                        <a:spcAft>
                          <a:spcPts val="0"/>
                        </a:spcAft>
                      </a:pPr>
                      <a:r>
                        <a:rPr lang="en-GB" sz="1100" dirty="0" smtClean="0">
                          <a:effectLst/>
                        </a:rPr>
                        <a:t>15</a:t>
                      </a:r>
                      <a:r>
                        <a:rPr lang="en-GB" sz="1100" baseline="0" dirty="0" smtClean="0">
                          <a:effectLst/>
                        </a:rPr>
                        <a:t> </a:t>
                      </a:r>
                      <a:r>
                        <a:rPr lang="en-GB" sz="1100" dirty="0" smtClean="0">
                          <a:effectLst/>
                        </a:rPr>
                        <a:t>÷ 5 = 3</a:t>
                      </a:r>
                    </a:p>
                    <a:p>
                      <a:pPr algn="ctr">
                        <a:lnSpc>
                          <a:spcPct val="115000"/>
                        </a:lnSpc>
                        <a:spcAft>
                          <a:spcPts val="0"/>
                        </a:spcAft>
                      </a:pPr>
                      <a:r>
                        <a:rPr lang="en-GB" sz="1100" dirty="0" smtClean="0">
                          <a:effectLst/>
                        </a:rPr>
                        <a:t>18 ÷ 6</a:t>
                      </a:r>
                      <a:r>
                        <a:rPr lang="en-GB" sz="1100" baseline="0" dirty="0" smtClean="0">
                          <a:effectLst/>
                        </a:rPr>
                        <a:t> </a:t>
                      </a:r>
                      <a:r>
                        <a:rPr lang="en-GB" sz="1100" dirty="0" smtClean="0">
                          <a:effectLst/>
                        </a:rPr>
                        <a:t>= 3</a:t>
                      </a:r>
                    </a:p>
                    <a:p>
                      <a:pPr algn="ctr">
                        <a:lnSpc>
                          <a:spcPct val="115000"/>
                        </a:lnSpc>
                        <a:spcAft>
                          <a:spcPts val="0"/>
                        </a:spcAft>
                      </a:pPr>
                      <a:r>
                        <a:rPr lang="en-GB" sz="1100" dirty="0" smtClean="0">
                          <a:effectLst/>
                        </a:rPr>
                        <a:t>21 ÷ 7 = 3</a:t>
                      </a:r>
                    </a:p>
                    <a:p>
                      <a:pPr algn="ctr">
                        <a:lnSpc>
                          <a:spcPct val="115000"/>
                        </a:lnSpc>
                        <a:spcAft>
                          <a:spcPts val="0"/>
                        </a:spcAft>
                      </a:pPr>
                      <a:r>
                        <a:rPr lang="en-GB" sz="1100" dirty="0" smtClean="0">
                          <a:effectLst/>
                        </a:rPr>
                        <a:t>24 ÷ 8</a:t>
                      </a:r>
                      <a:r>
                        <a:rPr lang="en-GB" sz="1100" baseline="0" dirty="0" smtClean="0">
                          <a:effectLst/>
                        </a:rPr>
                        <a:t> </a:t>
                      </a:r>
                      <a:r>
                        <a:rPr lang="en-GB" sz="1100" dirty="0" smtClean="0">
                          <a:effectLst/>
                        </a:rPr>
                        <a:t>= 3</a:t>
                      </a:r>
                    </a:p>
                    <a:p>
                      <a:pPr algn="ctr">
                        <a:lnSpc>
                          <a:spcPct val="115000"/>
                        </a:lnSpc>
                        <a:spcAft>
                          <a:spcPts val="0"/>
                        </a:spcAft>
                      </a:pPr>
                      <a:r>
                        <a:rPr lang="en-GB" sz="1100" dirty="0" smtClean="0">
                          <a:effectLst/>
                        </a:rPr>
                        <a:t>27 ÷ 9 = 3</a:t>
                      </a:r>
                    </a:p>
                    <a:p>
                      <a:pPr algn="ctr">
                        <a:lnSpc>
                          <a:spcPct val="115000"/>
                        </a:lnSpc>
                        <a:spcAft>
                          <a:spcPts val="0"/>
                        </a:spcAft>
                      </a:pPr>
                      <a:r>
                        <a:rPr lang="en-GB" sz="1100" dirty="0" smtClean="0">
                          <a:effectLst/>
                        </a:rPr>
                        <a:t>30 ÷ </a:t>
                      </a:r>
                      <a:r>
                        <a:rPr lang="en-GB" sz="1100" baseline="0" dirty="0" smtClean="0">
                          <a:effectLst/>
                        </a:rPr>
                        <a:t>10 </a:t>
                      </a:r>
                      <a:r>
                        <a:rPr lang="en-GB" sz="1100" dirty="0" smtClean="0">
                          <a:effectLst/>
                        </a:rPr>
                        <a:t>= 3</a:t>
                      </a:r>
                    </a:p>
                    <a:p>
                      <a:pPr algn="ctr">
                        <a:lnSpc>
                          <a:spcPct val="115000"/>
                        </a:lnSpc>
                        <a:spcAft>
                          <a:spcPts val="0"/>
                        </a:spcAft>
                      </a:pPr>
                      <a:r>
                        <a:rPr lang="en-GB" sz="1100" dirty="0" smtClean="0">
                          <a:effectLst/>
                        </a:rPr>
                        <a:t>33 ÷ 11 = 3</a:t>
                      </a:r>
                    </a:p>
                    <a:p>
                      <a:pPr algn="ctr">
                        <a:lnSpc>
                          <a:spcPct val="115000"/>
                        </a:lnSpc>
                        <a:spcAft>
                          <a:spcPts val="0"/>
                        </a:spcAft>
                      </a:pPr>
                      <a:r>
                        <a:rPr lang="en-GB" sz="1100" dirty="0" smtClean="0">
                          <a:effectLst/>
                        </a:rPr>
                        <a:t>36 ÷ 12</a:t>
                      </a:r>
                      <a:r>
                        <a:rPr lang="en-GB" sz="1100" baseline="0" dirty="0" smtClean="0">
                          <a:effectLst/>
                        </a:rPr>
                        <a:t> </a:t>
                      </a:r>
                      <a:r>
                        <a:rPr lang="en-GB" sz="1100" dirty="0" smtClean="0">
                          <a:effectLst/>
                        </a:rPr>
                        <a:t>= 3</a:t>
                      </a:r>
                    </a:p>
                    <a:p>
                      <a:pPr algn="ctr">
                        <a:lnSpc>
                          <a:spcPct val="115000"/>
                        </a:lnSpc>
                        <a:spcAft>
                          <a:spcPts val="0"/>
                        </a:spcAft>
                      </a:pPr>
                      <a:endParaRPr lang="en-GB" sz="1100" dirty="0" smtClean="0">
                        <a:effectLst/>
                      </a:endParaRP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3 </a:t>
            </a:r>
            <a:r>
              <a:rPr lang="en-GB" u="none" dirty="0" smtClean="0"/>
              <a:t>multiplied by </a:t>
            </a:r>
            <a:r>
              <a:rPr lang="en-GB" b="0" u="none" dirty="0"/>
              <a:t>8</a:t>
            </a:r>
            <a:r>
              <a:rPr lang="en-GB" b="0" u="none" dirty="0" smtClean="0"/>
              <a:t>?</a:t>
            </a:r>
          </a:p>
          <a:p>
            <a:pPr algn="l"/>
            <a:r>
              <a:rPr lang="en-GB" b="0" u="none" dirty="0" smtClean="0"/>
              <a:t>What is 8</a:t>
            </a:r>
            <a:r>
              <a:rPr lang="en-GB" u="none" dirty="0" smtClean="0"/>
              <a:t> times </a:t>
            </a:r>
            <a:r>
              <a:rPr lang="en-GB" b="0" u="none" dirty="0" smtClean="0"/>
              <a:t>3?</a:t>
            </a:r>
          </a:p>
          <a:p>
            <a:pPr algn="l"/>
            <a:r>
              <a:rPr lang="en-GB" b="0" u="none" dirty="0" smtClean="0"/>
              <a:t>What is 24 </a:t>
            </a:r>
            <a:r>
              <a:rPr lang="en-GB" u="none" dirty="0" smtClean="0"/>
              <a:t>divided by </a:t>
            </a:r>
            <a:r>
              <a:rPr lang="en-GB" b="0" u="none" dirty="0"/>
              <a:t>3</a:t>
            </a:r>
            <a:r>
              <a:rPr lang="en-GB" b="0" u="none" dirty="0" smtClean="0"/>
              <a:t>?</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3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18 </a:t>
            </a:r>
            <a:r>
              <a:rPr lang="en-GB" altLang="en-US" dirty="0">
                <a:ea typeface="Calibri" pitchFamily="34" charset="0"/>
                <a:cs typeface="Times New Roman" pitchFamily="18" charset="0"/>
              </a:rPr>
              <a:t>or ⃝ ÷ 3</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11.</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51272"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21983783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Spring 1</a:t>
            </a:r>
            <a:endParaRPr lang="en-GB" dirty="0"/>
          </a:p>
        </p:txBody>
      </p:sp>
      <p:sp>
        <p:nvSpPr>
          <p:cNvPr id="3" name="Text Placeholder 2"/>
          <p:cNvSpPr>
            <a:spLocks noGrp="1"/>
          </p:cNvSpPr>
          <p:nvPr>
            <p:ph type="body" sz="quarter" idx="11"/>
          </p:nvPr>
        </p:nvSpPr>
        <p:spPr/>
        <p:txBody>
          <a:bodyPr>
            <a:normAutofit/>
          </a:bodyPr>
          <a:lstStyle/>
          <a:p>
            <a:r>
              <a:rPr lang="en-GB" dirty="0" smtClean="0"/>
              <a:t>I can recall facts about durations of time.</a:t>
            </a:r>
          </a:p>
        </p:txBody>
      </p:sp>
      <p:sp>
        <p:nvSpPr>
          <p:cNvPr id="4" name="Text Placeholder 3"/>
          <p:cNvSpPr>
            <a:spLocks noGrp="1"/>
          </p:cNvSpPr>
          <p:nvPr>
            <p:ph type="body" sz="quarter" idx="12"/>
          </p:nvPr>
        </p:nvSpPr>
        <p:spPr>
          <a:xfrm>
            <a:off x="686519" y="5580112"/>
            <a:ext cx="5838825" cy="3168352"/>
          </a:xfrm>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Use rhymes and memory games</a:t>
            </a:r>
            <a:r>
              <a:rPr lang="en-GB" altLang="en-US" dirty="0" smtClean="0">
                <a:cs typeface="Arial" pitchFamily="34" charset="0"/>
              </a:rPr>
              <a:t>– The rhyme, </a:t>
            </a:r>
            <a:r>
              <a:rPr lang="en-GB" altLang="en-US" i="1" dirty="0" smtClean="0">
                <a:cs typeface="Arial" pitchFamily="34" charset="0"/>
              </a:rPr>
              <a:t>Thirty days hath September</a:t>
            </a:r>
            <a:r>
              <a:rPr lang="en-GB" altLang="en-US" dirty="0" smtClean="0">
                <a:cs typeface="Arial" pitchFamily="34" charset="0"/>
              </a:rPr>
              <a:t>, can help children remember which months have 30 days. There are poems describing the months of the year in order.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t>Use calendars</a:t>
            </a:r>
            <a:r>
              <a:rPr lang="en-GB" altLang="en-US" dirty="0" smtClean="0"/>
              <a:t> – If you have a calendar for the new year, your child could be responsible for recording the birthdays of friends and family members in it. Your child could even make their own calendar.</a:t>
            </a:r>
          </a:p>
          <a:p>
            <a:pPr lvl="0"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r>
              <a:rPr lang="en-GB" altLang="en-US" u="sng" dirty="0" smtClean="0"/>
              <a:t>How long is a minute?</a:t>
            </a:r>
            <a:r>
              <a:rPr lang="en-GB" altLang="en-US" dirty="0" smtClean="0"/>
              <a:t> – Ask your child to sit with their  eyes closed for exactly one minute while you time them. Can they guess the length of a minute? Carry out different activities for one minute. How many times can they jump in sixty seconds?</a:t>
            </a:r>
            <a:endParaRPr lang="en-GB" altLang="en-US" u="sng" dirty="0" smtClean="0"/>
          </a:p>
          <a:p>
            <a:pPr lvl="0"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endParaRPr lang="en-GB" altLang="en-US" dirty="0" smtClean="0"/>
          </a:p>
        </p:txBody>
      </p:sp>
      <p:graphicFrame>
        <p:nvGraphicFramePr>
          <p:cNvPr id="10" name="Content Placeholder 9"/>
          <p:cNvGraphicFramePr>
            <a:graphicFrameLocks noGrp="1"/>
          </p:cNvGraphicFramePr>
          <p:nvPr>
            <p:ph sz="quarter" idx="13"/>
            <p:extLst>
              <p:ext uri="{D42A27DB-BD31-4B8C-83A1-F6EECF244321}">
                <p14:modId xmlns:p14="http://schemas.microsoft.com/office/powerpoint/2010/main" val="836809066"/>
              </p:ext>
            </p:extLst>
          </p:nvPr>
        </p:nvGraphicFramePr>
        <p:xfrm>
          <a:off x="3645024" y="2771800"/>
          <a:ext cx="2880317" cy="1645920"/>
        </p:xfrm>
        <a:graphic>
          <a:graphicData uri="http://schemas.openxmlformats.org/drawingml/2006/table">
            <a:tbl>
              <a:tblPr firstRow="1" bandRow="1">
                <a:tableStyleId>{5C22544A-7EE6-4342-B048-85BDC9FD1C3A}</a:tableStyleId>
              </a:tblPr>
              <a:tblGrid>
                <a:gridCol w="814003"/>
                <a:gridCol w="688770"/>
                <a:gridCol w="939236"/>
                <a:gridCol w="438308"/>
              </a:tblGrid>
              <a:tr h="0">
                <a:tc gridSpan="4">
                  <a:txBody>
                    <a:bodyPr/>
                    <a:lstStyle/>
                    <a:p>
                      <a:pPr algn="ctr"/>
                      <a:r>
                        <a:rPr lang="en-GB" sz="1200" b="0" u="sng" dirty="0" smtClean="0">
                          <a:solidFill>
                            <a:schemeClr val="tx1"/>
                          </a:solidFill>
                          <a:latin typeface="Calibri" panose="020F0502020204030204" pitchFamily="34" charset="0"/>
                        </a:rPr>
                        <a:t>Number</a:t>
                      </a:r>
                      <a:r>
                        <a:rPr lang="en-GB" sz="1200" b="0" u="sng" baseline="0" dirty="0" smtClean="0">
                          <a:solidFill>
                            <a:schemeClr val="tx1"/>
                          </a:solidFill>
                          <a:latin typeface="Calibri" panose="020F0502020204030204" pitchFamily="34" charset="0"/>
                        </a:rPr>
                        <a:t> of days in each month</a:t>
                      </a:r>
                      <a:endParaRPr lang="en-GB" sz="1200" b="0" u="sng" dirty="0" smtClean="0">
                        <a:solidFill>
                          <a:schemeClr val="tx1"/>
                        </a:solidFill>
                        <a:latin typeface="Calibri" panose="020F0502020204030204" pitchFamily="34" charset="0"/>
                      </a:endParaRPr>
                    </a:p>
                  </a:txBody>
                  <a:tcPr>
                    <a:solidFill>
                      <a:schemeClr val="bg1"/>
                    </a:solidFill>
                  </a:tcPr>
                </a:tc>
                <a:tc hMerge="1">
                  <a:txBody>
                    <a:bodyPr/>
                    <a:lstStyle/>
                    <a:p>
                      <a:endParaRPr lang="en-GB" sz="1200" b="0" dirty="0" smtClean="0">
                        <a:solidFill>
                          <a:schemeClr val="tx1"/>
                        </a:solidFill>
                        <a:latin typeface="Calibri" panose="020F0502020204030204" pitchFamily="34" charset="0"/>
                      </a:endParaRPr>
                    </a:p>
                  </a:txBody>
                  <a:tcPr>
                    <a:solidFill>
                      <a:schemeClr val="bg1"/>
                    </a:solidFill>
                  </a:tcPr>
                </a:tc>
                <a:tc hMerge="1">
                  <a:txBody>
                    <a:bodyPr/>
                    <a:lstStyle/>
                    <a:p>
                      <a:endParaRPr kumimoji="0" lang="en-GB" sz="1200" b="0" kern="1200" dirty="0" smtClean="0">
                        <a:solidFill>
                          <a:schemeClr val="tx1"/>
                        </a:solidFill>
                        <a:latin typeface="Calibri" panose="020F0502020204030204" pitchFamily="34" charset="0"/>
                        <a:ea typeface="+mn-ea"/>
                        <a:cs typeface="+mn-cs"/>
                      </a:endParaRPr>
                    </a:p>
                  </a:txBody>
                  <a:tcPr>
                    <a:solidFill>
                      <a:schemeClr val="bg1"/>
                    </a:solidFill>
                  </a:tcPr>
                </a:tc>
                <a:tc hMerge="1">
                  <a:txBody>
                    <a:bodyPr/>
                    <a:lstStyle/>
                    <a:p>
                      <a:endParaRPr kumimoji="0" lang="en-GB" sz="1200" b="0" kern="1200" dirty="0">
                        <a:solidFill>
                          <a:schemeClr val="tx1"/>
                        </a:solidFill>
                        <a:latin typeface="Calibri" panose="020F0502020204030204" pitchFamily="34" charset="0"/>
                        <a:ea typeface="+mn-ea"/>
                        <a:cs typeface="+mn-cs"/>
                      </a:endParaRPr>
                    </a:p>
                  </a:txBody>
                  <a:tcPr>
                    <a:solidFill>
                      <a:schemeClr val="bg1"/>
                    </a:solidFill>
                  </a:tcPr>
                </a:tc>
              </a:tr>
              <a:tr h="1296144">
                <a:tc>
                  <a:txBody>
                    <a:bodyPr/>
                    <a:lstStyle/>
                    <a:p>
                      <a:r>
                        <a:rPr lang="en-GB" sz="1200" b="0" dirty="0" smtClean="0">
                          <a:solidFill>
                            <a:schemeClr val="tx1"/>
                          </a:solidFill>
                          <a:latin typeface="Calibri" panose="020F0502020204030204" pitchFamily="34" charset="0"/>
                        </a:rPr>
                        <a:t>January</a:t>
                      </a:r>
                    </a:p>
                    <a:p>
                      <a:r>
                        <a:rPr lang="en-GB" sz="1200" b="0" dirty="0" smtClean="0">
                          <a:solidFill>
                            <a:schemeClr val="tx1"/>
                          </a:solidFill>
                          <a:latin typeface="Calibri" panose="020F0502020204030204" pitchFamily="34" charset="0"/>
                        </a:rPr>
                        <a:t>February</a:t>
                      </a:r>
                    </a:p>
                    <a:p>
                      <a:r>
                        <a:rPr lang="en-GB" sz="1200" b="0" dirty="0" smtClean="0">
                          <a:solidFill>
                            <a:schemeClr val="tx1"/>
                          </a:solidFill>
                          <a:latin typeface="Calibri" panose="020F0502020204030204" pitchFamily="34" charset="0"/>
                        </a:rPr>
                        <a:t>March</a:t>
                      </a:r>
                    </a:p>
                    <a:p>
                      <a:r>
                        <a:rPr lang="en-GB" sz="1200" b="0" dirty="0" smtClean="0">
                          <a:solidFill>
                            <a:schemeClr val="tx1"/>
                          </a:solidFill>
                          <a:latin typeface="Calibri" panose="020F0502020204030204" pitchFamily="34" charset="0"/>
                        </a:rPr>
                        <a:t>April</a:t>
                      </a:r>
                    </a:p>
                    <a:p>
                      <a:r>
                        <a:rPr lang="en-GB" sz="1200" b="0" dirty="0" smtClean="0">
                          <a:solidFill>
                            <a:schemeClr val="tx1"/>
                          </a:solidFill>
                          <a:latin typeface="Calibri" panose="020F0502020204030204" pitchFamily="34" charset="0"/>
                        </a:rPr>
                        <a:t>May</a:t>
                      </a:r>
                    </a:p>
                    <a:p>
                      <a:r>
                        <a:rPr lang="en-GB" sz="1200" b="0" dirty="0" smtClean="0">
                          <a:solidFill>
                            <a:schemeClr val="tx1"/>
                          </a:solidFill>
                          <a:latin typeface="Calibri" panose="020F0502020204030204" pitchFamily="34" charset="0"/>
                        </a:rPr>
                        <a:t>June</a:t>
                      </a:r>
                    </a:p>
                  </a:txBody>
                  <a:tcPr>
                    <a:solidFill>
                      <a:schemeClr val="bg1"/>
                    </a:solidFill>
                  </a:tcPr>
                </a:tc>
                <a:tc>
                  <a:txBody>
                    <a:bodyPr/>
                    <a:lstStyle/>
                    <a:p>
                      <a:r>
                        <a:rPr lang="en-GB" sz="1200" b="0" dirty="0" smtClean="0">
                          <a:solidFill>
                            <a:schemeClr val="tx1"/>
                          </a:solidFill>
                          <a:latin typeface="Calibri" panose="020F0502020204030204" pitchFamily="34" charset="0"/>
                        </a:rPr>
                        <a:t>31</a:t>
                      </a:r>
                    </a:p>
                    <a:p>
                      <a:r>
                        <a:rPr lang="en-GB" sz="1200" b="0" dirty="0" smtClean="0">
                          <a:solidFill>
                            <a:schemeClr val="tx1"/>
                          </a:solidFill>
                          <a:latin typeface="Calibri" panose="020F0502020204030204" pitchFamily="34" charset="0"/>
                        </a:rPr>
                        <a:t>28/29</a:t>
                      </a:r>
                    </a:p>
                    <a:p>
                      <a:r>
                        <a:rPr lang="en-GB" sz="1200" b="0" dirty="0" smtClean="0">
                          <a:solidFill>
                            <a:schemeClr val="tx1"/>
                          </a:solidFill>
                          <a:latin typeface="Calibri" panose="020F0502020204030204" pitchFamily="34" charset="0"/>
                        </a:rPr>
                        <a:t>31</a:t>
                      </a:r>
                    </a:p>
                    <a:p>
                      <a:r>
                        <a:rPr lang="en-GB" sz="1200" b="0" dirty="0" smtClean="0">
                          <a:solidFill>
                            <a:schemeClr val="tx1"/>
                          </a:solidFill>
                          <a:latin typeface="Calibri" panose="020F0502020204030204" pitchFamily="34" charset="0"/>
                        </a:rPr>
                        <a:t>30</a:t>
                      </a:r>
                    </a:p>
                    <a:p>
                      <a:r>
                        <a:rPr lang="en-GB" sz="1200" b="0" dirty="0" smtClean="0">
                          <a:solidFill>
                            <a:schemeClr val="tx1"/>
                          </a:solidFill>
                          <a:latin typeface="Calibri" panose="020F0502020204030204" pitchFamily="34" charset="0"/>
                        </a:rPr>
                        <a:t>31</a:t>
                      </a:r>
                    </a:p>
                    <a:p>
                      <a:r>
                        <a:rPr lang="en-GB" sz="1200" b="0" dirty="0" smtClean="0">
                          <a:solidFill>
                            <a:schemeClr val="tx1"/>
                          </a:solidFill>
                          <a:latin typeface="Calibri" panose="020F0502020204030204" pitchFamily="34" charset="0"/>
                        </a:rPr>
                        <a:t>30</a:t>
                      </a:r>
                    </a:p>
                  </a:txBody>
                  <a:tcPr>
                    <a:solidFill>
                      <a:schemeClr val="bg1"/>
                    </a:solidFill>
                  </a:tcPr>
                </a:tc>
                <a:tc>
                  <a:txBody>
                    <a:bodyPr/>
                    <a:lstStyle/>
                    <a:p>
                      <a:r>
                        <a:rPr kumimoji="0" lang="en-GB" sz="1200" b="0" kern="1200" dirty="0" smtClean="0">
                          <a:solidFill>
                            <a:schemeClr val="tx1"/>
                          </a:solidFill>
                          <a:latin typeface="Calibri" panose="020F0502020204030204" pitchFamily="34" charset="0"/>
                          <a:ea typeface="+mn-ea"/>
                          <a:cs typeface="+mn-cs"/>
                        </a:rPr>
                        <a:t>July</a:t>
                      </a:r>
                    </a:p>
                    <a:p>
                      <a:r>
                        <a:rPr kumimoji="0" lang="en-GB" sz="1200" b="0" kern="1200" dirty="0" smtClean="0">
                          <a:solidFill>
                            <a:schemeClr val="tx1"/>
                          </a:solidFill>
                          <a:latin typeface="Calibri" panose="020F0502020204030204" pitchFamily="34" charset="0"/>
                          <a:ea typeface="+mn-ea"/>
                          <a:cs typeface="+mn-cs"/>
                        </a:rPr>
                        <a:t>August</a:t>
                      </a:r>
                    </a:p>
                    <a:p>
                      <a:r>
                        <a:rPr kumimoji="0" lang="en-GB" sz="1200" b="0" kern="1200" dirty="0" smtClean="0">
                          <a:solidFill>
                            <a:schemeClr val="tx1"/>
                          </a:solidFill>
                          <a:latin typeface="Calibri" panose="020F0502020204030204" pitchFamily="34" charset="0"/>
                          <a:ea typeface="+mn-ea"/>
                          <a:cs typeface="+mn-cs"/>
                        </a:rPr>
                        <a:t>September</a:t>
                      </a:r>
                    </a:p>
                    <a:p>
                      <a:r>
                        <a:rPr kumimoji="0" lang="en-GB" sz="1200" b="0" kern="1200" dirty="0" smtClean="0">
                          <a:solidFill>
                            <a:schemeClr val="tx1"/>
                          </a:solidFill>
                          <a:latin typeface="Calibri" panose="020F0502020204030204" pitchFamily="34" charset="0"/>
                          <a:ea typeface="+mn-ea"/>
                          <a:cs typeface="+mn-cs"/>
                        </a:rPr>
                        <a:t>October</a:t>
                      </a:r>
                    </a:p>
                    <a:p>
                      <a:r>
                        <a:rPr kumimoji="0" lang="en-GB" sz="1200" b="0" kern="1200" dirty="0" smtClean="0">
                          <a:solidFill>
                            <a:schemeClr val="tx1"/>
                          </a:solidFill>
                          <a:latin typeface="Calibri" panose="020F0502020204030204" pitchFamily="34" charset="0"/>
                          <a:ea typeface="+mn-ea"/>
                          <a:cs typeface="+mn-cs"/>
                        </a:rPr>
                        <a:t>November</a:t>
                      </a:r>
                    </a:p>
                    <a:p>
                      <a:r>
                        <a:rPr kumimoji="0" lang="en-GB" sz="1200" b="0" kern="1200" dirty="0" smtClean="0">
                          <a:solidFill>
                            <a:schemeClr val="tx1"/>
                          </a:solidFill>
                          <a:latin typeface="Calibri" panose="020F0502020204030204" pitchFamily="34" charset="0"/>
                          <a:ea typeface="+mn-ea"/>
                          <a:cs typeface="+mn-cs"/>
                        </a:rPr>
                        <a:t>December</a:t>
                      </a:r>
                    </a:p>
                    <a:p>
                      <a:endParaRPr kumimoji="0" lang="en-GB" sz="1200" b="0" kern="1200" dirty="0" smtClean="0">
                        <a:solidFill>
                          <a:schemeClr val="tx1"/>
                        </a:solidFill>
                        <a:latin typeface="Calibri" panose="020F0502020204030204" pitchFamily="34" charset="0"/>
                        <a:ea typeface="+mn-ea"/>
                        <a:cs typeface="+mn-cs"/>
                      </a:endParaRPr>
                    </a:p>
                  </a:txBody>
                  <a:tcPr>
                    <a:solidFill>
                      <a:schemeClr val="bg1"/>
                    </a:solidFill>
                  </a:tcPr>
                </a:tc>
                <a:tc>
                  <a:txBody>
                    <a:bodyPr/>
                    <a:lstStyle/>
                    <a:p>
                      <a:r>
                        <a:rPr kumimoji="0" lang="en-GB" sz="1200" b="0" kern="1200" dirty="0" smtClean="0">
                          <a:solidFill>
                            <a:schemeClr val="tx1"/>
                          </a:solidFill>
                          <a:latin typeface="Calibri" panose="020F0502020204030204" pitchFamily="34" charset="0"/>
                          <a:ea typeface="+mn-ea"/>
                          <a:cs typeface="+mn-cs"/>
                        </a:rPr>
                        <a:t>31</a:t>
                      </a:r>
                    </a:p>
                    <a:p>
                      <a:r>
                        <a:rPr kumimoji="0" lang="en-GB" sz="1200" b="0" kern="1200" dirty="0" smtClean="0">
                          <a:solidFill>
                            <a:schemeClr val="tx1"/>
                          </a:solidFill>
                          <a:latin typeface="Calibri" panose="020F0502020204030204" pitchFamily="34" charset="0"/>
                          <a:ea typeface="+mn-ea"/>
                          <a:cs typeface="+mn-cs"/>
                        </a:rPr>
                        <a:t>31</a:t>
                      </a:r>
                    </a:p>
                    <a:p>
                      <a:r>
                        <a:rPr kumimoji="0" lang="en-GB" sz="1200" b="0" kern="1200" dirty="0" smtClean="0">
                          <a:solidFill>
                            <a:schemeClr val="tx1"/>
                          </a:solidFill>
                          <a:latin typeface="Calibri" panose="020F0502020204030204" pitchFamily="34" charset="0"/>
                          <a:ea typeface="+mn-ea"/>
                          <a:cs typeface="+mn-cs"/>
                        </a:rPr>
                        <a:t>30</a:t>
                      </a:r>
                    </a:p>
                    <a:p>
                      <a:r>
                        <a:rPr kumimoji="0" lang="en-GB" sz="1200" b="0" kern="1200" dirty="0" smtClean="0">
                          <a:solidFill>
                            <a:schemeClr val="tx1"/>
                          </a:solidFill>
                          <a:latin typeface="Calibri" panose="020F0502020204030204" pitchFamily="34" charset="0"/>
                          <a:ea typeface="+mn-ea"/>
                          <a:cs typeface="+mn-cs"/>
                        </a:rPr>
                        <a:t>31</a:t>
                      </a:r>
                    </a:p>
                    <a:p>
                      <a:r>
                        <a:rPr kumimoji="0" lang="en-GB" sz="1200" b="0" kern="1200" dirty="0" smtClean="0">
                          <a:solidFill>
                            <a:schemeClr val="tx1"/>
                          </a:solidFill>
                          <a:latin typeface="Calibri" panose="020F0502020204030204" pitchFamily="34" charset="0"/>
                          <a:ea typeface="+mn-ea"/>
                          <a:cs typeface="+mn-cs"/>
                        </a:rPr>
                        <a:t>30</a:t>
                      </a:r>
                    </a:p>
                    <a:p>
                      <a:r>
                        <a:rPr kumimoji="0" lang="en-GB" sz="1200" b="0" kern="1200" dirty="0" smtClean="0">
                          <a:solidFill>
                            <a:schemeClr val="tx1"/>
                          </a:solidFill>
                          <a:latin typeface="Calibri" panose="020F0502020204030204" pitchFamily="34" charset="0"/>
                          <a:ea typeface="+mn-ea"/>
                          <a:cs typeface="+mn-cs"/>
                        </a:rPr>
                        <a:t>31</a:t>
                      </a:r>
                      <a:endParaRPr kumimoji="0" lang="en-GB" sz="1200" b="0" kern="1200" dirty="0">
                        <a:solidFill>
                          <a:schemeClr val="tx1"/>
                        </a:solidFill>
                        <a:latin typeface="Calibri" panose="020F0502020204030204" pitchFamily="34" charset="0"/>
                        <a:ea typeface="+mn-ea"/>
                        <a:cs typeface="+mn-cs"/>
                      </a:endParaRPr>
                    </a:p>
                  </a:txBody>
                  <a:tcPr>
                    <a:solidFill>
                      <a:schemeClr val="bg1"/>
                    </a:solidFill>
                  </a:tcPr>
                </a:tc>
              </a:tr>
            </a:tbl>
          </a:graphicData>
        </a:graphic>
      </p:graphicFrame>
      <p:sp>
        <p:nvSpPr>
          <p:cNvPr id="11" name="TextBox 10"/>
          <p:cNvSpPr txBox="1"/>
          <p:nvPr/>
        </p:nvSpPr>
        <p:spPr>
          <a:xfrm>
            <a:off x="799392" y="2915816"/>
            <a:ext cx="2448272" cy="1384995"/>
          </a:xfrm>
          <a:prstGeom prst="rect">
            <a:avLst/>
          </a:prstGeom>
          <a:noFill/>
        </p:spPr>
        <p:txBody>
          <a:bodyPr wrap="square" rtlCol="0">
            <a:spAutoFit/>
          </a:bodyPr>
          <a:lstStyle/>
          <a:p>
            <a:r>
              <a:rPr lang="en-GB" sz="1200" dirty="0">
                <a:latin typeface="Calibri" panose="020F0502020204030204" pitchFamily="34" charset="0"/>
              </a:rPr>
              <a:t>There are 60 seconds in a minute.</a:t>
            </a:r>
          </a:p>
          <a:p>
            <a:r>
              <a:rPr lang="en-GB" sz="1200" dirty="0">
                <a:latin typeface="Calibri" panose="020F0502020204030204" pitchFamily="34" charset="0"/>
              </a:rPr>
              <a:t>There are 60 minutes in an hour.</a:t>
            </a:r>
          </a:p>
          <a:p>
            <a:r>
              <a:rPr lang="en-GB" sz="1200" dirty="0">
                <a:latin typeface="Calibri" panose="020F0502020204030204" pitchFamily="34" charset="0"/>
              </a:rPr>
              <a:t>There are 24 hours in a day.</a:t>
            </a:r>
          </a:p>
          <a:p>
            <a:r>
              <a:rPr lang="en-GB" sz="1200" dirty="0">
                <a:latin typeface="Calibri" panose="020F0502020204030204" pitchFamily="34" charset="0"/>
              </a:rPr>
              <a:t>There are 7 days in a week.</a:t>
            </a:r>
          </a:p>
          <a:p>
            <a:r>
              <a:rPr lang="en-GB" sz="1200" dirty="0">
                <a:latin typeface="Calibri" panose="020F0502020204030204" pitchFamily="34" charset="0"/>
              </a:rPr>
              <a:t>There are 12 months in a year.</a:t>
            </a:r>
          </a:p>
          <a:p>
            <a:r>
              <a:rPr lang="en-GB" sz="1200" dirty="0">
                <a:latin typeface="Calibri" panose="020F0502020204030204" pitchFamily="34" charset="0"/>
              </a:rPr>
              <a:t>There are 365 days in a year.</a:t>
            </a:r>
          </a:p>
          <a:p>
            <a:r>
              <a:rPr lang="en-GB" sz="1200" dirty="0">
                <a:latin typeface="Calibri" panose="020F0502020204030204" pitchFamily="34" charset="0"/>
              </a:rPr>
              <a:t>There are 366 days in a leap year</a:t>
            </a:r>
            <a:r>
              <a:rPr lang="en-GB" sz="1200" dirty="0" smtClean="0">
                <a:latin typeface="Calibri" panose="020F0502020204030204" pitchFamily="34" charset="0"/>
              </a:rPr>
              <a:t>.</a:t>
            </a:r>
          </a:p>
        </p:txBody>
      </p:sp>
      <p:sp>
        <p:nvSpPr>
          <p:cNvPr id="15" name="Text Placeholder 12"/>
          <p:cNvSpPr>
            <a:spLocks noGrp="1"/>
          </p:cNvSpPr>
          <p:nvPr>
            <p:ph type="body" sz="quarter" idx="15"/>
          </p:nvPr>
        </p:nvSpPr>
        <p:spPr>
          <a:xfrm>
            <a:off x="685801" y="4572000"/>
            <a:ext cx="5838825" cy="974205"/>
          </a:xfrm>
        </p:spPr>
        <p:txBody>
          <a:bodyPr>
            <a:normAutofit lnSpcReduction="10000"/>
          </a:bodyPr>
          <a:lstStyle/>
          <a:p>
            <a:pPr lvl="0"/>
            <a:r>
              <a:rPr lang="en-GB" dirty="0" smtClean="0">
                <a:ea typeface="Calibri" pitchFamily="34" charset="0"/>
                <a:cs typeface="Times New Roman" pitchFamily="18" charset="0"/>
              </a:rPr>
              <a:t>Children also need to know the order of the months in a year.  They should  be able to apply these facts to answer questions, such as:</a:t>
            </a:r>
          </a:p>
          <a:p>
            <a:pPr lvl="0"/>
            <a:r>
              <a:rPr lang="en-GB" altLang="en-US" dirty="0" smtClean="0">
                <a:ea typeface="Calibri" pitchFamily="34" charset="0"/>
                <a:cs typeface="Times New Roman" pitchFamily="18" charset="0"/>
              </a:rPr>
              <a:t>What day comes after  30</a:t>
            </a:r>
            <a:r>
              <a:rPr lang="en-GB" altLang="en-US" baseline="30000" dirty="0" smtClean="0">
                <a:ea typeface="Calibri" pitchFamily="34" charset="0"/>
                <a:cs typeface="Times New Roman" pitchFamily="18" charset="0"/>
              </a:rPr>
              <a:t>th</a:t>
            </a:r>
            <a:r>
              <a:rPr lang="en-GB" altLang="en-US" dirty="0" smtClean="0">
                <a:ea typeface="Calibri" pitchFamily="34" charset="0"/>
                <a:cs typeface="Times New Roman" pitchFamily="18" charset="0"/>
              </a:rPr>
              <a:t> April?</a:t>
            </a:r>
          </a:p>
          <a:p>
            <a:pPr lvl="0"/>
            <a:r>
              <a:rPr lang="en-GB" altLang="en-US" dirty="0" smtClean="0">
                <a:ea typeface="Calibri" pitchFamily="34" charset="0"/>
                <a:cs typeface="Times New Roman" pitchFamily="18" charset="0"/>
              </a:rPr>
              <a:t>What day comes before 1</a:t>
            </a:r>
            <a:r>
              <a:rPr lang="en-GB" altLang="en-US" baseline="30000" dirty="0" smtClean="0">
                <a:ea typeface="Calibri" pitchFamily="34" charset="0"/>
                <a:cs typeface="Times New Roman" pitchFamily="18" charset="0"/>
              </a:rPr>
              <a:t>st</a:t>
            </a:r>
            <a:r>
              <a:rPr lang="en-GB" altLang="en-US" dirty="0" smtClean="0">
                <a:ea typeface="Calibri" pitchFamily="34" charset="0"/>
                <a:cs typeface="Times New Roman" pitchFamily="18" charset="0"/>
              </a:rPr>
              <a:t> February?</a:t>
            </a:r>
          </a:p>
          <a:p>
            <a:pPr lvl="0"/>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26661" y="261065"/>
            <a:ext cx="1226701" cy="1214591"/>
            <a:chOff x="2520" y="540"/>
            <a:chExt cx="1448" cy="1545"/>
          </a:xfrm>
        </p:grpSpPr>
        <p:grpSp>
          <p:nvGrpSpPr>
            <p:cNvPr id="12" name="Group 3"/>
            <p:cNvGrpSpPr>
              <a:grpSpLocks/>
            </p:cNvGrpSpPr>
            <p:nvPr/>
          </p:nvGrpSpPr>
          <p:grpSpPr bwMode="auto">
            <a:xfrm>
              <a:off x="2704" y="817"/>
              <a:ext cx="1080" cy="1080"/>
              <a:chOff x="2613" y="1620"/>
              <a:chExt cx="4368" cy="4516"/>
            </a:xfrm>
          </p:grpSpPr>
          <p:sp>
            <p:nvSpPr>
              <p:cNvPr id="47"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3"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1"/>
              <p:cNvGrpSpPr>
                <a:grpSpLocks/>
              </p:cNvGrpSpPr>
              <p:nvPr/>
            </p:nvGrpSpPr>
            <p:grpSpPr bwMode="auto">
              <a:xfrm>
                <a:off x="2613" y="1620"/>
                <a:ext cx="4368" cy="4347"/>
                <a:chOff x="2644" y="1645"/>
                <a:chExt cx="4368" cy="4347"/>
              </a:xfrm>
            </p:grpSpPr>
            <p:sp>
              <p:nvSpPr>
                <p:cNvPr id="135"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6" name="Group 93"/>
                <p:cNvGrpSpPr>
                  <a:grpSpLocks/>
                </p:cNvGrpSpPr>
                <p:nvPr/>
              </p:nvGrpSpPr>
              <p:grpSpPr bwMode="auto">
                <a:xfrm>
                  <a:off x="2644" y="1645"/>
                  <a:ext cx="4368" cy="3194"/>
                  <a:chOff x="2644" y="1645"/>
                  <a:chExt cx="4368" cy="3194"/>
                </a:xfrm>
              </p:grpSpPr>
              <p:sp>
                <p:nvSpPr>
                  <p:cNvPr id="137"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8"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3"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6"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49988554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Spring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4 times table.</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What do you already know?</a:t>
            </a:r>
            <a:r>
              <a:rPr lang="en-GB" altLang="en-US" dirty="0" smtClean="0">
                <a:ea typeface="Calibri" pitchFamily="34" charset="0"/>
                <a:cs typeface="Times New Roman" pitchFamily="18" charset="0"/>
              </a:rPr>
              <a:t> – Your child will already know many of these facts from the 2, 3, 5 and 10 times tables. </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Double and double again</a:t>
            </a:r>
            <a:r>
              <a:rPr lang="en-GB" altLang="en-US" dirty="0" smtClean="0">
                <a:cs typeface="Arial" pitchFamily="34" charset="0"/>
              </a:rPr>
              <a:t> – Multiplying a number by 4 is the same as doubling and doubling again. Double 6 is 12 and double 12 is 24, so 6 </a:t>
            </a:r>
            <a:r>
              <a:rPr lang="en-GB" dirty="0"/>
              <a:t>× </a:t>
            </a:r>
            <a:r>
              <a:rPr lang="en-GB" dirty="0" smtClean="0"/>
              <a:t>4 = 24.</a:t>
            </a:r>
            <a:endParaRPr lang="en-GB" dirty="0" smtClean="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Buy one get three free </a:t>
            </a:r>
            <a:r>
              <a:rPr lang="en-GB" altLang="en-US" dirty="0" smtClean="0">
                <a:ea typeface="Calibri" pitchFamily="34" charset="0"/>
                <a:cs typeface="Times New Roman" pitchFamily="18" charset="0"/>
              </a:rPr>
              <a:t>– If your child knows one fact (e.g. </a:t>
            </a:r>
            <a:r>
              <a:rPr lang="en-GB" altLang="en-US" dirty="0" smtClean="0"/>
              <a:t>12</a:t>
            </a:r>
            <a:r>
              <a:rPr lang="en-GB" dirty="0" smtClean="0"/>
              <a:t> </a:t>
            </a:r>
            <a:r>
              <a:rPr lang="en-GB" dirty="0"/>
              <a:t>× </a:t>
            </a:r>
            <a:r>
              <a:rPr lang="en-GB" dirty="0" smtClean="0"/>
              <a:t>4 </a:t>
            </a:r>
            <a:r>
              <a:rPr lang="en-GB" dirty="0"/>
              <a:t>= </a:t>
            </a:r>
            <a:r>
              <a:rPr lang="en-GB" dirty="0" smtClean="0"/>
              <a:t>48), can they tell you the other three facts in the same fact family?</a:t>
            </a:r>
            <a:endParaRPr lang="en-GB" dirty="0"/>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3790258256"/>
              </p:ext>
            </p:extLst>
          </p:nvPr>
        </p:nvGraphicFramePr>
        <p:xfrm>
          <a:off x="719138" y="2555875"/>
          <a:ext cx="3390900" cy="2506219"/>
        </p:xfrm>
        <a:graphic>
          <a:graphicData uri="http://schemas.openxmlformats.org/drawingml/2006/table">
            <a:tbl>
              <a:tblPr firstRow="1" bandRow="1">
                <a:tableStyleId>{2D5ABB26-0587-4C30-8999-92F81FD0307C}</a:tableStyleId>
              </a:tblPr>
              <a:tblGrid>
                <a:gridCol w="847725"/>
                <a:gridCol w="847725"/>
                <a:gridCol w="847725"/>
                <a:gridCol w="847725"/>
              </a:tblGrid>
              <a:tr h="2506219">
                <a:tc>
                  <a:txBody>
                    <a:bodyPr/>
                    <a:lstStyle/>
                    <a:p>
                      <a:pPr algn="ctr">
                        <a:lnSpc>
                          <a:spcPct val="115000"/>
                        </a:lnSpc>
                        <a:spcAft>
                          <a:spcPts val="0"/>
                        </a:spcAft>
                      </a:pPr>
                      <a:r>
                        <a:rPr lang="en-GB" sz="1100" dirty="0" smtClean="0">
                          <a:effectLst/>
                        </a:rPr>
                        <a:t>4 </a:t>
                      </a:r>
                      <a:r>
                        <a:rPr lang="en-GB" sz="1100" dirty="0">
                          <a:effectLst/>
                        </a:rPr>
                        <a:t>× 1 = </a:t>
                      </a:r>
                      <a:r>
                        <a:rPr lang="en-GB" sz="1100" dirty="0" smtClean="0">
                          <a:effectLst/>
                        </a:rPr>
                        <a:t>4</a:t>
                      </a:r>
                      <a:endParaRPr lang="en-GB" sz="1100" dirty="0">
                        <a:effectLst/>
                      </a:endParaRPr>
                    </a:p>
                    <a:p>
                      <a:pPr algn="ctr">
                        <a:lnSpc>
                          <a:spcPct val="115000"/>
                        </a:lnSpc>
                        <a:spcAft>
                          <a:spcPts val="0"/>
                        </a:spcAft>
                      </a:pPr>
                      <a:r>
                        <a:rPr lang="en-GB" sz="1100" dirty="0" smtClean="0">
                          <a:effectLst/>
                        </a:rPr>
                        <a:t>4 </a:t>
                      </a:r>
                      <a:r>
                        <a:rPr lang="en-GB" sz="1100" dirty="0">
                          <a:effectLst/>
                        </a:rPr>
                        <a:t>× </a:t>
                      </a:r>
                      <a:r>
                        <a:rPr lang="en-GB" sz="1100" dirty="0" smtClean="0">
                          <a:effectLst/>
                        </a:rPr>
                        <a:t>2 </a:t>
                      </a:r>
                      <a:r>
                        <a:rPr lang="en-GB" sz="1100" dirty="0">
                          <a:effectLst/>
                        </a:rPr>
                        <a:t>= </a:t>
                      </a:r>
                      <a:r>
                        <a:rPr lang="en-GB" sz="1100" dirty="0" smtClean="0">
                          <a:effectLst/>
                        </a:rPr>
                        <a:t>8</a:t>
                      </a:r>
                      <a:endParaRPr lang="en-GB" sz="1100" dirty="0">
                        <a:effectLst/>
                      </a:endParaRPr>
                    </a:p>
                    <a:p>
                      <a:pPr algn="ctr">
                        <a:lnSpc>
                          <a:spcPct val="115000"/>
                        </a:lnSpc>
                        <a:spcAft>
                          <a:spcPts val="0"/>
                        </a:spcAft>
                      </a:pPr>
                      <a:r>
                        <a:rPr lang="en-GB" sz="1100" dirty="0" smtClean="0">
                          <a:effectLst/>
                        </a:rPr>
                        <a:t>4 </a:t>
                      </a:r>
                      <a:r>
                        <a:rPr lang="en-GB" sz="1100" dirty="0">
                          <a:effectLst/>
                        </a:rPr>
                        <a:t>× 3 = </a:t>
                      </a:r>
                      <a:r>
                        <a:rPr lang="en-GB" sz="1100" dirty="0" smtClean="0">
                          <a:effectLst/>
                        </a:rPr>
                        <a:t>12</a:t>
                      </a:r>
                      <a:endParaRPr lang="en-GB" sz="1100" dirty="0">
                        <a:effectLst/>
                      </a:endParaRPr>
                    </a:p>
                    <a:p>
                      <a:pPr algn="ctr">
                        <a:lnSpc>
                          <a:spcPct val="115000"/>
                        </a:lnSpc>
                        <a:spcAft>
                          <a:spcPts val="0"/>
                        </a:spcAft>
                      </a:pPr>
                      <a:r>
                        <a:rPr lang="en-GB" sz="1100" dirty="0" smtClean="0">
                          <a:effectLst/>
                        </a:rPr>
                        <a:t>4 </a:t>
                      </a:r>
                      <a:r>
                        <a:rPr lang="en-GB" sz="1100" dirty="0">
                          <a:effectLst/>
                        </a:rPr>
                        <a:t>× 4 = </a:t>
                      </a:r>
                      <a:r>
                        <a:rPr lang="en-GB" sz="1100" dirty="0" smtClean="0">
                          <a:effectLst/>
                        </a:rPr>
                        <a:t>16</a:t>
                      </a:r>
                      <a:endParaRPr lang="en-GB" sz="1100" dirty="0">
                        <a:effectLst/>
                      </a:endParaRPr>
                    </a:p>
                    <a:p>
                      <a:pPr algn="ctr">
                        <a:lnSpc>
                          <a:spcPct val="115000"/>
                        </a:lnSpc>
                        <a:spcAft>
                          <a:spcPts val="0"/>
                        </a:spcAft>
                      </a:pPr>
                      <a:r>
                        <a:rPr lang="en-GB" sz="1100" dirty="0" smtClean="0">
                          <a:effectLst/>
                        </a:rPr>
                        <a:t>4 </a:t>
                      </a:r>
                      <a:r>
                        <a:rPr lang="en-GB" sz="1100" dirty="0">
                          <a:effectLst/>
                        </a:rPr>
                        <a:t>× 5 = </a:t>
                      </a:r>
                      <a:r>
                        <a:rPr lang="en-GB" sz="1100" dirty="0" smtClean="0">
                          <a:effectLst/>
                        </a:rPr>
                        <a:t>20</a:t>
                      </a:r>
                      <a:endParaRPr lang="en-GB" sz="1100" dirty="0">
                        <a:effectLst/>
                      </a:endParaRPr>
                    </a:p>
                    <a:p>
                      <a:pPr algn="ctr">
                        <a:lnSpc>
                          <a:spcPct val="115000"/>
                        </a:lnSpc>
                        <a:spcAft>
                          <a:spcPts val="0"/>
                        </a:spcAft>
                      </a:pPr>
                      <a:r>
                        <a:rPr lang="en-GB" sz="1100" baseline="0" dirty="0" smtClean="0">
                          <a:effectLst/>
                        </a:rPr>
                        <a:t>4 </a:t>
                      </a:r>
                      <a:r>
                        <a:rPr lang="en-GB" sz="1100" dirty="0" smtClean="0">
                          <a:effectLst/>
                        </a:rPr>
                        <a:t>× </a:t>
                      </a:r>
                      <a:r>
                        <a:rPr lang="en-GB" sz="1100" dirty="0">
                          <a:effectLst/>
                        </a:rPr>
                        <a:t>6 = </a:t>
                      </a:r>
                      <a:r>
                        <a:rPr lang="en-GB" sz="1100" dirty="0" smtClean="0">
                          <a:effectLst/>
                        </a:rPr>
                        <a:t>24</a:t>
                      </a:r>
                      <a:endParaRPr lang="en-GB" sz="1100" dirty="0">
                        <a:effectLst/>
                      </a:endParaRPr>
                    </a:p>
                    <a:p>
                      <a:pPr algn="ctr">
                        <a:lnSpc>
                          <a:spcPct val="115000"/>
                        </a:lnSpc>
                        <a:spcAft>
                          <a:spcPts val="0"/>
                        </a:spcAft>
                      </a:pPr>
                      <a:r>
                        <a:rPr lang="en-GB" sz="1100" dirty="0" smtClean="0">
                          <a:effectLst/>
                        </a:rPr>
                        <a:t>4 </a:t>
                      </a:r>
                      <a:r>
                        <a:rPr lang="en-GB" sz="1100" dirty="0">
                          <a:effectLst/>
                        </a:rPr>
                        <a:t>× 7 = </a:t>
                      </a:r>
                      <a:r>
                        <a:rPr lang="en-GB" sz="1100" dirty="0" smtClean="0">
                          <a:effectLst/>
                        </a:rPr>
                        <a:t>28</a:t>
                      </a:r>
                      <a:endParaRPr lang="en-GB" sz="1100" dirty="0">
                        <a:effectLst/>
                      </a:endParaRPr>
                    </a:p>
                    <a:p>
                      <a:pPr algn="ctr">
                        <a:lnSpc>
                          <a:spcPct val="115000"/>
                        </a:lnSpc>
                        <a:spcAft>
                          <a:spcPts val="0"/>
                        </a:spcAft>
                      </a:pPr>
                      <a:r>
                        <a:rPr lang="en-GB" sz="1100" dirty="0" smtClean="0">
                          <a:effectLst/>
                        </a:rPr>
                        <a:t>4 </a:t>
                      </a:r>
                      <a:r>
                        <a:rPr lang="en-GB" sz="1100" dirty="0">
                          <a:effectLst/>
                        </a:rPr>
                        <a:t>× 8 = </a:t>
                      </a:r>
                      <a:r>
                        <a:rPr lang="en-GB" sz="1100" dirty="0" smtClean="0">
                          <a:effectLst/>
                        </a:rPr>
                        <a:t>32</a:t>
                      </a:r>
                      <a:endParaRPr lang="en-GB" sz="1100" dirty="0">
                        <a:effectLst/>
                      </a:endParaRPr>
                    </a:p>
                    <a:p>
                      <a:pPr algn="ctr">
                        <a:lnSpc>
                          <a:spcPct val="115000"/>
                        </a:lnSpc>
                        <a:spcAft>
                          <a:spcPts val="0"/>
                        </a:spcAft>
                      </a:pPr>
                      <a:r>
                        <a:rPr lang="en-GB" sz="1100" dirty="0" smtClean="0">
                          <a:effectLst/>
                        </a:rPr>
                        <a:t>4 </a:t>
                      </a:r>
                      <a:r>
                        <a:rPr lang="en-GB" sz="1100" dirty="0">
                          <a:effectLst/>
                        </a:rPr>
                        <a:t>× 9 = </a:t>
                      </a:r>
                      <a:r>
                        <a:rPr lang="en-GB" sz="1100" dirty="0" smtClean="0">
                          <a:effectLst/>
                        </a:rPr>
                        <a:t>36</a:t>
                      </a:r>
                      <a:endParaRPr lang="en-GB" sz="1100" dirty="0">
                        <a:effectLst/>
                      </a:endParaRPr>
                    </a:p>
                    <a:p>
                      <a:pPr algn="ctr">
                        <a:lnSpc>
                          <a:spcPct val="115000"/>
                        </a:lnSpc>
                        <a:spcAft>
                          <a:spcPts val="0"/>
                        </a:spcAft>
                      </a:pPr>
                      <a:r>
                        <a:rPr lang="en-GB" sz="1100" dirty="0" smtClean="0">
                          <a:effectLst/>
                        </a:rPr>
                        <a:t>4 </a:t>
                      </a:r>
                      <a:r>
                        <a:rPr lang="en-GB" sz="1100" dirty="0">
                          <a:effectLst/>
                        </a:rPr>
                        <a:t>× 10 = </a:t>
                      </a:r>
                      <a:r>
                        <a:rPr lang="en-GB" sz="1100" dirty="0" smtClean="0">
                          <a:effectLst/>
                        </a:rPr>
                        <a:t>40</a:t>
                      </a:r>
                      <a:endParaRPr lang="en-GB" sz="1100" dirty="0">
                        <a:effectLst/>
                      </a:endParaRPr>
                    </a:p>
                    <a:p>
                      <a:pPr algn="ctr">
                        <a:lnSpc>
                          <a:spcPct val="115000"/>
                        </a:lnSpc>
                        <a:spcAft>
                          <a:spcPts val="0"/>
                        </a:spcAft>
                      </a:pPr>
                      <a:r>
                        <a:rPr lang="en-GB" sz="1100" dirty="0" smtClean="0">
                          <a:effectLst/>
                        </a:rPr>
                        <a:t>4 </a:t>
                      </a:r>
                      <a:r>
                        <a:rPr lang="en-GB" sz="1100" dirty="0">
                          <a:effectLst/>
                        </a:rPr>
                        <a:t>× 11 = </a:t>
                      </a:r>
                      <a:r>
                        <a:rPr lang="en-GB" sz="1100" dirty="0" smtClean="0">
                          <a:effectLst/>
                        </a:rPr>
                        <a:t>44</a:t>
                      </a:r>
                      <a:endParaRPr lang="en-GB" sz="1100" dirty="0">
                        <a:effectLst/>
                      </a:endParaRPr>
                    </a:p>
                    <a:p>
                      <a:pPr algn="ctr">
                        <a:lnSpc>
                          <a:spcPct val="115000"/>
                        </a:lnSpc>
                        <a:spcAft>
                          <a:spcPts val="0"/>
                        </a:spcAft>
                      </a:pPr>
                      <a:r>
                        <a:rPr lang="en-GB" sz="1100" dirty="0" smtClean="0">
                          <a:effectLst/>
                        </a:rPr>
                        <a:t>4 × 12 = 48</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1 × 4 = 4</a:t>
                      </a:r>
                    </a:p>
                    <a:p>
                      <a:pPr algn="ctr">
                        <a:lnSpc>
                          <a:spcPct val="115000"/>
                        </a:lnSpc>
                        <a:spcAft>
                          <a:spcPts val="0"/>
                        </a:spcAft>
                      </a:pPr>
                      <a:r>
                        <a:rPr lang="en-GB" sz="1100" dirty="0" smtClean="0">
                          <a:effectLst/>
                        </a:rPr>
                        <a:t>2 × 4 = 8</a:t>
                      </a:r>
                    </a:p>
                    <a:p>
                      <a:pPr algn="ctr">
                        <a:lnSpc>
                          <a:spcPct val="115000"/>
                        </a:lnSpc>
                        <a:spcAft>
                          <a:spcPts val="0"/>
                        </a:spcAft>
                      </a:pPr>
                      <a:r>
                        <a:rPr lang="en-GB" sz="1100" dirty="0" smtClean="0">
                          <a:effectLst/>
                        </a:rPr>
                        <a:t>3 × 4 = 12</a:t>
                      </a:r>
                    </a:p>
                    <a:p>
                      <a:pPr algn="ctr">
                        <a:lnSpc>
                          <a:spcPct val="115000"/>
                        </a:lnSpc>
                        <a:spcAft>
                          <a:spcPts val="0"/>
                        </a:spcAft>
                      </a:pPr>
                      <a:r>
                        <a:rPr lang="en-GB" sz="1100" dirty="0" smtClean="0">
                          <a:effectLst/>
                        </a:rPr>
                        <a:t>4 × 4</a:t>
                      </a:r>
                      <a:r>
                        <a:rPr lang="en-GB" sz="1100" baseline="0" dirty="0" smtClean="0">
                          <a:effectLst/>
                        </a:rPr>
                        <a:t> </a:t>
                      </a:r>
                      <a:r>
                        <a:rPr lang="en-GB" sz="1100" dirty="0" smtClean="0">
                          <a:effectLst/>
                        </a:rPr>
                        <a:t>= 16</a:t>
                      </a:r>
                    </a:p>
                    <a:p>
                      <a:pPr algn="ctr">
                        <a:lnSpc>
                          <a:spcPct val="115000"/>
                        </a:lnSpc>
                        <a:spcAft>
                          <a:spcPts val="0"/>
                        </a:spcAft>
                      </a:pPr>
                      <a:r>
                        <a:rPr lang="en-GB" sz="1100" dirty="0" smtClean="0">
                          <a:effectLst/>
                        </a:rPr>
                        <a:t>5 × 4 = 20</a:t>
                      </a:r>
                    </a:p>
                    <a:p>
                      <a:pPr algn="ctr">
                        <a:lnSpc>
                          <a:spcPct val="115000"/>
                        </a:lnSpc>
                        <a:spcAft>
                          <a:spcPts val="0"/>
                        </a:spcAft>
                      </a:pPr>
                      <a:r>
                        <a:rPr lang="en-GB" sz="1100" baseline="0" dirty="0" smtClean="0">
                          <a:effectLst/>
                        </a:rPr>
                        <a:t>6 </a:t>
                      </a:r>
                      <a:r>
                        <a:rPr lang="en-GB" sz="1100" dirty="0" smtClean="0">
                          <a:effectLst/>
                        </a:rPr>
                        <a:t>× 4</a:t>
                      </a:r>
                      <a:r>
                        <a:rPr lang="en-GB" sz="1100" baseline="0" dirty="0" smtClean="0">
                          <a:effectLst/>
                        </a:rPr>
                        <a:t> </a:t>
                      </a:r>
                      <a:r>
                        <a:rPr lang="en-GB" sz="1100" dirty="0" smtClean="0">
                          <a:effectLst/>
                        </a:rPr>
                        <a:t>= 24</a:t>
                      </a:r>
                    </a:p>
                    <a:p>
                      <a:pPr algn="ctr">
                        <a:lnSpc>
                          <a:spcPct val="115000"/>
                        </a:lnSpc>
                        <a:spcAft>
                          <a:spcPts val="0"/>
                        </a:spcAft>
                      </a:pPr>
                      <a:r>
                        <a:rPr lang="en-GB" sz="1100" dirty="0" smtClean="0">
                          <a:effectLst/>
                        </a:rPr>
                        <a:t>7 × 4 = 28</a:t>
                      </a:r>
                    </a:p>
                    <a:p>
                      <a:pPr algn="ctr">
                        <a:lnSpc>
                          <a:spcPct val="115000"/>
                        </a:lnSpc>
                        <a:spcAft>
                          <a:spcPts val="0"/>
                        </a:spcAft>
                      </a:pPr>
                      <a:r>
                        <a:rPr lang="en-GB" sz="1100" dirty="0" smtClean="0">
                          <a:effectLst/>
                        </a:rPr>
                        <a:t>8 × 4 = 32</a:t>
                      </a:r>
                    </a:p>
                    <a:p>
                      <a:pPr algn="ctr">
                        <a:lnSpc>
                          <a:spcPct val="115000"/>
                        </a:lnSpc>
                        <a:spcAft>
                          <a:spcPts val="0"/>
                        </a:spcAft>
                      </a:pPr>
                      <a:r>
                        <a:rPr lang="en-GB" sz="1100" dirty="0" smtClean="0">
                          <a:effectLst/>
                        </a:rPr>
                        <a:t>9 × 4 = 36</a:t>
                      </a:r>
                    </a:p>
                    <a:p>
                      <a:pPr algn="ctr">
                        <a:lnSpc>
                          <a:spcPct val="115000"/>
                        </a:lnSpc>
                        <a:spcAft>
                          <a:spcPts val="0"/>
                        </a:spcAft>
                      </a:pPr>
                      <a:r>
                        <a:rPr lang="en-GB" sz="1100" dirty="0" smtClean="0">
                          <a:effectLst/>
                        </a:rPr>
                        <a:t>10 × 4 = 40</a:t>
                      </a:r>
                    </a:p>
                    <a:p>
                      <a:pPr algn="ctr">
                        <a:lnSpc>
                          <a:spcPct val="115000"/>
                        </a:lnSpc>
                        <a:spcAft>
                          <a:spcPts val="0"/>
                        </a:spcAft>
                      </a:pPr>
                      <a:r>
                        <a:rPr lang="en-GB" sz="1100" dirty="0" smtClean="0">
                          <a:effectLst/>
                        </a:rPr>
                        <a:t>11 × 4 = 44</a:t>
                      </a:r>
                    </a:p>
                    <a:p>
                      <a:pPr algn="ctr">
                        <a:lnSpc>
                          <a:spcPct val="115000"/>
                        </a:lnSpc>
                        <a:spcAft>
                          <a:spcPts val="0"/>
                        </a:spcAft>
                      </a:pPr>
                      <a:r>
                        <a:rPr lang="en-GB" sz="1100" dirty="0" smtClean="0">
                          <a:effectLst/>
                        </a:rPr>
                        <a:t>12 × 4 = 48</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4 ÷ 4 = 1</a:t>
                      </a:r>
                    </a:p>
                    <a:p>
                      <a:pPr algn="ctr">
                        <a:lnSpc>
                          <a:spcPct val="115000"/>
                        </a:lnSpc>
                        <a:spcAft>
                          <a:spcPts val="0"/>
                        </a:spcAft>
                      </a:pPr>
                      <a:r>
                        <a:rPr lang="en-GB" sz="1100" dirty="0" smtClean="0">
                          <a:effectLst/>
                        </a:rPr>
                        <a:t>8 ÷ 4</a:t>
                      </a:r>
                      <a:r>
                        <a:rPr lang="en-GB" sz="1100" baseline="0" dirty="0" smtClean="0">
                          <a:effectLst/>
                        </a:rPr>
                        <a:t> </a:t>
                      </a:r>
                      <a:r>
                        <a:rPr lang="en-GB" sz="1100" dirty="0" smtClean="0">
                          <a:effectLst/>
                        </a:rPr>
                        <a:t>= 2</a:t>
                      </a:r>
                    </a:p>
                    <a:p>
                      <a:pPr algn="ctr">
                        <a:lnSpc>
                          <a:spcPct val="115000"/>
                        </a:lnSpc>
                        <a:spcAft>
                          <a:spcPts val="0"/>
                        </a:spcAft>
                      </a:pPr>
                      <a:r>
                        <a:rPr lang="en-GB" sz="1100" dirty="0" smtClean="0">
                          <a:effectLst/>
                        </a:rPr>
                        <a:t>12 ÷ 4 = 3</a:t>
                      </a:r>
                    </a:p>
                    <a:p>
                      <a:pPr algn="ctr">
                        <a:lnSpc>
                          <a:spcPct val="115000"/>
                        </a:lnSpc>
                        <a:spcAft>
                          <a:spcPts val="0"/>
                        </a:spcAft>
                      </a:pPr>
                      <a:r>
                        <a:rPr lang="en-GB" sz="1100" dirty="0" smtClean="0">
                          <a:effectLst/>
                        </a:rPr>
                        <a:t>16</a:t>
                      </a:r>
                      <a:r>
                        <a:rPr lang="en-GB" sz="1100" baseline="0" dirty="0" smtClean="0">
                          <a:effectLst/>
                        </a:rPr>
                        <a:t> </a:t>
                      </a:r>
                      <a:r>
                        <a:rPr lang="en-GB" sz="1100" dirty="0" smtClean="0">
                          <a:effectLst/>
                        </a:rPr>
                        <a:t>÷ 4</a:t>
                      </a:r>
                      <a:r>
                        <a:rPr lang="en-GB" sz="1100" baseline="0" dirty="0" smtClean="0">
                          <a:effectLst/>
                        </a:rPr>
                        <a:t> </a:t>
                      </a:r>
                      <a:r>
                        <a:rPr lang="en-GB" sz="1100" dirty="0" smtClean="0">
                          <a:effectLst/>
                        </a:rPr>
                        <a:t>= 4</a:t>
                      </a:r>
                    </a:p>
                    <a:p>
                      <a:pPr algn="ctr">
                        <a:lnSpc>
                          <a:spcPct val="115000"/>
                        </a:lnSpc>
                        <a:spcAft>
                          <a:spcPts val="0"/>
                        </a:spcAft>
                      </a:pPr>
                      <a:r>
                        <a:rPr lang="en-GB" sz="1100" baseline="0" dirty="0" smtClean="0">
                          <a:effectLst/>
                        </a:rPr>
                        <a:t>20 </a:t>
                      </a:r>
                      <a:r>
                        <a:rPr lang="en-GB" sz="1100" dirty="0" smtClean="0">
                          <a:effectLst/>
                        </a:rPr>
                        <a:t>÷ 4 = 5</a:t>
                      </a:r>
                    </a:p>
                    <a:p>
                      <a:pPr algn="ctr">
                        <a:lnSpc>
                          <a:spcPct val="115000"/>
                        </a:lnSpc>
                        <a:spcAft>
                          <a:spcPts val="0"/>
                        </a:spcAft>
                      </a:pPr>
                      <a:r>
                        <a:rPr lang="en-GB" sz="1100" dirty="0" smtClean="0">
                          <a:effectLst/>
                        </a:rPr>
                        <a:t>24</a:t>
                      </a:r>
                      <a:r>
                        <a:rPr lang="en-GB" sz="1100" baseline="0" dirty="0" smtClean="0">
                          <a:effectLst/>
                        </a:rPr>
                        <a:t> </a:t>
                      </a:r>
                      <a:r>
                        <a:rPr lang="en-GB" sz="1100" dirty="0" smtClean="0">
                          <a:effectLst/>
                        </a:rPr>
                        <a:t>÷ 4</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28 ÷ 4 = 7</a:t>
                      </a:r>
                    </a:p>
                    <a:p>
                      <a:pPr algn="ctr">
                        <a:lnSpc>
                          <a:spcPct val="115000"/>
                        </a:lnSpc>
                        <a:spcAft>
                          <a:spcPts val="0"/>
                        </a:spcAft>
                      </a:pPr>
                      <a:r>
                        <a:rPr lang="en-GB" sz="1100" dirty="0" smtClean="0">
                          <a:effectLst/>
                        </a:rPr>
                        <a:t>32 ÷ 4</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36 ÷ 4 = 9</a:t>
                      </a:r>
                    </a:p>
                    <a:p>
                      <a:pPr algn="ctr">
                        <a:lnSpc>
                          <a:spcPct val="115000"/>
                        </a:lnSpc>
                        <a:spcAft>
                          <a:spcPts val="0"/>
                        </a:spcAft>
                      </a:pPr>
                      <a:r>
                        <a:rPr lang="en-GB" sz="1100" dirty="0" smtClean="0">
                          <a:effectLst/>
                        </a:rPr>
                        <a:t>40 ÷ 4</a:t>
                      </a:r>
                      <a:r>
                        <a:rPr lang="en-GB" sz="1100" baseline="0" dirty="0" smtClean="0">
                          <a:effectLst/>
                        </a:rPr>
                        <a:t> </a:t>
                      </a:r>
                      <a:r>
                        <a:rPr lang="en-GB" sz="1100" dirty="0" smtClean="0">
                          <a:effectLst/>
                        </a:rPr>
                        <a:t>= 10</a:t>
                      </a:r>
                    </a:p>
                    <a:p>
                      <a:pPr algn="ctr">
                        <a:lnSpc>
                          <a:spcPct val="115000"/>
                        </a:lnSpc>
                        <a:spcAft>
                          <a:spcPts val="0"/>
                        </a:spcAft>
                      </a:pPr>
                      <a:r>
                        <a:rPr lang="en-GB" sz="1100" dirty="0" smtClean="0">
                          <a:effectLst/>
                        </a:rPr>
                        <a:t>44 ÷ 4</a:t>
                      </a:r>
                      <a:r>
                        <a:rPr lang="en-GB" sz="1100" baseline="0" dirty="0" smtClean="0">
                          <a:effectLst/>
                        </a:rPr>
                        <a:t> </a:t>
                      </a:r>
                      <a:r>
                        <a:rPr lang="en-GB" sz="1100" dirty="0" smtClean="0">
                          <a:effectLst/>
                        </a:rPr>
                        <a:t>= 11</a:t>
                      </a:r>
                    </a:p>
                    <a:p>
                      <a:pPr algn="ctr">
                        <a:lnSpc>
                          <a:spcPct val="115000"/>
                        </a:lnSpc>
                        <a:spcAft>
                          <a:spcPts val="0"/>
                        </a:spcAft>
                      </a:pPr>
                      <a:r>
                        <a:rPr lang="en-GB" sz="1100" dirty="0" smtClean="0">
                          <a:effectLst/>
                        </a:rPr>
                        <a:t>48 ÷ 4</a:t>
                      </a:r>
                      <a:r>
                        <a:rPr lang="en-GB" sz="1100" baseline="0" dirty="0" smtClean="0">
                          <a:effectLst/>
                        </a:rPr>
                        <a:t> </a:t>
                      </a:r>
                      <a:r>
                        <a:rPr lang="en-GB" sz="1100" dirty="0" smtClean="0">
                          <a:effectLst/>
                        </a:rPr>
                        <a:t>= 12</a:t>
                      </a: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4 ÷ 1 = 4</a:t>
                      </a:r>
                    </a:p>
                    <a:p>
                      <a:pPr algn="ctr">
                        <a:lnSpc>
                          <a:spcPct val="115000"/>
                        </a:lnSpc>
                        <a:spcAft>
                          <a:spcPts val="0"/>
                        </a:spcAft>
                      </a:pPr>
                      <a:r>
                        <a:rPr lang="en-GB" sz="1100" dirty="0" smtClean="0">
                          <a:effectLst/>
                        </a:rPr>
                        <a:t>8 ÷ 2</a:t>
                      </a:r>
                      <a:r>
                        <a:rPr lang="en-GB" sz="1100" baseline="0" dirty="0" smtClean="0">
                          <a:effectLst/>
                        </a:rPr>
                        <a:t> </a:t>
                      </a:r>
                      <a:r>
                        <a:rPr lang="en-GB" sz="1100" dirty="0" smtClean="0">
                          <a:effectLst/>
                        </a:rPr>
                        <a:t>= 4</a:t>
                      </a:r>
                    </a:p>
                    <a:p>
                      <a:pPr algn="ctr">
                        <a:lnSpc>
                          <a:spcPct val="115000"/>
                        </a:lnSpc>
                        <a:spcAft>
                          <a:spcPts val="0"/>
                        </a:spcAft>
                      </a:pPr>
                      <a:r>
                        <a:rPr lang="en-GB" sz="1100" dirty="0" smtClean="0">
                          <a:effectLst/>
                        </a:rPr>
                        <a:t>12 ÷ 3 = 4</a:t>
                      </a:r>
                    </a:p>
                    <a:p>
                      <a:pPr algn="ctr">
                        <a:lnSpc>
                          <a:spcPct val="115000"/>
                        </a:lnSpc>
                        <a:spcAft>
                          <a:spcPts val="0"/>
                        </a:spcAft>
                      </a:pPr>
                      <a:r>
                        <a:rPr lang="en-GB" sz="1100" dirty="0" smtClean="0">
                          <a:effectLst/>
                        </a:rPr>
                        <a:t>16 ÷ 4</a:t>
                      </a:r>
                      <a:r>
                        <a:rPr lang="en-GB" sz="1100" baseline="0" dirty="0" smtClean="0">
                          <a:effectLst/>
                        </a:rPr>
                        <a:t> </a:t>
                      </a:r>
                      <a:r>
                        <a:rPr lang="en-GB" sz="1100" dirty="0" smtClean="0">
                          <a:effectLst/>
                        </a:rPr>
                        <a:t>= 4</a:t>
                      </a:r>
                    </a:p>
                    <a:p>
                      <a:pPr algn="ctr">
                        <a:lnSpc>
                          <a:spcPct val="115000"/>
                        </a:lnSpc>
                        <a:spcAft>
                          <a:spcPts val="0"/>
                        </a:spcAft>
                      </a:pPr>
                      <a:r>
                        <a:rPr lang="en-GB" sz="1100" dirty="0" smtClean="0">
                          <a:effectLst/>
                        </a:rPr>
                        <a:t>20</a:t>
                      </a:r>
                      <a:r>
                        <a:rPr lang="en-GB" sz="1100" baseline="0" dirty="0" smtClean="0">
                          <a:effectLst/>
                        </a:rPr>
                        <a:t> </a:t>
                      </a:r>
                      <a:r>
                        <a:rPr lang="en-GB" sz="1100" dirty="0" smtClean="0">
                          <a:effectLst/>
                        </a:rPr>
                        <a:t>÷ 5 = 4</a:t>
                      </a:r>
                    </a:p>
                    <a:p>
                      <a:pPr algn="ctr">
                        <a:lnSpc>
                          <a:spcPct val="115000"/>
                        </a:lnSpc>
                        <a:spcAft>
                          <a:spcPts val="0"/>
                        </a:spcAft>
                      </a:pPr>
                      <a:r>
                        <a:rPr lang="en-GB" sz="1100" dirty="0" smtClean="0">
                          <a:effectLst/>
                        </a:rPr>
                        <a:t>24 ÷ 6</a:t>
                      </a:r>
                      <a:r>
                        <a:rPr lang="en-GB" sz="1100" baseline="0" dirty="0" smtClean="0">
                          <a:effectLst/>
                        </a:rPr>
                        <a:t> </a:t>
                      </a:r>
                      <a:r>
                        <a:rPr lang="en-GB" sz="1100" dirty="0" smtClean="0">
                          <a:effectLst/>
                        </a:rPr>
                        <a:t>= 4</a:t>
                      </a:r>
                    </a:p>
                    <a:p>
                      <a:pPr algn="ctr">
                        <a:lnSpc>
                          <a:spcPct val="115000"/>
                        </a:lnSpc>
                        <a:spcAft>
                          <a:spcPts val="0"/>
                        </a:spcAft>
                      </a:pPr>
                      <a:r>
                        <a:rPr lang="en-GB" sz="1100" dirty="0" smtClean="0">
                          <a:effectLst/>
                        </a:rPr>
                        <a:t>28 ÷ 7 = 4</a:t>
                      </a:r>
                    </a:p>
                    <a:p>
                      <a:pPr algn="ctr">
                        <a:lnSpc>
                          <a:spcPct val="115000"/>
                        </a:lnSpc>
                        <a:spcAft>
                          <a:spcPts val="0"/>
                        </a:spcAft>
                      </a:pPr>
                      <a:r>
                        <a:rPr lang="en-GB" sz="1100" dirty="0" smtClean="0">
                          <a:effectLst/>
                        </a:rPr>
                        <a:t>32</a:t>
                      </a:r>
                      <a:r>
                        <a:rPr lang="en-GB" sz="1100" baseline="0" dirty="0" smtClean="0">
                          <a:effectLst/>
                        </a:rPr>
                        <a:t> </a:t>
                      </a:r>
                      <a:r>
                        <a:rPr lang="en-GB" sz="1100" dirty="0" smtClean="0">
                          <a:effectLst/>
                        </a:rPr>
                        <a:t>÷ 8</a:t>
                      </a:r>
                      <a:r>
                        <a:rPr lang="en-GB" sz="1100" baseline="0" dirty="0" smtClean="0">
                          <a:effectLst/>
                        </a:rPr>
                        <a:t> </a:t>
                      </a:r>
                      <a:r>
                        <a:rPr lang="en-GB" sz="1100" dirty="0" smtClean="0">
                          <a:effectLst/>
                        </a:rPr>
                        <a:t>= 4</a:t>
                      </a:r>
                    </a:p>
                    <a:p>
                      <a:pPr algn="ctr">
                        <a:lnSpc>
                          <a:spcPct val="115000"/>
                        </a:lnSpc>
                        <a:spcAft>
                          <a:spcPts val="0"/>
                        </a:spcAft>
                      </a:pPr>
                      <a:r>
                        <a:rPr lang="en-GB" sz="1100" dirty="0" smtClean="0">
                          <a:effectLst/>
                        </a:rPr>
                        <a:t>36 ÷ 9 = 4</a:t>
                      </a:r>
                    </a:p>
                    <a:p>
                      <a:pPr algn="ctr">
                        <a:lnSpc>
                          <a:spcPct val="115000"/>
                        </a:lnSpc>
                        <a:spcAft>
                          <a:spcPts val="0"/>
                        </a:spcAft>
                      </a:pPr>
                      <a:r>
                        <a:rPr lang="en-GB" sz="1100" dirty="0" smtClean="0">
                          <a:effectLst/>
                        </a:rPr>
                        <a:t>40 ÷ </a:t>
                      </a:r>
                      <a:r>
                        <a:rPr lang="en-GB" sz="1100" baseline="0" dirty="0" smtClean="0">
                          <a:effectLst/>
                        </a:rPr>
                        <a:t>10 </a:t>
                      </a:r>
                      <a:r>
                        <a:rPr lang="en-GB" sz="1100" dirty="0" smtClean="0">
                          <a:effectLst/>
                        </a:rPr>
                        <a:t>= 4</a:t>
                      </a:r>
                    </a:p>
                    <a:p>
                      <a:pPr algn="ctr">
                        <a:lnSpc>
                          <a:spcPct val="115000"/>
                        </a:lnSpc>
                        <a:spcAft>
                          <a:spcPts val="0"/>
                        </a:spcAft>
                      </a:pPr>
                      <a:r>
                        <a:rPr lang="en-GB" sz="1100" dirty="0" smtClean="0">
                          <a:effectLst/>
                        </a:rPr>
                        <a:t>44 ÷ 11 = 4</a:t>
                      </a:r>
                    </a:p>
                    <a:p>
                      <a:pPr algn="ctr">
                        <a:lnSpc>
                          <a:spcPct val="115000"/>
                        </a:lnSpc>
                        <a:spcAft>
                          <a:spcPts val="0"/>
                        </a:spcAft>
                      </a:pPr>
                      <a:r>
                        <a:rPr lang="en-GB" sz="1100" dirty="0" smtClean="0">
                          <a:effectLst/>
                        </a:rPr>
                        <a:t>48 ÷ 12</a:t>
                      </a:r>
                      <a:r>
                        <a:rPr lang="en-GB" sz="1100" baseline="0" dirty="0" smtClean="0">
                          <a:effectLst/>
                        </a:rPr>
                        <a:t> </a:t>
                      </a:r>
                      <a:r>
                        <a:rPr lang="en-GB" sz="1100" dirty="0" smtClean="0">
                          <a:effectLst/>
                        </a:rPr>
                        <a:t>= 4</a:t>
                      </a:r>
                    </a:p>
                    <a:p>
                      <a:pPr algn="ctr">
                        <a:lnSpc>
                          <a:spcPct val="115000"/>
                        </a:lnSpc>
                        <a:spcAft>
                          <a:spcPts val="0"/>
                        </a:spcAft>
                      </a:pPr>
                      <a:endParaRPr lang="en-GB" sz="1100" dirty="0" smtClean="0">
                        <a:effectLst/>
                      </a:endParaRP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4 </a:t>
            </a:r>
            <a:r>
              <a:rPr lang="en-GB" u="none" dirty="0" smtClean="0"/>
              <a:t>multiplied by </a:t>
            </a:r>
            <a:r>
              <a:rPr lang="en-GB" b="0" u="none" dirty="0" smtClean="0"/>
              <a:t>6?</a:t>
            </a:r>
          </a:p>
          <a:p>
            <a:pPr algn="l"/>
            <a:r>
              <a:rPr lang="en-GB" b="0" u="none" dirty="0" smtClean="0"/>
              <a:t>What is 8</a:t>
            </a:r>
            <a:r>
              <a:rPr lang="en-GB" u="none" dirty="0" smtClean="0"/>
              <a:t> times </a:t>
            </a:r>
            <a:r>
              <a:rPr lang="en-GB" b="0" u="none" dirty="0"/>
              <a:t>4</a:t>
            </a:r>
            <a:r>
              <a:rPr lang="en-GB" b="0" u="none" dirty="0" smtClean="0"/>
              <a:t>?</a:t>
            </a:r>
          </a:p>
          <a:p>
            <a:pPr algn="l"/>
            <a:r>
              <a:rPr lang="en-GB" b="0" u="none" dirty="0" smtClean="0"/>
              <a:t>What is 24 </a:t>
            </a:r>
            <a:r>
              <a:rPr lang="en-GB" u="none" dirty="0" smtClean="0"/>
              <a:t>divided by </a:t>
            </a:r>
            <a:r>
              <a:rPr lang="en-GB" b="0" u="none" dirty="0" smtClean="0"/>
              <a:t>4?</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4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16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4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7.</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14721" y="271600"/>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70080428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Summer 1</a:t>
            </a:r>
            <a:endParaRPr lang="en-GB" dirty="0"/>
          </a:p>
        </p:txBody>
      </p:sp>
      <p:sp>
        <p:nvSpPr>
          <p:cNvPr id="3" name="Text Placeholder 2"/>
          <p:cNvSpPr>
            <a:spLocks noGrp="1"/>
          </p:cNvSpPr>
          <p:nvPr>
            <p:ph type="body" sz="quarter" idx="11"/>
          </p:nvPr>
        </p:nvSpPr>
        <p:spPr/>
        <p:txBody>
          <a:bodyPr>
            <a:normAutofit/>
          </a:bodyPr>
          <a:lstStyle/>
          <a:p>
            <a:r>
              <a:rPr lang="en-GB" dirty="0" smtClean="0"/>
              <a:t>I can tell the time.</a:t>
            </a:r>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a:t>
            </a:r>
            <a:r>
              <a:rPr lang="en-GB" altLang="en-US" dirty="0" smtClean="0">
                <a:ea typeface="Calibri" pitchFamily="34" charset="0"/>
                <a:cs typeface="Times New Roman" pitchFamily="18" charset="0"/>
              </a:rPr>
              <a:t>. If </a:t>
            </a:r>
            <a:r>
              <a:rPr lang="en-GB" altLang="en-US" dirty="0">
                <a:ea typeface="Calibri" pitchFamily="34" charset="0"/>
                <a:cs typeface="Times New Roman" pitchFamily="18" charset="0"/>
              </a:rPr>
              <a:t>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Talk about time</a:t>
            </a:r>
            <a:r>
              <a:rPr lang="en-GB" altLang="en-US" dirty="0" smtClean="0">
                <a:cs typeface="Arial" pitchFamily="34" charset="0"/>
              </a:rPr>
              <a:t>  - Discuss  what time things happen. When does your child wake up? What time do they eat breakfast?  Make sure that you have an analogue clock visible in your house or that your child wears a watch with hands. Once your child is confident telling the time, see if you can find more challenging clocks e.g. with Roman numerals or no numbers marked.</a:t>
            </a:r>
          </a:p>
          <a:p>
            <a:pPr lvl="0" eaLnBrk="0" fontAlgn="base" hangingPunct="0">
              <a:spcBef>
                <a:spcPct val="0"/>
              </a:spcBef>
              <a:spcAft>
                <a:spcPct val="0"/>
              </a:spcAft>
              <a:buClrTx/>
              <a:buSzTx/>
            </a:pPr>
            <a:endParaRPr lang="en-GB" altLang="en-US" u="sng" dirty="0">
              <a:cs typeface="Arial" pitchFamily="34" charset="0"/>
            </a:endParaRPr>
          </a:p>
          <a:p>
            <a:pPr lvl="0" eaLnBrk="0" fontAlgn="base" hangingPunct="0">
              <a:spcBef>
                <a:spcPct val="0"/>
              </a:spcBef>
              <a:spcAft>
                <a:spcPct val="0"/>
              </a:spcAft>
              <a:buClrTx/>
              <a:buSzTx/>
            </a:pPr>
            <a:r>
              <a:rPr lang="en-GB" altLang="en-US" u="sng" dirty="0" smtClean="0"/>
              <a:t>Ask your child the time regularly </a:t>
            </a:r>
            <a:r>
              <a:rPr lang="en-GB" altLang="en-US" dirty="0" smtClean="0"/>
              <a:t>– You could also give your child some responsibility for watching the clock :</a:t>
            </a:r>
          </a:p>
          <a:p>
            <a:pPr lvl="0" eaLnBrk="0" fontAlgn="base" hangingPunct="0">
              <a:spcBef>
                <a:spcPct val="0"/>
              </a:spcBef>
              <a:spcAft>
                <a:spcPct val="0"/>
              </a:spcAft>
              <a:buClrTx/>
              <a:buSzTx/>
            </a:pPr>
            <a:r>
              <a:rPr lang="en-GB" altLang="en-US" dirty="0" smtClean="0"/>
              <a:t>“The cakes need to come out of the oven at twenty-two minutes past four exactly.”</a:t>
            </a:r>
          </a:p>
          <a:p>
            <a:pPr lvl="0" eaLnBrk="0" fontAlgn="base" hangingPunct="0">
              <a:spcBef>
                <a:spcPct val="0"/>
              </a:spcBef>
              <a:spcAft>
                <a:spcPct val="0"/>
              </a:spcAft>
              <a:buClrTx/>
              <a:buSzTx/>
            </a:pPr>
            <a:r>
              <a:rPr lang="en-GB" altLang="en-US" dirty="0" smtClean="0"/>
              <a:t>“We need to leave the house at  twenty-five to nine.”</a:t>
            </a:r>
          </a:p>
        </p:txBody>
      </p:sp>
      <p:sp>
        <p:nvSpPr>
          <p:cNvPr id="6" name="Text Placeholder 5"/>
          <p:cNvSpPr>
            <a:spLocks noGrp="1"/>
          </p:cNvSpPr>
          <p:nvPr>
            <p:ph type="body" sz="quarter" idx="14"/>
          </p:nvPr>
        </p:nvSpPr>
        <p:spPr>
          <a:xfrm>
            <a:off x="4365104" y="2555776"/>
            <a:ext cx="1876971" cy="1944216"/>
          </a:xfrm>
        </p:spPr>
        <p:txBody>
          <a:bodyPr/>
          <a:lstStyle/>
          <a:p>
            <a:r>
              <a:rPr lang="en-GB" dirty="0" smtClean="0"/>
              <a:t>Key Vocabulary</a:t>
            </a:r>
          </a:p>
          <a:p>
            <a:pPr algn="l"/>
            <a:r>
              <a:rPr lang="en-GB" b="0" u="none" dirty="0" smtClean="0"/>
              <a:t>Twelve </a:t>
            </a:r>
            <a:r>
              <a:rPr lang="en-GB" u="none" dirty="0" smtClean="0"/>
              <a:t>o’clock</a:t>
            </a:r>
          </a:p>
          <a:p>
            <a:pPr algn="l"/>
            <a:r>
              <a:rPr lang="en-GB" u="none" dirty="0" smtClean="0"/>
              <a:t>Half past</a:t>
            </a:r>
            <a:r>
              <a:rPr lang="en-GB" b="0" u="none" dirty="0" smtClean="0"/>
              <a:t> two</a:t>
            </a:r>
          </a:p>
          <a:p>
            <a:pPr algn="l"/>
            <a:r>
              <a:rPr lang="en-GB" u="none" dirty="0" smtClean="0"/>
              <a:t>Quarter past</a:t>
            </a:r>
            <a:r>
              <a:rPr lang="en-GB" b="0" u="none" dirty="0" smtClean="0"/>
              <a:t> three</a:t>
            </a:r>
          </a:p>
          <a:p>
            <a:pPr algn="l"/>
            <a:r>
              <a:rPr lang="en-GB" u="none" dirty="0" smtClean="0"/>
              <a:t>Quarter to</a:t>
            </a:r>
            <a:r>
              <a:rPr lang="en-GB" b="0" u="none" dirty="0" smtClean="0"/>
              <a:t> nine</a:t>
            </a:r>
          </a:p>
          <a:p>
            <a:pPr algn="l"/>
            <a:r>
              <a:rPr lang="en-GB" b="0" u="none" dirty="0" smtClean="0"/>
              <a:t>Five</a:t>
            </a:r>
            <a:r>
              <a:rPr lang="en-GB" u="none" dirty="0" smtClean="0"/>
              <a:t> past </a:t>
            </a:r>
            <a:r>
              <a:rPr lang="en-GB" b="0" u="none" dirty="0" smtClean="0"/>
              <a:t>one</a:t>
            </a:r>
          </a:p>
          <a:p>
            <a:pPr algn="l"/>
            <a:r>
              <a:rPr lang="en-GB" b="0" u="none" dirty="0" smtClean="0"/>
              <a:t>Twenty-five </a:t>
            </a:r>
            <a:r>
              <a:rPr lang="en-GB" u="none" dirty="0" smtClean="0"/>
              <a:t>to</a:t>
            </a:r>
            <a:r>
              <a:rPr lang="en-GB" b="0" u="none" dirty="0" smtClean="0"/>
              <a:t> ten</a:t>
            </a:r>
            <a:endParaRPr lang="en-GB" u="none" dirty="0"/>
          </a:p>
        </p:txBody>
      </p:sp>
      <p:sp>
        <p:nvSpPr>
          <p:cNvPr id="5" name="Content Placeholder 4"/>
          <p:cNvSpPr>
            <a:spLocks noGrp="1"/>
          </p:cNvSpPr>
          <p:nvPr>
            <p:ph sz="quarter" idx="13"/>
          </p:nvPr>
        </p:nvSpPr>
        <p:spPr>
          <a:xfrm>
            <a:off x="719336" y="2627784"/>
            <a:ext cx="3501752" cy="2946036"/>
          </a:xfrm>
        </p:spPr>
        <p:txBody>
          <a:bodyPr>
            <a:normAutofit fontScale="55000" lnSpcReduction="20000"/>
          </a:bodyPr>
          <a:lstStyle/>
          <a:p>
            <a:pPr marL="0" indent="0">
              <a:buNone/>
            </a:pPr>
            <a:r>
              <a:rPr lang="en-GB" dirty="0" smtClean="0"/>
              <a:t>Children need to be able to tell the time using a clock with hands. This target can be broken down into several steps.</a:t>
            </a:r>
          </a:p>
          <a:p>
            <a:r>
              <a:rPr lang="en-GB" dirty="0" smtClean="0"/>
              <a:t>I can tell the time to the nearest hour.</a:t>
            </a:r>
          </a:p>
          <a:p>
            <a:r>
              <a:rPr lang="en-GB" dirty="0" smtClean="0"/>
              <a:t>I can tell the time to the nearest half hour.</a:t>
            </a:r>
          </a:p>
          <a:p>
            <a:r>
              <a:rPr lang="en-GB" dirty="0" smtClean="0"/>
              <a:t>I can tell the time to the nearest quarter hour.</a:t>
            </a:r>
          </a:p>
          <a:p>
            <a:r>
              <a:rPr lang="en-GB" dirty="0" smtClean="0"/>
              <a:t>I can tell the time to the nearest five minutes.</a:t>
            </a:r>
          </a:p>
          <a:p>
            <a:r>
              <a:rPr lang="en-GB" dirty="0" smtClean="0"/>
              <a:t>I can tell the time to the nearest minute.</a:t>
            </a:r>
          </a:p>
          <a:p>
            <a:pPr marL="0" indent="0">
              <a:buNone/>
            </a:pPr>
            <a:endParaRPr lang="en-GB" dirty="0"/>
          </a:p>
          <a:p>
            <a:pPr marL="0" indent="0">
              <a:buNone/>
            </a:pPr>
            <a:endParaRPr lang="en-GB" dirty="0"/>
          </a:p>
        </p:txBody>
      </p:sp>
      <p:pic>
        <p:nvPicPr>
          <p:cNvPr id="1032" name="Picture 8" descr="https://encrypted-tbn0.gstatic.com/images?q=tbn:ANd9GcSn91hrzNaLYVGYvQ9pyk4berjLjtssCB66D-jCZEH_zlHkDpudqg">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09120" y="4637716"/>
            <a:ext cx="723294" cy="72008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https://encrypted-tbn1.gstatic.com/images?q=tbn:ANd9GcTPb1IcXAnBJd6eRktfkm9UAhPaX7oMnKFEdJOrqj9xsezxaVdc0C8eWw">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73216" y="4637716"/>
            <a:ext cx="720080" cy="720080"/>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238810" y="184284"/>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6">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3"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988352752"/>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3 – Summer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8 times table.</a:t>
            </a:r>
            <a:endParaRPr lang="en-GB" dirty="0"/>
          </a:p>
        </p:txBody>
      </p:sp>
      <p:sp>
        <p:nvSpPr>
          <p:cNvPr id="4" name="Text Placeholder 3"/>
          <p:cNvSpPr>
            <a:spLocks noGrp="1"/>
          </p:cNvSpPr>
          <p:nvPr>
            <p:ph type="body" sz="quarter" idx="12"/>
          </p:nvPr>
        </p:nvSpPr>
        <p:spPr/>
        <p:txBody>
          <a:bodyPr>
            <a:normAutofit fontScale="925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a:ea typeface="Calibri" pitchFamily="34" charset="0"/>
                <a:cs typeface="Times New Roman" pitchFamily="18" charset="0"/>
              </a:rPr>
              <a:t>Songs and Chants</a:t>
            </a:r>
            <a:r>
              <a:rPr lang="en-GB" altLang="en-US" dirty="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Double your fours </a:t>
            </a:r>
            <a:r>
              <a:rPr lang="en-GB" altLang="en-US" dirty="0" smtClean="0">
                <a:cs typeface="Arial" pitchFamily="34" charset="0"/>
              </a:rPr>
              <a:t>– Multiplying a number by 8 is the same as multiply by 4 and then doubling the answer. 8 </a:t>
            </a:r>
            <a:r>
              <a:rPr lang="en-GB" dirty="0"/>
              <a:t>× </a:t>
            </a:r>
            <a:r>
              <a:rPr lang="en-GB" dirty="0" smtClean="0"/>
              <a:t>4 = 32 and </a:t>
            </a:r>
            <a:r>
              <a:rPr lang="en-GB" altLang="en-US" dirty="0" smtClean="0">
                <a:cs typeface="Arial" pitchFamily="34" charset="0"/>
              </a:rPr>
              <a:t>double </a:t>
            </a:r>
            <a:r>
              <a:rPr lang="en-GB" altLang="en-US" dirty="0">
                <a:cs typeface="Arial" pitchFamily="34" charset="0"/>
              </a:rPr>
              <a:t>3</a:t>
            </a:r>
            <a:r>
              <a:rPr lang="en-GB" altLang="en-US" dirty="0" smtClean="0">
                <a:cs typeface="Arial" pitchFamily="34" charset="0"/>
              </a:rPr>
              <a:t>2 is 64, so 8 </a:t>
            </a:r>
            <a:r>
              <a:rPr lang="en-GB" dirty="0"/>
              <a:t>× 8</a:t>
            </a:r>
            <a:r>
              <a:rPr lang="en-GB" dirty="0" smtClean="0"/>
              <a:t> = 64.</a:t>
            </a:r>
            <a:endParaRPr lang="en-GB" dirty="0" smtClean="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u="sng" dirty="0" smtClean="0">
                <a:cs typeface="Times New Roman" pitchFamily="18" charset="0"/>
              </a:rPr>
              <a:t>Five six seven eight</a:t>
            </a:r>
            <a:r>
              <a:rPr lang="en-GB" dirty="0" smtClean="0">
                <a:cs typeface="Times New Roman" pitchFamily="18" charset="0"/>
              </a:rPr>
              <a:t> – fifty-six is seven times eight (56 = 7 </a:t>
            </a:r>
            <a:r>
              <a:rPr lang="en-GB" dirty="0"/>
              <a:t>× </a:t>
            </a:r>
            <a:r>
              <a:rPr lang="en-GB" dirty="0" smtClean="0"/>
              <a:t>8). </a:t>
            </a:r>
            <a:endParaRPr lang="en-GB" dirty="0"/>
          </a:p>
          <a:p>
            <a:pPr eaLnBrk="0" fontAlgn="base" hangingPunct="0">
              <a:spcBef>
                <a:spcPct val="0"/>
              </a:spcBef>
              <a:spcAft>
                <a:spcPct val="0"/>
              </a:spcAft>
              <a:buClrTx/>
              <a:buSzTx/>
            </a:pPr>
            <a:endParaRPr lang="en-GB" altLang="en-US" dirty="0" smtClean="0"/>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r>
              <a:rPr lang="en-GB" altLang="en-US" dirty="0" smtClean="0">
                <a:ea typeface="Calibri" pitchFamily="34" charset="0"/>
                <a:cs typeface="Times New Roman" pitchFamily="18" charset="0"/>
              </a:rPr>
              <a:t>.</a:t>
            </a:r>
            <a:endParaRPr lang="en-GB" altLang="en-US" dirty="0">
              <a:cs typeface="Arial" pitchFamily="34" charset="0"/>
            </a:endParaRPr>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1146942767"/>
              </p:ext>
            </p:extLst>
          </p:nvPr>
        </p:nvGraphicFramePr>
        <p:xfrm>
          <a:off x="719138" y="2555875"/>
          <a:ext cx="3390900" cy="2506219"/>
        </p:xfrm>
        <a:graphic>
          <a:graphicData uri="http://schemas.openxmlformats.org/drawingml/2006/table">
            <a:tbl>
              <a:tblPr firstRow="1" bandRow="1">
                <a:tableStyleId>{2D5ABB26-0587-4C30-8999-92F81FD0307C}</a:tableStyleId>
              </a:tblPr>
              <a:tblGrid>
                <a:gridCol w="847725"/>
                <a:gridCol w="847725"/>
                <a:gridCol w="847725"/>
                <a:gridCol w="847725"/>
              </a:tblGrid>
              <a:tr h="2506219">
                <a:tc>
                  <a:txBody>
                    <a:bodyPr/>
                    <a:lstStyle/>
                    <a:p>
                      <a:pPr algn="ctr">
                        <a:lnSpc>
                          <a:spcPct val="115000"/>
                        </a:lnSpc>
                        <a:spcAft>
                          <a:spcPts val="0"/>
                        </a:spcAft>
                      </a:pPr>
                      <a:r>
                        <a:rPr lang="en-GB" sz="1100" dirty="0" smtClean="0">
                          <a:effectLst/>
                        </a:rPr>
                        <a:t>8 </a:t>
                      </a:r>
                      <a:r>
                        <a:rPr lang="en-GB" sz="1100" dirty="0">
                          <a:effectLst/>
                        </a:rPr>
                        <a:t>× 1 = </a:t>
                      </a:r>
                      <a:r>
                        <a:rPr lang="en-GB" sz="1100" dirty="0" smtClean="0">
                          <a:effectLst/>
                        </a:rPr>
                        <a:t>8</a:t>
                      </a:r>
                      <a:endParaRPr lang="en-GB" sz="1100" dirty="0">
                        <a:effectLst/>
                      </a:endParaRPr>
                    </a:p>
                    <a:p>
                      <a:pPr algn="ctr">
                        <a:lnSpc>
                          <a:spcPct val="115000"/>
                        </a:lnSpc>
                        <a:spcAft>
                          <a:spcPts val="0"/>
                        </a:spcAft>
                      </a:pPr>
                      <a:r>
                        <a:rPr lang="en-GB" sz="1100" dirty="0" smtClean="0">
                          <a:effectLst/>
                        </a:rPr>
                        <a:t>8 </a:t>
                      </a:r>
                      <a:r>
                        <a:rPr lang="en-GB" sz="1100" dirty="0">
                          <a:effectLst/>
                        </a:rPr>
                        <a:t>× </a:t>
                      </a:r>
                      <a:r>
                        <a:rPr lang="en-GB" sz="1100" dirty="0" smtClean="0">
                          <a:effectLst/>
                        </a:rPr>
                        <a:t>2 </a:t>
                      </a:r>
                      <a:r>
                        <a:rPr lang="en-GB" sz="1100" dirty="0">
                          <a:effectLst/>
                        </a:rPr>
                        <a:t>= </a:t>
                      </a:r>
                      <a:r>
                        <a:rPr lang="en-GB" sz="1100" dirty="0" smtClean="0">
                          <a:effectLst/>
                        </a:rPr>
                        <a:t>16</a:t>
                      </a:r>
                      <a:endParaRPr lang="en-GB" sz="1100" dirty="0">
                        <a:effectLst/>
                      </a:endParaRPr>
                    </a:p>
                    <a:p>
                      <a:pPr algn="ctr">
                        <a:lnSpc>
                          <a:spcPct val="115000"/>
                        </a:lnSpc>
                        <a:spcAft>
                          <a:spcPts val="0"/>
                        </a:spcAft>
                      </a:pPr>
                      <a:r>
                        <a:rPr lang="en-GB" sz="1100" dirty="0" smtClean="0">
                          <a:effectLst/>
                        </a:rPr>
                        <a:t>8 </a:t>
                      </a:r>
                      <a:r>
                        <a:rPr lang="en-GB" sz="1100" dirty="0">
                          <a:effectLst/>
                        </a:rPr>
                        <a:t>× 3 = </a:t>
                      </a:r>
                      <a:r>
                        <a:rPr lang="en-GB" sz="1100" dirty="0" smtClean="0">
                          <a:effectLst/>
                        </a:rPr>
                        <a:t>24</a:t>
                      </a:r>
                      <a:endParaRPr lang="en-GB" sz="1100" dirty="0">
                        <a:effectLst/>
                      </a:endParaRPr>
                    </a:p>
                    <a:p>
                      <a:pPr algn="ctr">
                        <a:lnSpc>
                          <a:spcPct val="115000"/>
                        </a:lnSpc>
                        <a:spcAft>
                          <a:spcPts val="0"/>
                        </a:spcAft>
                      </a:pPr>
                      <a:r>
                        <a:rPr lang="en-GB" sz="1100" dirty="0" smtClean="0">
                          <a:effectLst/>
                        </a:rPr>
                        <a:t>8 </a:t>
                      </a:r>
                      <a:r>
                        <a:rPr lang="en-GB" sz="1100" dirty="0">
                          <a:effectLst/>
                        </a:rPr>
                        <a:t>× 4 = </a:t>
                      </a:r>
                      <a:r>
                        <a:rPr lang="en-GB" sz="1100" dirty="0" smtClean="0">
                          <a:effectLst/>
                        </a:rPr>
                        <a:t>32</a:t>
                      </a:r>
                      <a:endParaRPr lang="en-GB" sz="1100" dirty="0">
                        <a:effectLst/>
                      </a:endParaRPr>
                    </a:p>
                    <a:p>
                      <a:pPr algn="ctr">
                        <a:lnSpc>
                          <a:spcPct val="115000"/>
                        </a:lnSpc>
                        <a:spcAft>
                          <a:spcPts val="0"/>
                        </a:spcAft>
                      </a:pPr>
                      <a:r>
                        <a:rPr lang="en-GB" sz="1100" dirty="0" smtClean="0">
                          <a:effectLst/>
                        </a:rPr>
                        <a:t>8 </a:t>
                      </a:r>
                      <a:r>
                        <a:rPr lang="en-GB" sz="1100" dirty="0">
                          <a:effectLst/>
                        </a:rPr>
                        <a:t>× 5 = </a:t>
                      </a:r>
                      <a:r>
                        <a:rPr lang="en-GB" sz="1100" dirty="0" smtClean="0">
                          <a:effectLst/>
                        </a:rPr>
                        <a:t>40</a:t>
                      </a:r>
                      <a:endParaRPr lang="en-GB" sz="1100" dirty="0">
                        <a:effectLst/>
                      </a:endParaRPr>
                    </a:p>
                    <a:p>
                      <a:pPr algn="ctr">
                        <a:lnSpc>
                          <a:spcPct val="115000"/>
                        </a:lnSpc>
                        <a:spcAft>
                          <a:spcPts val="0"/>
                        </a:spcAft>
                      </a:pPr>
                      <a:r>
                        <a:rPr lang="en-GB" sz="1100" baseline="0" dirty="0" smtClean="0">
                          <a:effectLst/>
                        </a:rPr>
                        <a:t>8 </a:t>
                      </a:r>
                      <a:r>
                        <a:rPr lang="en-GB" sz="1100" dirty="0" smtClean="0">
                          <a:effectLst/>
                        </a:rPr>
                        <a:t>× </a:t>
                      </a:r>
                      <a:r>
                        <a:rPr lang="en-GB" sz="1100" dirty="0">
                          <a:effectLst/>
                        </a:rPr>
                        <a:t>6 = </a:t>
                      </a:r>
                      <a:r>
                        <a:rPr lang="en-GB" sz="1100" dirty="0" smtClean="0">
                          <a:effectLst/>
                        </a:rPr>
                        <a:t>48</a:t>
                      </a:r>
                      <a:endParaRPr lang="en-GB" sz="1100" dirty="0">
                        <a:effectLst/>
                      </a:endParaRPr>
                    </a:p>
                    <a:p>
                      <a:pPr algn="ctr">
                        <a:lnSpc>
                          <a:spcPct val="115000"/>
                        </a:lnSpc>
                        <a:spcAft>
                          <a:spcPts val="0"/>
                        </a:spcAft>
                      </a:pPr>
                      <a:r>
                        <a:rPr lang="en-GB" sz="1100" dirty="0" smtClean="0">
                          <a:effectLst/>
                        </a:rPr>
                        <a:t>8 </a:t>
                      </a:r>
                      <a:r>
                        <a:rPr lang="en-GB" sz="1100" dirty="0">
                          <a:effectLst/>
                        </a:rPr>
                        <a:t>× 7 = </a:t>
                      </a:r>
                      <a:r>
                        <a:rPr lang="en-GB" sz="1100" dirty="0" smtClean="0">
                          <a:effectLst/>
                        </a:rPr>
                        <a:t>56</a:t>
                      </a:r>
                      <a:endParaRPr lang="en-GB" sz="1100" dirty="0">
                        <a:effectLst/>
                      </a:endParaRPr>
                    </a:p>
                    <a:p>
                      <a:pPr algn="ctr">
                        <a:lnSpc>
                          <a:spcPct val="115000"/>
                        </a:lnSpc>
                        <a:spcAft>
                          <a:spcPts val="0"/>
                        </a:spcAft>
                      </a:pPr>
                      <a:r>
                        <a:rPr lang="en-GB" sz="1100" dirty="0" smtClean="0">
                          <a:effectLst/>
                        </a:rPr>
                        <a:t>8 </a:t>
                      </a:r>
                      <a:r>
                        <a:rPr lang="en-GB" sz="1100" dirty="0">
                          <a:effectLst/>
                        </a:rPr>
                        <a:t>× 8 = </a:t>
                      </a:r>
                      <a:r>
                        <a:rPr lang="en-GB" sz="1100" dirty="0" smtClean="0">
                          <a:effectLst/>
                        </a:rPr>
                        <a:t>64</a:t>
                      </a:r>
                      <a:endParaRPr lang="en-GB" sz="1100" dirty="0">
                        <a:effectLst/>
                      </a:endParaRPr>
                    </a:p>
                    <a:p>
                      <a:pPr algn="ctr">
                        <a:lnSpc>
                          <a:spcPct val="115000"/>
                        </a:lnSpc>
                        <a:spcAft>
                          <a:spcPts val="0"/>
                        </a:spcAft>
                      </a:pPr>
                      <a:r>
                        <a:rPr lang="en-GB" sz="1100" dirty="0" smtClean="0">
                          <a:effectLst/>
                        </a:rPr>
                        <a:t>8 </a:t>
                      </a:r>
                      <a:r>
                        <a:rPr lang="en-GB" sz="1100" dirty="0">
                          <a:effectLst/>
                        </a:rPr>
                        <a:t>× 9 = </a:t>
                      </a:r>
                      <a:r>
                        <a:rPr lang="en-GB" sz="1100" dirty="0" smtClean="0">
                          <a:effectLst/>
                        </a:rPr>
                        <a:t>72</a:t>
                      </a:r>
                      <a:endParaRPr lang="en-GB" sz="1100" dirty="0">
                        <a:effectLst/>
                      </a:endParaRPr>
                    </a:p>
                    <a:p>
                      <a:pPr algn="ctr">
                        <a:lnSpc>
                          <a:spcPct val="115000"/>
                        </a:lnSpc>
                        <a:spcAft>
                          <a:spcPts val="0"/>
                        </a:spcAft>
                      </a:pPr>
                      <a:r>
                        <a:rPr lang="en-GB" sz="1100" dirty="0" smtClean="0">
                          <a:effectLst/>
                        </a:rPr>
                        <a:t>8 </a:t>
                      </a:r>
                      <a:r>
                        <a:rPr lang="en-GB" sz="1100" dirty="0">
                          <a:effectLst/>
                        </a:rPr>
                        <a:t>× 10 = </a:t>
                      </a:r>
                      <a:r>
                        <a:rPr lang="en-GB" sz="1100" dirty="0" smtClean="0">
                          <a:effectLst/>
                        </a:rPr>
                        <a:t>80</a:t>
                      </a:r>
                      <a:endParaRPr lang="en-GB" sz="1100" dirty="0">
                        <a:effectLst/>
                      </a:endParaRPr>
                    </a:p>
                    <a:p>
                      <a:pPr algn="ctr">
                        <a:lnSpc>
                          <a:spcPct val="115000"/>
                        </a:lnSpc>
                        <a:spcAft>
                          <a:spcPts val="0"/>
                        </a:spcAft>
                      </a:pPr>
                      <a:r>
                        <a:rPr lang="en-GB" sz="1100" dirty="0" smtClean="0">
                          <a:effectLst/>
                        </a:rPr>
                        <a:t>8 </a:t>
                      </a:r>
                      <a:r>
                        <a:rPr lang="en-GB" sz="1100" dirty="0">
                          <a:effectLst/>
                        </a:rPr>
                        <a:t>× 11 = </a:t>
                      </a:r>
                      <a:r>
                        <a:rPr lang="en-GB" sz="1100" dirty="0" smtClean="0">
                          <a:effectLst/>
                        </a:rPr>
                        <a:t>88</a:t>
                      </a:r>
                      <a:endParaRPr lang="en-GB" sz="1100" dirty="0">
                        <a:effectLst/>
                      </a:endParaRPr>
                    </a:p>
                    <a:p>
                      <a:pPr algn="ctr">
                        <a:lnSpc>
                          <a:spcPct val="115000"/>
                        </a:lnSpc>
                        <a:spcAft>
                          <a:spcPts val="0"/>
                        </a:spcAft>
                      </a:pPr>
                      <a:r>
                        <a:rPr lang="en-GB" sz="1100" dirty="0" smtClean="0">
                          <a:effectLst/>
                        </a:rPr>
                        <a:t>8 × 12 = 96</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1 × 8 = 8</a:t>
                      </a:r>
                    </a:p>
                    <a:p>
                      <a:pPr algn="ctr">
                        <a:lnSpc>
                          <a:spcPct val="115000"/>
                        </a:lnSpc>
                        <a:spcAft>
                          <a:spcPts val="0"/>
                        </a:spcAft>
                      </a:pPr>
                      <a:r>
                        <a:rPr lang="en-GB" sz="1100" dirty="0" smtClean="0">
                          <a:effectLst/>
                        </a:rPr>
                        <a:t>2 × 8 = 16</a:t>
                      </a:r>
                    </a:p>
                    <a:p>
                      <a:pPr algn="ctr">
                        <a:lnSpc>
                          <a:spcPct val="115000"/>
                        </a:lnSpc>
                        <a:spcAft>
                          <a:spcPts val="0"/>
                        </a:spcAft>
                      </a:pPr>
                      <a:r>
                        <a:rPr lang="en-GB" sz="1100" dirty="0" smtClean="0">
                          <a:effectLst/>
                        </a:rPr>
                        <a:t>3 × 8</a:t>
                      </a:r>
                      <a:r>
                        <a:rPr lang="en-GB" sz="1100" baseline="0" dirty="0" smtClean="0">
                          <a:effectLst/>
                        </a:rPr>
                        <a:t> </a:t>
                      </a:r>
                      <a:r>
                        <a:rPr lang="en-GB" sz="1100" dirty="0" smtClean="0">
                          <a:effectLst/>
                        </a:rPr>
                        <a:t>= 24</a:t>
                      </a:r>
                    </a:p>
                    <a:p>
                      <a:pPr algn="ctr">
                        <a:lnSpc>
                          <a:spcPct val="115000"/>
                        </a:lnSpc>
                        <a:spcAft>
                          <a:spcPts val="0"/>
                        </a:spcAft>
                      </a:pPr>
                      <a:r>
                        <a:rPr lang="en-GB" sz="1100" dirty="0" smtClean="0">
                          <a:effectLst/>
                        </a:rPr>
                        <a:t>4 × 8</a:t>
                      </a:r>
                      <a:r>
                        <a:rPr lang="en-GB" sz="1100" baseline="0" dirty="0" smtClean="0">
                          <a:effectLst/>
                        </a:rPr>
                        <a:t> </a:t>
                      </a:r>
                      <a:r>
                        <a:rPr lang="en-GB" sz="1100" dirty="0" smtClean="0">
                          <a:effectLst/>
                        </a:rPr>
                        <a:t>= 32</a:t>
                      </a:r>
                    </a:p>
                    <a:p>
                      <a:pPr algn="ctr">
                        <a:lnSpc>
                          <a:spcPct val="115000"/>
                        </a:lnSpc>
                        <a:spcAft>
                          <a:spcPts val="0"/>
                        </a:spcAft>
                      </a:pPr>
                      <a:r>
                        <a:rPr lang="en-GB" sz="1100" dirty="0" smtClean="0">
                          <a:effectLst/>
                        </a:rPr>
                        <a:t>5 × 8 = 40</a:t>
                      </a:r>
                    </a:p>
                    <a:p>
                      <a:pPr algn="ctr">
                        <a:lnSpc>
                          <a:spcPct val="115000"/>
                        </a:lnSpc>
                        <a:spcAft>
                          <a:spcPts val="0"/>
                        </a:spcAft>
                      </a:pPr>
                      <a:r>
                        <a:rPr lang="en-GB" sz="1100" baseline="0" dirty="0" smtClean="0">
                          <a:effectLst/>
                        </a:rPr>
                        <a:t>6 </a:t>
                      </a:r>
                      <a:r>
                        <a:rPr lang="en-GB" sz="1100" dirty="0" smtClean="0">
                          <a:effectLst/>
                        </a:rPr>
                        <a:t>× 8</a:t>
                      </a:r>
                      <a:r>
                        <a:rPr lang="en-GB" sz="1100" baseline="0" dirty="0" smtClean="0">
                          <a:effectLst/>
                        </a:rPr>
                        <a:t> </a:t>
                      </a:r>
                      <a:r>
                        <a:rPr lang="en-GB" sz="1100" dirty="0" smtClean="0">
                          <a:effectLst/>
                        </a:rPr>
                        <a:t>= 48</a:t>
                      </a:r>
                    </a:p>
                    <a:p>
                      <a:pPr algn="ctr">
                        <a:lnSpc>
                          <a:spcPct val="115000"/>
                        </a:lnSpc>
                        <a:spcAft>
                          <a:spcPts val="0"/>
                        </a:spcAft>
                      </a:pPr>
                      <a:r>
                        <a:rPr lang="en-GB" sz="1100" dirty="0" smtClean="0">
                          <a:effectLst/>
                        </a:rPr>
                        <a:t>7 × 8 = 56</a:t>
                      </a:r>
                    </a:p>
                    <a:p>
                      <a:pPr algn="ctr">
                        <a:lnSpc>
                          <a:spcPct val="115000"/>
                        </a:lnSpc>
                        <a:spcAft>
                          <a:spcPts val="0"/>
                        </a:spcAft>
                      </a:pPr>
                      <a:r>
                        <a:rPr lang="en-GB" sz="1100" dirty="0" smtClean="0">
                          <a:effectLst/>
                        </a:rPr>
                        <a:t>8 × 8 = 64</a:t>
                      </a:r>
                    </a:p>
                    <a:p>
                      <a:pPr algn="ctr">
                        <a:lnSpc>
                          <a:spcPct val="115000"/>
                        </a:lnSpc>
                        <a:spcAft>
                          <a:spcPts val="0"/>
                        </a:spcAft>
                      </a:pPr>
                      <a:r>
                        <a:rPr lang="en-GB" sz="1100" dirty="0" smtClean="0">
                          <a:effectLst/>
                        </a:rPr>
                        <a:t>9 × 8 = 72</a:t>
                      </a:r>
                    </a:p>
                    <a:p>
                      <a:pPr algn="ctr">
                        <a:lnSpc>
                          <a:spcPct val="115000"/>
                        </a:lnSpc>
                        <a:spcAft>
                          <a:spcPts val="0"/>
                        </a:spcAft>
                      </a:pPr>
                      <a:r>
                        <a:rPr lang="en-GB" sz="1100" dirty="0" smtClean="0">
                          <a:effectLst/>
                        </a:rPr>
                        <a:t>10 × 8 = 80</a:t>
                      </a:r>
                    </a:p>
                    <a:p>
                      <a:pPr algn="ctr">
                        <a:lnSpc>
                          <a:spcPct val="115000"/>
                        </a:lnSpc>
                        <a:spcAft>
                          <a:spcPts val="0"/>
                        </a:spcAft>
                      </a:pPr>
                      <a:r>
                        <a:rPr lang="en-GB" sz="1100" dirty="0" smtClean="0">
                          <a:effectLst/>
                        </a:rPr>
                        <a:t>11 × 8 = 88</a:t>
                      </a:r>
                    </a:p>
                    <a:p>
                      <a:pPr algn="ctr">
                        <a:lnSpc>
                          <a:spcPct val="115000"/>
                        </a:lnSpc>
                        <a:spcAft>
                          <a:spcPts val="0"/>
                        </a:spcAft>
                      </a:pPr>
                      <a:r>
                        <a:rPr lang="en-GB" sz="1100" dirty="0" smtClean="0">
                          <a:effectLst/>
                        </a:rPr>
                        <a:t>12 × 8 = 96</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8 ÷ 8 = 1</a:t>
                      </a:r>
                    </a:p>
                    <a:p>
                      <a:pPr algn="ctr">
                        <a:lnSpc>
                          <a:spcPct val="115000"/>
                        </a:lnSpc>
                        <a:spcAft>
                          <a:spcPts val="0"/>
                        </a:spcAft>
                      </a:pPr>
                      <a:r>
                        <a:rPr lang="en-GB" sz="1100" dirty="0" smtClean="0">
                          <a:effectLst/>
                        </a:rPr>
                        <a:t>16 ÷ 8</a:t>
                      </a:r>
                      <a:r>
                        <a:rPr lang="en-GB" sz="1100" baseline="0" dirty="0" smtClean="0">
                          <a:effectLst/>
                        </a:rPr>
                        <a:t> </a:t>
                      </a:r>
                      <a:r>
                        <a:rPr lang="en-GB" sz="1100" dirty="0" smtClean="0">
                          <a:effectLst/>
                        </a:rPr>
                        <a:t>= 2</a:t>
                      </a:r>
                    </a:p>
                    <a:p>
                      <a:pPr algn="ctr">
                        <a:lnSpc>
                          <a:spcPct val="115000"/>
                        </a:lnSpc>
                        <a:spcAft>
                          <a:spcPts val="0"/>
                        </a:spcAft>
                      </a:pPr>
                      <a:r>
                        <a:rPr lang="en-GB" sz="1100" dirty="0" smtClean="0">
                          <a:effectLst/>
                        </a:rPr>
                        <a:t>24</a:t>
                      </a:r>
                      <a:r>
                        <a:rPr lang="en-GB" sz="1100" baseline="0" dirty="0" smtClean="0">
                          <a:effectLst/>
                        </a:rPr>
                        <a:t> </a:t>
                      </a:r>
                      <a:r>
                        <a:rPr lang="en-GB" sz="1100" dirty="0" smtClean="0">
                          <a:effectLst/>
                        </a:rPr>
                        <a:t>÷ 8 = 3</a:t>
                      </a:r>
                    </a:p>
                    <a:p>
                      <a:pPr algn="ctr">
                        <a:lnSpc>
                          <a:spcPct val="115000"/>
                        </a:lnSpc>
                        <a:spcAft>
                          <a:spcPts val="0"/>
                        </a:spcAft>
                      </a:pPr>
                      <a:r>
                        <a:rPr lang="en-GB" sz="1100" baseline="0" dirty="0" smtClean="0">
                          <a:effectLst/>
                        </a:rPr>
                        <a:t>32 </a:t>
                      </a:r>
                      <a:r>
                        <a:rPr lang="en-GB" sz="1100" dirty="0" smtClean="0">
                          <a:effectLst/>
                        </a:rPr>
                        <a:t>÷ 8</a:t>
                      </a:r>
                      <a:r>
                        <a:rPr lang="en-GB" sz="1100" baseline="0" dirty="0" smtClean="0">
                          <a:effectLst/>
                        </a:rPr>
                        <a:t> </a:t>
                      </a:r>
                      <a:r>
                        <a:rPr lang="en-GB" sz="1100" dirty="0" smtClean="0">
                          <a:effectLst/>
                        </a:rPr>
                        <a:t>= 4</a:t>
                      </a:r>
                    </a:p>
                    <a:p>
                      <a:pPr algn="ctr">
                        <a:lnSpc>
                          <a:spcPct val="115000"/>
                        </a:lnSpc>
                        <a:spcAft>
                          <a:spcPts val="0"/>
                        </a:spcAft>
                      </a:pPr>
                      <a:r>
                        <a:rPr lang="en-GB" sz="1100" baseline="0" dirty="0" smtClean="0">
                          <a:effectLst/>
                        </a:rPr>
                        <a:t>40 </a:t>
                      </a:r>
                      <a:r>
                        <a:rPr lang="en-GB" sz="1100" dirty="0" smtClean="0">
                          <a:effectLst/>
                        </a:rPr>
                        <a:t>÷ 8 = 5</a:t>
                      </a:r>
                    </a:p>
                    <a:p>
                      <a:pPr algn="ctr">
                        <a:lnSpc>
                          <a:spcPct val="115000"/>
                        </a:lnSpc>
                        <a:spcAft>
                          <a:spcPts val="0"/>
                        </a:spcAft>
                      </a:pPr>
                      <a:r>
                        <a:rPr lang="en-GB" sz="1100" dirty="0" smtClean="0">
                          <a:effectLst/>
                        </a:rPr>
                        <a:t>48</a:t>
                      </a:r>
                      <a:r>
                        <a:rPr lang="en-GB" sz="1100" baseline="0" dirty="0" smtClean="0">
                          <a:effectLst/>
                        </a:rPr>
                        <a:t> </a:t>
                      </a:r>
                      <a:r>
                        <a:rPr lang="en-GB" sz="1100" dirty="0" smtClean="0">
                          <a:effectLst/>
                        </a:rPr>
                        <a:t>÷ 8</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56 ÷ 8 = 7</a:t>
                      </a:r>
                    </a:p>
                    <a:p>
                      <a:pPr algn="ctr">
                        <a:lnSpc>
                          <a:spcPct val="115000"/>
                        </a:lnSpc>
                        <a:spcAft>
                          <a:spcPts val="0"/>
                        </a:spcAft>
                      </a:pPr>
                      <a:r>
                        <a:rPr lang="en-GB" sz="1100" dirty="0" smtClean="0">
                          <a:effectLst/>
                        </a:rPr>
                        <a:t>64 ÷ 8</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72 ÷ 8 = 9</a:t>
                      </a:r>
                    </a:p>
                    <a:p>
                      <a:pPr algn="ctr">
                        <a:lnSpc>
                          <a:spcPct val="115000"/>
                        </a:lnSpc>
                        <a:spcAft>
                          <a:spcPts val="0"/>
                        </a:spcAft>
                      </a:pPr>
                      <a:r>
                        <a:rPr lang="en-GB" sz="1100" dirty="0" smtClean="0">
                          <a:effectLst/>
                        </a:rPr>
                        <a:t>80 ÷ 8</a:t>
                      </a:r>
                      <a:r>
                        <a:rPr lang="en-GB" sz="1100" baseline="0" dirty="0" smtClean="0">
                          <a:effectLst/>
                        </a:rPr>
                        <a:t> </a:t>
                      </a:r>
                      <a:r>
                        <a:rPr lang="en-GB" sz="1100" dirty="0" smtClean="0">
                          <a:effectLst/>
                        </a:rPr>
                        <a:t>= 10</a:t>
                      </a:r>
                    </a:p>
                    <a:p>
                      <a:pPr algn="ctr">
                        <a:lnSpc>
                          <a:spcPct val="115000"/>
                        </a:lnSpc>
                        <a:spcAft>
                          <a:spcPts val="0"/>
                        </a:spcAft>
                      </a:pPr>
                      <a:r>
                        <a:rPr lang="en-GB" sz="1100" dirty="0" smtClean="0">
                          <a:effectLst/>
                        </a:rPr>
                        <a:t>88 ÷ 8</a:t>
                      </a:r>
                      <a:r>
                        <a:rPr lang="en-GB" sz="1100" baseline="0" dirty="0" smtClean="0">
                          <a:effectLst/>
                        </a:rPr>
                        <a:t> </a:t>
                      </a:r>
                      <a:r>
                        <a:rPr lang="en-GB" sz="1100" dirty="0" smtClean="0">
                          <a:effectLst/>
                        </a:rPr>
                        <a:t>= 11</a:t>
                      </a:r>
                    </a:p>
                    <a:p>
                      <a:pPr algn="ctr">
                        <a:lnSpc>
                          <a:spcPct val="115000"/>
                        </a:lnSpc>
                        <a:spcAft>
                          <a:spcPts val="0"/>
                        </a:spcAft>
                      </a:pPr>
                      <a:r>
                        <a:rPr lang="en-GB" sz="1100" dirty="0" smtClean="0">
                          <a:effectLst/>
                        </a:rPr>
                        <a:t>96 ÷ 8</a:t>
                      </a:r>
                      <a:r>
                        <a:rPr lang="en-GB" sz="1100" baseline="0" dirty="0" smtClean="0">
                          <a:effectLst/>
                        </a:rPr>
                        <a:t> </a:t>
                      </a:r>
                      <a:r>
                        <a:rPr lang="en-GB" sz="1100" dirty="0" smtClean="0">
                          <a:effectLst/>
                        </a:rPr>
                        <a:t>= 12</a:t>
                      </a: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8 ÷ 1 = 8</a:t>
                      </a:r>
                    </a:p>
                    <a:p>
                      <a:pPr algn="ctr">
                        <a:lnSpc>
                          <a:spcPct val="115000"/>
                        </a:lnSpc>
                        <a:spcAft>
                          <a:spcPts val="0"/>
                        </a:spcAft>
                      </a:pPr>
                      <a:r>
                        <a:rPr lang="en-GB" sz="1100" dirty="0" smtClean="0">
                          <a:effectLst/>
                        </a:rPr>
                        <a:t>16 ÷ 2</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24</a:t>
                      </a:r>
                      <a:r>
                        <a:rPr lang="en-GB" sz="1100" baseline="0" dirty="0" smtClean="0">
                          <a:effectLst/>
                        </a:rPr>
                        <a:t> </a:t>
                      </a:r>
                      <a:r>
                        <a:rPr lang="en-GB" sz="1100" dirty="0" smtClean="0">
                          <a:effectLst/>
                        </a:rPr>
                        <a:t>÷ 3 = 8</a:t>
                      </a:r>
                    </a:p>
                    <a:p>
                      <a:pPr algn="ctr">
                        <a:lnSpc>
                          <a:spcPct val="115000"/>
                        </a:lnSpc>
                        <a:spcAft>
                          <a:spcPts val="0"/>
                        </a:spcAft>
                      </a:pPr>
                      <a:r>
                        <a:rPr lang="en-GB" sz="1100" dirty="0" smtClean="0">
                          <a:effectLst/>
                        </a:rPr>
                        <a:t>32 ÷ 4</a:t>
                      </a:r>
                      <a:r>
                        <a:rPr lang="en-GB" sz="1100" baseline="0" dirty="0" smtClean="0">
                          <a:effectLst/>
                        </a:rPr>
                        <a:t> </a:t>
                      </a:r>
                      <a:r>
                        <a:rPr lang="en-GB" sz="1100" dirty="0" smtClean="0">
                          <a:effectLst/>
                        </a:rPr>
                        <a:t>= 8</a:t>
                      </a:r>
                    </a:p>
                    <a:p>
                      <a:pPr algn="ctr">
                        <a:lnSpc>
                          <a:spcPct val="115000"/>
                        </a:lnSpc>
                        <a:spcAft>
                          <a:spcPts val="0"/>
                        </a:spcAft>
                      </a:pPr>
                      <a:r>
                        <a:rPr lang="en-GB" sz="1100" baseline="0" dirty="0" smtClean="0">
                          <a:effectLst/>
                        </a:rPr>
                        <a:t>40 </a:t>
                      </a:r>
                      <a:r>
                        <a:rPr lang="en-GB" sz="1100" dirty="0" smtClean="0">
                          <a:effectLst/>
                        </a:rPr>
                        <a:t>÷ 5 = 8</a:t>
                      </a:r>
                    </a:p>
                    <a:p>
                      <a:pPr algn="ctr">
                        <a:lnSpc>
                          <a:spcPct val="115000"/>
                        </a:lnSpc>
                        <a:spcAft>
                          <a:spcPts val="0"/>
                        </a:spcAft>
                      </a:pPr>
                      <a:r>
                        <a:rPr lang="en-GB" sz="1100" dirty="0" smtClean="0">
                          <a:effectLst/>
                        </a:rPr>
                        <a:t>48 ÷ 6</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56 ÷ 7 = 8</a:t>
                      </a:r>
                    </a:p>
                    <a:p>
                      <a:pPr algn="ctr">
                        <a:lnSpc>
                          <a:spcPct val="115000"/>
                        </a:lnSpc>
                        <a:spcAft>
                          <a:spcPts val="0"/>
                        </a:spcAft>
                      </a:pPr>
                      <a:r>
                        <a:rPr lang="en-GB" sz="1100" baseline="0" dirty="0" smtClean="0">
                          <a:effectLst/>
                        </a:rPr>
                        <a:t>64 </a:t>
                      </a:r>
                      <a:r>
                        <a:rPr lang="en-GB" sz="1100" dirty="0" smtClean="0">
                          <a:effectLst/>
                        </a:rPr>
                        <a:t>÷ 8</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72 ÷ 9 = 8</a:t>
                      </a:r>
                    </a:p>
                    <a:p>
                      <a:pPr algn="ctr">
                        <a:lnSpc>
                          <a:spcPct val="115000"/>
                        </a:lnSpc>
                        <a:spcAft>
                          <a:spcPts val="0"/>
                        </a:spcAft>
                      </a:pPr>
                      <a:r>
                        <a:rPr lang="en-GB" sz="1100" dirty="0" smtClean="0">
                          <a:effectLst/>
                        </a:rPr>
                        <a:t>80 ÷ </a:t>
                      </a:r>
                      <a:r>
                        <a:rPr lang="en-GB" sz="1100" baseline="0" dirty="0" smtClean="0">
                          <a:effectLst/>
                        </a:rPr>
                        <a:t>10 </a:t>
                      </a:r>
                      <a:r>
                        <a:rPr lang="en-GB" sz="1100" dirty="0" smtClean="0">
                          <a:effectLst/>
                        </a:rPr>
                        <a:t>= 8</a:t>
                      </a:r>
                    </a:p>
                    <a:p>
                      <a:pPr algn="ctr">
                        <a:lnSpc>
                          <a:spcPct val="115000"/>
                        </a:lnSpc>
                        <a:spcAft>
                          <a:spcPts val="0"/>
                        </a:spcAft>
                      </a:pPr>
                      <a:r>
                        <a:rPr lang="en-GB" sz="1100" dirty="0" smtClean="0">
                          <a:effectLst/>
                        </a:rPr>
                        <a:t>88 ÷ 11 = 8</a:t>
                      </a:r>
                    </a:p>
                    <a:p>
                      <a:pPr algn="ctr">
                        <a:lnSpc>
                          <a:spcPct val="115000"/>
                        </a:lnSpc>
                        <a:spcAft>
                          <a:spcPts val="0"/>
                        </a:spcAft>
                      </a:pPr>
                      <a:r>
                        <a:rPr lang="en-GB" sz="1100" dirty="0" smtClean="0">
                          <a:effectLst/>
                        </a:rPr>
                        <a:t>96 ÷ 12</a:t>
                      </a:r>
                      <a:r>
                        <a:rPr lang="en-GB" sz="1100" baseline="0" dirty="0" smtClean="0">
                          <a:effectLst/>
                        </a:rPr>
                        <a:t> </a:t>
                      </a:r>
                      <a:r>
                        <a:rPr lang="en-GB" sz="1100" dirty="0" smtClean="0">
                          <a:effectLst/>
                        </a:rPr>
                        <a:t>= 8</a:t>
                      </a:r>
                    </a:p>
                    <a:p>
                      <a:pPr algn="ctr">
                        <a:lnSpc>
                          <a:spcPct val="115000"/>
                        </a:lnSpc>
                        <a:spcAft>
                          <a:spcPts val="0"/>
                        </a:spcAft>
                      </a:pPr>
                      <a:endParaRPr lang="en-GB" sz="1100" dirty="0" smtClean="0">
                        <a:effectLst/>
                      </a:endParaRP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8 </a:t>
            </a:r>
            <a:r>
              <a:rPr lang="en-GB" u="none" dirty="0" smtClean="0"/>
              <a:t>multiplied by </a:t>
            </a:r>
            <a:r>
              <a:rPr lang="en-GB" b="0" u="none" dirty="0" smtClean="0"/>
              <a:t>6?</a:t>
            </a:r>
          </a:p>
          <a:p>
            <a:pPr algn="l"/>
            <a:r>
              <a:rPr lang="en-GB" b="0" u="none" dirty="0" smtClean="0"/>
              <a:t>What is 8</a:t>
            </a:r>
            <a:r>
              <a:rPr lang="en-GB" u="none" dirty="0" smtClean="0"/>
              <a:t> times </a:t>
            </a:r>
            <a:r>
              <a:rPr lang="en-GB" b="0" u="none" dirty="0" smtClean="0"/>
              <a:t>8?</a:t>
            </a:r>
          </a:p>
          <a:p>
            <a:pPr algn="l"/>
            <a:r>
              <a:rPr lang="en-GB" b="0" u="none" dirty="0" smtClean="0"/>
              <a:t>What is 24 </a:t>
            </a:r>
            <a:r>
              <a:rPr lang="en-GB" u="none" dirty="0" smtClean="0"/>
              <a:t>divided by </a:t>
            </a:r>
            <a:r>
              <a:rPr lang="en-GB" b="0" u="none" dirty="0"/>
              <a:t>8</a:t>
            </a:r>
            <a:r>
              <a:rPr lang="en-GB" b="0" u="none" dirty="0" smtClean="0"/>
              <a:t>?</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8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16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8 </a:t>
            </a:r>
            <a:r>
              <a:rPr lang="en-GB" altLang="en-US" dirty="0">
                <a:ea typeface="Calibri" pitchFamily="34" charset="0"/>
                <a:cs typeface="Times New Roman" pitchFamily="18" charset="0"/>
              </a:rPr>
              <a:t>= 7</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26661" y="295902"/>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47622137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Autumn 1</a:t>
            </a:r>
            <a:endParaRPr lang="en-GB" dirty="0"/>
          </a:p>
        </p:txBody>
      </p:sp>
      <p:sp>
        <p:nvSpPr>
          <p:cNvPr id="3" name="Text Placeholder 2"/>
          <p:cNvSpPr>
            <a:spLocks noGrp="1"/>
          </p:cNvSpPr>
          <p:nvPr>
            <p:ph type="body" sz="quarter" idx="11"/>
          </p:nvPr>
        </p:nvSpPr>
        <p:spPr/>
        <p:txBody>
          <a:bodyPr/>
          <a:lstStyle/>
          <a:p>
            <a:r>
              <a:rPr lang="en-GB" dirty="0" smtClean="0"/>
              <a:t>I know number bonds to 100.</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Buy one get three free</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If your child knows one fact (e.g. </a:t>
            </a:r>
            <a:r>
              <a:rPr lang="en-GB" altLang="en-US" dirty="0" smtClean="0"/>
              <a:t>8</a:t>
            </a:r>
            <a:r>
              <a:rPr lang="en-GB" dirty="0" smtClean="0"/>
              <a:t> + </a:t>
            </a:r>
            <a:r>
              <a:rPr lang="en-GB" dirty="0"/>
              <a:t>5 = </a:t>
            </a:r>
            <a:r>
              <a:rPr lang="en-GB" dirty="0" smtClean="0"/>
              <a:t>13), </a:t>
            </a:r>
            <a:r>
              <a:rPr lang="en-GB" dirty="0"/>
              <a:t>can they tell you the other three facts in the same fact family?</a:t>
            </a:r>
          </a:p>
          <a:p>
            <a:pPr lvl="0" eaLnBrk="0" fontAlgn="base" hangingPunct="0">
              <a:spcBef>
                <a:spcPct val="0"/>
              </a:spcBef>
              <a:spcAft>
                <a:spcPct val="0"/>
              </a:spcAft>
              <a:buClrTx/>
              <a:buSzTx/>
            </a:pP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number bonds to 10</a:t>
            </a:r>
            <a:r>
              <a:rPr lang="en-GB" altLang="en-US" dirty="0" smtClean="0">
                <a:cs typeface="Times New Roman" pitchFamily="18" charset="0"/>
              </a:rPr>
              <a:t> - How can number bonds to 10 help you work out number bonds to 100?</a:t>
            </a:r>
          </a:p>
          <a:p>
            <a:pPr lvl="0" eaLnBrk="0" fontAlgn="base" hangingPunct="0">
              <a:spcBef>
                <a:spcPct val="0"/>
              </a:spcBef>
              <a:spcAft>
                <a:spcPct val="0"/>
              </a:spcAft>
              <a:buClrTx/>
              <a:buSzTx/>
            </a:pPr>
            <a:endParaRPr lang="en-GB" altLang="en-US" dirty="0">
              <a:cs typeface="Times New Roman" pitchFamily="18" charset="0"/>
            </a:endParaRPr>
          </a:p>
          <a:p>
            <a:pPr eaLnBrk="0" fontAlgn="base" hangingPunct="0">
              <a:spcBef>
                <a:spcPct val="0"/>
              </a:spcBef>
              <a:spcAft>
                <a:spcPct val="0"/>
              </a:spcAft>
              <a:buClrTx/>
              <a:buSzTx/>
            </a:pPr>
            <a:r>
              <a:rPr lang="en-GB" altLang="en-US" u="sng" dirty="0">
                <a:cs typeface="Times New Roman" pitchFamily="18" charset="0"/>
              </a:rPr>
              <a:t>Play games</a:t>
            </a:r>
            <a:r>
              <a:rPr lang="en-GB" altLang="en-US" dirty="0">
                <a:cs typeface="Times New Roman" pitchFamily="18" charset="0"/>
              </a:rPr>
              <a:t> </a:t>
            </a:r>
            <a:r>
              <a:rPr lang="en-GB" altLang="en-US" dirty="0" smtClean="0">
                <a:cs typeface="Times New Roman" pitchFamily="18" charset="0"/>
              </a:rPr>
              <a:t>– There are missing number questions at </a:t>
            </a:r>
            <a:r>
              <a:rPr lang="en-GB" altLang="en-US" dirty="0">
                <a:cs typeface="Times New Roman" pitchFamily="18" charset="0"/>
                <a:hlinkClick r:id="rId2"/>
              </a:rPr>
              <a:t>www.conkermaths.com</a:t>
            </a:r>
            <a:r>
              <a:rPr lang="en-GB" altLang="en-US" dirty="0">
                <a:cs typeface="Times New Roman" pitchFamily="18" charset="0"/>
              </a:rPr>
              <a:t> </a:t>
            </a:r>
            <a:r>
              <a:rPr lang="en-GB" altLang="en-US" dirty="0" smtClean="0">
                <a:cs typeface="Times New Roman" pitchFamily="18" charset="0"/>
              </a:rPr>
              <a:t>. See how </a:t>
            </a:r>
            <a:r>
              <a:rPr lang="en-GB" altLang="en-US" dirty="0">
                <a:cs typeface="Times New Roman" pitchFamily="18" charset="0"/>
              </a:rPr>
              <a:t>many questions you can answer in just </a:t>
            </a:r>
            <a:r>
              <a:rPr lang="en-GB" altLang="en-US" dirty="0" smtClean="0">
                <a:cs typeface="Times New Roman" pitchFamily="18" charset="0"/>
              </a:rPr>
              <a:t>90 seconds.  There is also a number bond pair game to play.</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sp>
        <p:nvSpPr>
          <p:cNvPr id="6" name="Text Placeholder 5"/>
          <p:cNvSpPr>
            <a:spLocks noGrp="1"/>
          </p:cNvSpPr>
          <p:nvPr>
            <p:ph type="body" sz="quarter" idx="14"/>
          </p:nvPr>
        </p:nvSpPr>
        <p:spPr>
          <a:xfrm>
            <a:off x="4288334" y="2843808"/>
            <a:ext cx="2020987" cy="1944216"/>
          </a:xfrm>
        </p:spPr>
        <p:txBody>
          <a:bodyPr>
            <a:normAutofit fontScale="92500" lnSpcReduction="10000"/>
          </a:bodyPr>
          <a:lstStyle/>
          <a:p>
            <a:r>
              <a:rPr lang="en-GB" dirty="0" smtClean="0"/>
              <a:t>Key Vocabulary</a:t>
            </a:r>
          </a:p>
          <a:p>
            <a:pPr algn="l"/>
            <a:r>
              <a:rPr lang="en-GB" b="0" u="none" dirty="0" smtClean="0"/>
              <a:t>What do I </a:t>
            </a:r>
            <a:r>
              <a:rPr lang="en-GB" u="none" dirty="0" smtClean="0"/>
              <a:t>add </a:t>
            </a:r>
            <a:r>
              <a:rPr lang="en-GB" b="0" u="none" dirty="0" smtClean="0"/>
              <a:t>to </a:t>
            </a:r>
            <a:r>
              <a:rPr lang="en-GB" b="0" u="none" dirty="0"/>
              <a:t>6</a:t>
            </a:r>
            <a:r>
              <a:rPr lang="en-GB" b="0" u="none" dirty="0" smtClean="0"/>
              <a:t>5 to make 100?</a:t>
            </a:r>
          </a:p>
          <a:p>
            <a:pPr algn="l"/>
            <a:r>
              <a:rPr lang="en-GB" b="0" u="none" dirty="0" smtClean="0"/>
              <a:t>What is 100 </a:t>
            </a:r>
            <a:r>
              <a:rPr lang="en-GB" u="none" dirty="0" smtClean="0"/>
              <a:t>take away </a:t>
            </a:r>
            <a:r>
              <a:rPr lang="en-GB" b="0" u="none" dirty="0"/>
              <a:t>6</a:t>
            </a:r>
            <a:r>
              <a:rPr lang="en-GB" b="0" u="none" dirty="0" smtClean="0"/>
              <a:t>?</a:t>
            </a:r>
          </a:p>
          <a:p>
            <a:pPr algn="l"/>
            <a:r>
              <a:rPr lang="en-GB" b="0" u="none" dirty="0" smtClean="0"/>
              <a:t>What is 13 </a:t>
            </a:r>
            <a:r>
              <a:rPr lang="en-GB" u="none" dirty="0" smtClean="0"/>
              <a:t>less than </a:t>
            </a:r>
            <a:r>
              <a:rPr lang="en-GB" b="0" u="none" dirty="0" smtClean="0"/>
              <a:t>100?</a:t>
            </a:r>
          </a:p>
          <a:p>
            <a:pPr algn="l"/>
            <a:r>
              <a:rPr lang="en-GB" u="none" dirty="0" smtClean="0"/>
              <a:t>How many more </a:t>
            </a:r>
            <a:r>
              <a:rPr lang="en-GB" b="0" u="none" dirty="0" smtClean="0"/>
              <a:t>than 98 is 100?</a:t>
            </a:r>
          </a:p>
          <a:p>
            <a:pPr algn="l"/>
            <a:r>
              <a:rPr lang="en-GB" b="0" u="none" dirty="0" smtClean="0"/>
              <a:t>What is the </a:t>
            </a:r>
            <a:r>
              <a:rPr lang="en-GB" u="none" dirty="0" smtClean="0"/>
              <a:t>difference</a:t>
            </a:r>
            <a:r>
              <a:rPr lang="en-GB" b="0" u="none" dirty="0" smtClean="0"/>
              <a:t> between 89 and 100?</a:t>
            </a:r>
            <a:endParaRPr lang="en-GB" u="none" dirty="0"/>
          </a:p>
        </p:txBody>
      </p:sp>
      <p:sp>
        <p:nvSpPr>
          <p:cNvPr id="13" name="Text Placeholder 12"/>
          <p:cNvSpPr>
            <a:spLocks noGrp="1"/>
          </p:cNvSpPr>
          <p:nvPr>
            <p:ph type="body" sz="quarter" idx="15"/>
          </p:nvPr>
        </p:nvSpPr>
        <p:spPr/>
        <p:txBody>
          <a:bodyPr>
            <a:normAutofit/>
          </a:bodyPr>
          <a:lstStyle/>
          <a:p>
            <a:r>
              <a:rPr lang="en-GB" dirty="0">
                <a:ea typeface="Calibri" pitchFamily="34" charset="0"/>
                <a:cs typeface="Times New Roman" pitchFamily="18" charset="0"/>
              </a:rPr>
              <a:t>This list includes some examples  of facts that children should know. They should be able to answer questions including missing number questions  </a:t>
            </a:r>
            <a:r>
              <a:rPr lang="en-GB" altLang="en-US" dirty="0">
                <a:ea typeface="Calibri" pitchFamily="34" charset="0"/>
                <a:cs typeface="Times New Roman" pitchFamily="18" charset="0"/>
              </a:rPr>
              <a:t>e.g.  </a:t>
            </a:r>
            <a:r>
              <a:rPr lang="en-GB" altLang="en-US" dirty="0" smtClean="0">
                <a:ea typeface="Calibri" pitchFamily="34" charset="0"/>
                <a:cs typeface="Times New Roman" pitchFamily="18" charset="0"/>
              </a:rPr>
              <a:t>49 </a:t>
            </a:r>
            <a:r>
              <a:rPr lang="en-GB" altLang="en-US" dirty="0">
                <a:ea typeface="Calibri" pitchFamily="34" charset="0"/>
                <a:cs typeface="Times New Roman" pitchFamily="18" charset="0"/>
              </a:rPr>
              <a:t>+ ⃝ = </a:t>
            </a:r>
            <a:r>
              <a:rPr lang="en-GB" altLang="en-US" dirty="0" smtClean="0">
                <a:ea typeface="Calibri" pitchFamily="34" charset="0"/>
                <a:cs typeface="Times New Roman" pitchFamily="18" charset="0"/>
              </a:rPr>
              <a:t>100 </a:t>
            </a:r>
            <a:r>
              <a:rPr lang="en-GB" altLang="en-US" dirty="0">
                <a:ea typeface="Calibri" pitchFamily="34" charset="0"/>
                <a:cs typeface="Times New Roman" pitchFamily="18" charset="0"/>
              </a:rPr>
              <a:t>or </a:t>
            </a:r>
            <a:r>
              <a:rPr lang="en-GB" altLang="en-US" dirty="0" smtClean="0">
                <a:ea typeface="Calibri" pitchFamily="34" charset="0"/>
                <a:cs typeface="Times New Roman" pitchFamily="18" charset="0"/>
              </a:rPr>
              <a:t>100 –  ⃝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72.</a:t>
            </a:r>
            <a:endParaRPr lang="en-GB" altLang="en-US" dirty="0">
              <a:ea typeface="Calibri" pitchFamily="34" charset="0"/>
              <a:cs typeface="Times New Roman" pitchFamily="18" charset="0"/>
            </a:endParaRPr>
          </a:p>
          <a:p>
            <a:pPr lvl="0"/>
            <a:endParaRPr lang="en-GB" altLang="en-US" dirty="0">
              <a:ea typeface="Calibri" pitchFamily="34" charset="0"/>
              <a:cs typeface="Times New Roman" pitchFamily="18" charset="0"/>
            </a:endParaRPr>
          </a:p>
          <a:p>
            <a:endParaRPr lang="en-GB" dirty="0"/>
          </a:p>
        </p:txBody>
      </p:sp>
      <p:graphicFrame>
        <p:nvGraphicFramePr>
          <p:cNvPr id="9" name="Content Placeholder 6"/>
          <p:cNvGraphicFramePr>
            <a:graphicFrameLocks/>
          </p:cNvGraphicFramePr>
          <p:nvPr>
            <p:extLst>
              <p:ext uri="{D42A27DB-BD31-4B8C-83A1-F6EECF244321}">
                <p14:modId xmlns:p14="http://schemas.microsoft.com/office/powerpoint/2010/main" val="780739027"/>
              </p:ext>
            </p:extLst>
          </p:nvPr>
        </p:nvGraphicFramePr>
        <p:xfrm>
          <a:off x="692696" y="2555776"/>
          <a:ext cx="2322484" cy="2313432"/>
        </p:xfrm>
        <a:graphic>
          <a:graphicData uri="http://schemas.openxmlformats.org/drawingml/2006/table">
            <a:tbl>
              <a:tblPr firstRow="1" bandRow="1">
                <a:tableStyleId>{2D5ABB26-0587-4C30-8999-92F81FD0307C}</a:tableStyleId>
              </a:tblPr>
              <a:tblGrid>
                <a:gridCol w="1161242"/>
                <a:gridCol w="1161242"/>
              </a:tblGrid>
              <a:tr h="2109343">
                <a:tc>
                  <a:txBody>
                    <a:bodyPr/>
                    <a:lstStyle/>
                    <a:p>
                      <a:pPr algn="ctr">
                        <a:lnSpc>
                          <a:spcPct val="115000"/>
                        </a:lnSpc>
                        <a:spcAft>
                          <a:spcPts val="0"/>
                        </a:spcAft>
                      </a:pPr>
                      <a:r>
                        <a:rPr lang="en-GB" sz="1100" b="0" dirty="0" smtClean="0">
                          <a:effectLst/>
                          <a:latin typeface="Calibri"/>
                          <a:ea typeface="Calibri"/>
                          <a:cs typeface="Times New Roman"/>
                        </a:rPr>
                        <a:t>Some examples:</a:t>
                      </a:r>
                    </a:p>
                    <a:p>
                      <a:pPr algn="ctr">
                        <a:lnSpc>
                          <a:spcPct val="115000"/>
                        </a:lnSpc>
                        <a:spcAft>
                          <a:spcPts val="0"/>
                        </a:spcAft>
                      </a:pPr>
                      <a:endParaRPr lang="en-GB" sz="1100" b="0" dirty="0" smtClean="0">
                        <a:effectLst/>
                        <a:latin typeface="Calibri"/>
                        <a:ea typeface="Calibri"/>
                        <a:cs typeface="Times New Roman"/>
                      </a:endParaRPr>
                    </a:p>
                    <a:p>
                      <a:pPr algn="ctr">
                        <a:lnSpc>
                          <a:spcPct val="115000"/>
                        </a:lnSpc>
                        <a:spcAft>
                          <a:spcPts val="0"/>
                        </a:spcAft>
                      </a:pPr>
                      <a:r>
                        <a:rPr lang="en-GB" sz="1100" b="0" dirty="0" smtClean="0">
                          <a:effectLst/>
                          <a:latin typeface="Calibri"/>
                          <a:ea typeface="Calibri"/>
                          <a:cs typeface="Times New Roman"/>
                        </a:rPr>
                        <a:t>60</a:t>
                      </a:r>
                      <a:r>
                        <a:rPr lang="en-GB" sz="1100" b="0" baseline="0" dirty="0" smtClean="0">
                          <a:effectLst/>
                          <a:latin typeface="Calibri"/>
                          <a:ea typeface="Calibri"/>
                          <a:cs typeface="Times New Roman"/>
                        </a:rPr>
                        <a:t> + 40 = 100</a:t>
                      </a:r>
                    </a:p>
                    <a:p>
                      <a:pPr algn="ctr">
                        <a:lnSpc>
                          <a:spcPct val="115000"/>
                        </a:lnSpc>
                        <a:spcAft>
                          <a:spcPts val="0"/>
                        </a:spcAft>
                      </a:pPr>
                      <a:r>
                        <a:rPr lang="en-GB" sz="1100" b="0" baseline="0" dirty="0" smtClean="0">
                          <a:effectLst/>
                          <a:latin typeface="Calibri"/>
                          <a:ea typeface="Calibri"/>
                          <a:cs typeface="Times New Roman"/>
                        </a:rPr>
                        <a:t>40 + 60 = 100</a:t>
                      </a:r>
                    </a:p>
                    <a:p>
                      <a:pPr algn="ctr">
                        <a:lnSpc>
                          <a:spcPct val="115000"/>
                        </a:lnSpc>
                        <a:spcAft>
                          <a:spcPts val="0"/>
                        </a:spcAft>
                      </a:pPr>
                      <a:r>
                        <a:rPr lang="en-GB" sz="1100" b="0" baseline="0" dirty="0" smtClean="0">
                          <a:effectLst/>
                          <a:latin typeface="Calibri"/>
                          <a:ea typeface="Calibri"/>
                          <a:cs typeface="Times New Roman"/>
                        </a:rPr>
                        <a:t>100 – 40 = 60</a:t>
                      </a:r>
                    </a:p>
                    <a:p>
                      <a:pPr algn="ctr">
                        <a:lnSpc>
                          <a:spcPct val="115000"/>
                        </a:lnSpc>
                        <a:spcAft>
                          <a:spcPts val="0"/>
                        </a:spcAft>
                      </a:pPr>
                      <a:r>
                        <a:rPr lang="en-GB" sz="1100" b="0" baseline="0" dirty="0" smtClean="0">
                          <a:effectLst/>
                          <a:latin typeface="Calibri"/>
                          <a:ea typeface="Calibri"/>
                          <a:cs typeface="Times New Roman"/>
                        </a:rPr>
                        <a:t>100 – 60 = 40</a:t>
                      </a:r>
                    </a:p>
                    <a:p>
                      <a:pPr algn="ctr">
                        <a:lnSpc>
                          <a:spcPct val="115000"/>
                        </a:lnSpc>
                        <a:spcAft>
                          <a:spcPts val="0"/>
                        </a:spcAft>
                      </a:pPr>
                      <a:endParaRPr lang="en-GB" sz="1100" b="0" baseline="0" dirty="0" smtClean="0">
                        <a:effectLst/>
                        <a:latin typeface="Calibri"/>
                        <a:ea typeface="Calibri"/>
                        <a:cs typeface="Times New Roman"/>
                      </a:endParaRPr>
                    </a:p>
                    <a:p>
                      <a:pPr algn="ctr">
                        <a:lnSpc>
                          <a:spcPct val="115000"/>
                        </a:lnSpc>
                        <a:spcAft>
                          <a:spcPts val="0"/>
                        </a:spcAft>
                      </a:pPr>
                      <a:r>
                        <a:rPr lang="en-GB" sz="1100" b="0" baseline="0" dirty="0" smtClean="0">
                          <a:effectLst/>
                          <a:latin typeface="Calibri"/>
                          <a:ea typeface="Calibri"/>
                          <a:cs typeface="Times New Roman"/>
                        </a:rPr>
                        <a:t>75 + 25 = 100</a:t>
                      </a:r>
                    </a:p>
                    <a:p>
                      <a:pPr algn="ctr">
                        <a:lnSpc>
                          <a:spcPct val="115000"/>
                        </a:lnSpc>
                        <a:spcAft>
                          <a:spcPts val="0"/>
                        </a:spcAft>
                      </a:pPr>
                      <a:r>
                        <a:rPr lang="en-GB" sz="1100" b="0" baseline="0" dirty="0" smtClean="0">
                          <a:effectLst/>
                          <a:latin typeface="Calibri"/>
                          <a:ea typeface="Calibri"/>
                          <a:cs typeface="Times New Roman"/>
                        </a:rPr>
                        <a:t>25 + 75 = 100</a:t>
                      </a:r>
                    </a:p>
                    <a:p>
                      <a:pPr algn="ctr">
                        <a:lnSpc>
                          <a:spcPct val="115000"/>
                        </a:lnSpc>
                        <a:spcAft>
                          <a:spcPts val="0"/>
                        </a:spcAft>
                      </a:pPr>
                      <a:r>
                        <a:rPr lang="en-GB" sz="1100" b="0" baseline="0" dirty="0" smtClean="0">
                          <a:effectLst/>
                          <a:latin typeface="Calibri"/>
                          <a:ea typeface="Calibri"/>
                          <a:cs typeface="Times New Roman"/>
                        </a:rPr>
                        <a:t>100 – 25 = 75</a:t>
                      </a:r>
                    </a:p>
                    <a:p>
                      <a:pPr algn="ctr">
                        <a:lnSpc>
                          <a:spcPct val="115000"/>
                        </a:lnSpc>
                        <a:spcAft>
                          <a:spcPts val="0"/>
                        </a:spcAft>
                      </a:pPr>
                      <a:r>
                        <a:rPr lang="en-GB" sz="1100" b="0" baseline="0" dirty="0" smtClean="0">
                          <a:effectLst/>
                          <a:latin typeface="Calibri"/>
                          <a:ea typeface="Calibri"/>
                          <a:cs typeface="Times New Roman"/>
                        </a:rPr>
                        <a:t>100 – 75 = 25</a:t>
                      </a:r>
                      <a:endParaRPr lang="en-GB" sz="1100" b="0" dirty="0">
                        <a:effectLst/>
                        <a:latin typeface="Calibri"/>
                        <a:ea typeface="Calibri"/>
                        <a:cs typeface="Times New Roman"/>
                      </a:endParaRPr>
                    </a:p>
                  </a:txBody>
                  <a:tcPr marL="68580" marR="68580" marT="0" marB="0"/>
                </a:tc>
                <a:tc>
                  <a:txBody>
                    <a:bodyPr/>
                    <a:lstStyle/>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r>
                        <a:rPr lang="en-GB" sz="1100" dirty="0" smtClean="0">
                          <a:effectLst/>
                          <a:latin typeface="Calibri"/>
                          <a:ea typeface="Calibri"/>
                          <a:cs typeface="Times New Roman"/>
                        </a:rPr>
                        <a:t>37 + 63 = 100</a:t>
                      </a:r>
                    </a:p>
                    <a:p>
                      <a:pPr algn="ctr">
                        <a:lnSpc>
                          <a:spcPct val="115000"/>
                        </a:lnSpc>
                        <a:spcAft>
                          <a:spcPts val="0"/>
                        </a:spcAft>
                      </a:pPr>
                      <a:r>
                        <a:rPr lang="en-GB" sz="1100" dirty="0" smtClean="0">
                          <a:effectLst/>
                          <a:latin typeface="Calibri"/>
                          <a:ea typeface="Calibri"/>
                          <a:cs typeface="Times New Roman"/>
                        </a:rPr>
                        <a:t>63</a:t>
                      </a:r>
                      <a:r>
                        <a:rPr lang="en-GB" sz="1100" baseline="0" dirty="0" smtClean="0">
                          <a:effectLst/>
                          <a:latin typeface="Calibri"/>
                          <a:ea typeface="Calibri"/>
                          <a:cs typeface="Times New Roman"/>
                        </a:rPr>
                        <a:t> + 37 = 100</a:t>
                      </a:r>
                    </a:p>
                    <a:p>
                      <a:pPr algn="ctr">
                        <a:lnSpc>
                          <a:spcPct val="115000"/>
                        </a:lnSpc>
                        <a:spcAft>
                          <a:spcPts val="0"/>
                        </a:spcAft>
                      </a:pPr>
                      <a:r>
                        <a:rPr lang="en-GB" sz="1100" baseline="0" dirty="0" smtClean="0">
                          <a:effectLst/>
                          <a:latin typeface="Calibri"/>
                          <a:ea typeface="Calibri"/>
                          <a:cs typeface="Times New Roman"/>
                        </a:rPr>
                        <a:t>100 – 63 = 37</a:t>
                      </a:r>
                    </a:p>
                    <a:p>
                      <a:pPr algn="ctr">
                        <a:lnSpc>
                          <a:spcPct val="115000"/>
                        </a:lnSpc>
                        <a:spcAft>
                          <a:spcPts val="0"/>
                        </a:spcAft>
                      </a:pPr>
                      <a:r>
                        <a:rPr lang="en-GB" sz="1100" baseline="0" dirty="0" smtClean="0">
                          <a:effectLst/>
                          <a:latin typeface="Calibri"/>
                          <a:ea typeface="Calibri"/>
                          <a:cs typeface="Times New Roman"/>
                        </a:rPr>
                        <a:t>100 – 37 = 63</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48 + 52 = 100</a:t>
                      </a:r>
                    </a:p>
                    <a:p>
                      <a:pPr algn="ctr">
                        <a:lnSpc>
                          <a:spcPct val="115000"/>
                        </a:lnSpc>
                        <a:spcAft>
                          <a:spcPts val="0"/>
                        </a:spcAft>
                      </a:pPr>
                      <a:r>
                        <a:rPr lang="en-GB" sz="1100" baseline="0" smtClean="0">
                          <a:effectLst/>
                          <a:latin typeface="Calibri"/>
                          <a:ea typeface="Calibri"/>
                          <a:cs typeface="Times New Roman"/>
                        </a:rPr>
                        <a:t>52 + 48 = 100</a:t>
                      </a:r>
                    </a:p>
                    <a:p>
                      <a:pPr algn="ctr">
                        <a:lnSpc>
                          <a:spcPct val="115000"/>
                        </a:lnSpc>
                        <a:spcAft>
                          <a:spcPts val="0"/>
                        </a:spcAft>
                      </a:pPr>
                      <a:r>
                        <a:rPr lang="en-GB" sz="1100" baseline="0" dirty="0" smtClean="0">
                          <a:effectLst/>
                          <a:latin typeface="Calibri"/>
                          <a:ea typeface="Calibri"/>
                          <a:cs typeface="Times New Roman"/>
                        </a:rPr>
                        <a:t>100 – 52 = 48</a:t>
                      </a:r>
                    </a:p>
                    <a:p>
                      <a:pPr algn="ctr">
                        <a:lnSpc>
                          <a:spcPct val="115000"/>
                        </a:lnSpc>
                        <a:spcAft>
                          <a:spcPts val="0"/>
                        </a:spcAft>
                      </a:pPr>
                      <a:r>
                        <a:rPr lang="en-GB" sz="1100" baseline="0" dirty="0" smtClean="0">
                          <a:effectLst/>
                          <a:latin typeface="Calibri"/>
                          <a:ea typeface="Calibri"/>
                          <a:cs typeface="Times New Roman"/>
                        </a:rPr>
                        <a:t>100 – 48 = 52</a:t>
                      </a:r>
                      <a:endParaRPr lang="en-GB" sz="1100" dirty="0" smtClean="0">
                        <a:effectLst/>
                        <a:latin typeface="Calibri"/>
                        <a:ea typeface="Calibri"/>
                        <a:cs typeface="Times New Roman"/>
                      </a:endParaRPr>
                    </a:p>
                    <a:p>
                      <a:pPr algn="ctr">
                        <a:lnSpc>
                          <a:spcPct val="115000"/>
                        </a:lnSpc>
                        <a:spcAft>
                          <a:spcPts val="0"/>
                        </a:spcAft>
                      </a:pPr>
                      <a:endParaRPr lang="en-GB" sz="1100" dirty="0">
                        <a:effectLst/>
                        <a:latin typeface="Calibri"/>
                        <a:ea typeface="Calibri"/>
                        <a:cs typeface="Times New Roman"/>
                      </a:endParaRPr>
                    </a:p>
                  </a:txBody>
                  <a:tcPr marL="68580" marR="68580" marT="0" marB="0"/>
                </a:tc>
              </a:tr>
            </a:tbl>
          </a:graphicData>
        </a:graphic>
      </p:graphicFrame>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178065" y="244971"/>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72977614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Autumn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6 times table.</a:t>
            </a:r>
            <a:endParaRPr lang="en-GB" dirty="0"/>
          </a:p>
        </p:txBody>
      </p:sp>
      <p:sp>
        <p:nvSpPr>
          <p:cNvPr id="4" name="Text Placeholder 3"/>
          <p:cNvSpPr>
            <a:spLocks noGrp="1"/>
          </p:cNvSpPr>
          <p:nvPr>
            <p:ph type="body" sz="quarter" idx="12"/>
          </p:nvPr>
        </p:nvSpPr>
        <p:spPr/>
        <p:txBody>
          <a:bodyPr>
            <a:normAutofit fontScale="92500" lnSpcReduction="2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Songs and Chants</a:t>
            </a:r>
            <a:r>
              <a:rPr lang="en-GB" altLang="en-US" dirty="0" smtClean="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Double your  threes </a:t>
            </a:r>
            <a:r>
              <a:rPr lang="en-GB" altLang="en-US" dirty="0" smtClean="0">
                <a:cs typeface="Arial" pitchFamily="34" charset="0"/>
              </a:rPr>
              <a:t>– Multiplying a number by 6 is the same as multiplying by 3 and then doubling the answer. 7 </a:t>
            </a:r>
            <a:r>
              <a:rPr lang="en-GB" dirty="0"/>
              <a:t>× 3</a:t>
            </a:r>
            <a:r>
              <a:rPr lang="en-GB" dirty="0" smtClean="0"/>
              <a:t> = 21 and </a:t>
            </a:r>
            <a:r>
              <a:rPr lang="en-GB" altLang="en-US" dirty="0" smtClean="0">
                <a:cs typeface="Arial" pitchFamily="34" charset="0"/>
              </a:rPr>
              <a:t>double 21 is 42, so 7 </a:t>
            </a:r>
            <a:r>
              <a:rPr lang="en-GB" dirty="0"/>
              <a:t>× </a:t>
            </a:r>
            <a:r>
              <a:rPr lang="en-GB" dirty="0" smtClean="0"/>
              <a:t>6 = 42.</a:t>
            </a:r>
            <a:endParaRPr lang="en-GB" dirty="0" smtClean="0">
              <a:cs typeface="Arial" pitchFamily="34" charset="0"/>
            </a:endParaRPr>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r>
              <a:rPr lang="en-GB" altLang="en-US" u="sng" dirty="0">
                <a:ea typeface="Calibri" pitchFamily="34" charset="0"/>
                <a:cs typeface="Times New Roman" pitchFamily="18" charset="0"/>
              </a:rPr>
              <a:t>Buy one get three free </a:t>
            </a:r>
            <a:r>
              <a:rPr lang="en-GB" altLang="en-US" dirty="0">
                <a:ea typeface="Calibri" pitchFamily="34" charset="0"/>
                <a:cs typeface="Times New Roman" pitchFamily="18" charset="0"/>
              </a:rPr>
              <a:t>– If your child knows one fact (e.g. </a:t>
            </a:r>
            <a:r>
              <a:rPr lang="en-GB" dirty="0"/>
              <a:t>3 × </a:t>
            </a:r>
            <a:r>
              <a:rPr lang="en-GB" dirty="0" smtClean="0"/>
              <a:t>6 </a:t>
            </a:r>
            <a:r>
              <a:rPr lang="en-GB" dirty="0"/>
              <a:t>= </a:t>
            </a:r>
            <a:r>
              <a:rPr lang="en-GB" dirty="0" smtClean="0"/>
              <a:t>18), </a:t>
            </a:r>
            <a:r>
              <a:rPr lang="en-GB" dirty="0"/>
              <a:t>can they tell you the other three facts in the same fact family?</a:t>
            </a:r>
          </a:p>
          <a:p>
            <a:pPr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r>
              <a:rPr lang="en-GB" altLang="en-US" u="sng" dirty="0"/>
              <a:t>Warning!</a:t>
            </a:r>
            <a:r>
              <a:rPr lang="en-GB" altLang="en-US" dirty="0"/>
              <a:t> – When creating fact families, children sometimes get confused by the order of the numbers in the division number sentence. It is tempting to say that the biggest number goes first, but it is more helpful to say that the answer to the multiplication goes first, as this will help your child more in later years when they study fractions, decimals and algebra.</a:t>
            </a:r>
          </a:p>
          <a:p>
            <a:pPr eaLnBrk="0" fontAlgn="base" hangingPunct="0">
              <a:spcBef>
                <a:spcPct val="0"/>
              </a:spcBef>
              <a:spcAft>
                <a:spcPct val="0"/>
              </a:spcAft>
              <a:buClrTx/>
              <a:buSzTx/>
            </a:pPr>
            <a:r>
              <a:rPr lang="en-GB" altLang="en-US" dirty="0"/>
              <a:t>E.g. </a:t>
            </a:r>
            <a:r>
              <a:rPr lang="en-GB" altLang="en-US" dirty="0" smtClean="0"/>
              <a:t>6</a:t>
            </a:r>
            <a:r>
              <a:rPr lang="en-GB" dirty="0" smtClean="0"/>
              <a:t> </a:t>
            </a:r>
            <a:r>
              <a:rPr lang="en-GB" dirty="0"/>
              <a:t>× 12 = </a:t>
            </a:r>
            <a:r>
              <a:rPr lang="en-GB" dirty="0" smtClean="0"/>
              <a:t>72. </a:t>
            </a:r>
            <a:r>
              <a:rPr lang="en-GB" dirty="0"/>
              <a:t>The answer to the multiplication is </a:t>
            </a:r>
            <a:r>
              <a:rPr lang="en-GB" dirty="0" smtClean="0"/>
              <a:t>72, </a:t>
            </a:r>
            <a:r>
              <a:rPr lang="en-GB" dirty="0"/>
              <a:t>so </a:t>
            </a:r>
            <a:r>
              <a:rPr lang="en-GB" dirty="0" smtClean="0"/>
              <a:t>72 </a:t>
            </a:r>
            <a:r>
              <a:rPr lang="en-GB" dirty="0"/>
              <a:t>÷ </a:t>
            </a:r>
            <a:r>
              <a:rPr lang="en-GB" dirty="0" smtClean="0"/>
              <a:t>6 </a:t>
            </a:r>
            <a:r>
              <a:rPr lang="en-GB" dirty="0"/>
              <a:t>= 12 and </a:t>
            </a:r>
            <a:r>
              <a:rPr lang="en-GB" dirty="0" smtClean="0"/>
              <a:t>72 </a:t>
            </a:r>
            <a:r>
              <a:rPr lang="en-GB" dirty="0"/>
              <a:t>÷ 12 = </a:t>
            </a:r>
            <a:r>
              <a:rPr lang="en-GB" dirty="0" smtClean="0"/>
              <a:t>6</a:t>
            </a:r>
            <a:endParaRPr lang="en-GB" dirty="0"/>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770999800"/>
              </p:ext>
            </p:extLst>
          </p:nvPr>
        </p:nvGraphicFramePr>
        <p:xfrm>
          <a:off x="719138" y="2555875"/>
          <a:ext cx="3390900" cy="2506219"/>
        </p:xfrm>
        <a:graphic>
          <a:graphicData uri="http://schemas.openxmlformats.org/drawingml/2006/table">
            <a:tbl>
              <a:tblPr firstRow="1" bandRow="1">
                <a:tableStyleId>{2D5ABB26-0587-4C30-8999-92F81FD0307C}</a:tableStyleId>
              </a:tblPr>
              <a:tblGrid>
                <a:gridCol w="847725"/>
                <a:gridCol w="847725"/>
                <a:gridCol w="847725"/>
                <a:gridCol w="847725"/>
              </a:tblGrid>
              <a:tr h="2506219">
                <a:tc>
                  <a:txBody>
                    <a:bodyPr/>
                    <a:lstStyle/>
                    <a:p>
                      <a:pPr algn="ctr">
                        <a:lnSpc>
                          <a:spcPct val="115000"/>
                        </a:lnSpc>
                        <a:spcAft>
                          <a:spcPts val="0"/>
                        </a:spcAft>
                      </a:pPr>
                      <a:r>
                        <a:rPr lang="en-GB" sz="1100" dirty="0" smtClean="0">
                          <a:effectLst/>
                        </a:rPr>
                        <a:t>6 </a:t>
                      </a:r>
                      <a:r>
                        <a:rPr lang="en-GB" sz="1100" dirty="0">
                          <a:effectLst/>
                        </a:rPr>
                        <a:t>× 1 = </a:t>
                      </a:r>
                      <a:r>
                        <a:rPr lang="en-GB" sz="1100" dirty="0" smtClean="0">
                          <a:effectLst/>
                        </a:rPr>
                        <a:t>6</a:t>
                      </a:r>
                      <a:endParaRPr lang="en-GB" sz="1100" dirty="0">
                        <a:effectLst/>
                      </a:endParaRPr>
                    </a:p>
                    <a:p>
                      <a:pPr algn="ctr">
                        <a:lnSpc>
                          <a:spcPct val="115000"/>
                        </a:lnSpc>
                        <a:spcAft>
                          <a:spcPts val="0"/>
                        </a:spcAft>
                      </a:pPr>
                      <a:r>
                        <a:rPr lang="en-GB" sz="1100" dirty="0" smtClean="0">
                          <a:effectLst/>
                        </a:rPr>
                        <a:t>6 </a:t>
                      </a:r>
                      <a:r>
                        <a:rPr lang="en-GB" sz="1100" dirty="0">
                          <a:effectLst/>
                        </a:rPr>
                        <a:t>× </a:t>
                      </a:r>
                      <a:r>
                        <a:rPr lang="en-GB" sz="1100" dirty="0" smtClean="0">
                          <a:effectLst/>
                        </a:rPr>
                        <a:t>2 </a:t>
                      </a:r>
                      <a:r>
                        <a:rPr lang="en-GB" sz="1100" dirty="0">
                          <a:effectLst/>
                        </a:rPr>
                        <a:t>= </a:t>
                      </a:r>
                      <a:r>
                        <a:rPr lang="en-GB" sz="1100" dirty="0" smtClean="0">
                          <a:effectLst/>
                        </a:rPr>
                        <a:t>12</a:t>
                      </a:r>
                      <a:endParaRPr lang="en-GB" sz="1100" dirty="0">
                        <a:effectLst/>
                      </a:endParaRPr>
                    </a:p>
                    <a:p>
                      <a:pPr algn="ctr">
                        <a:lnSpc>
                          <a:spcPct val="115000"/>
                        </a:lnSpc>
                        <a:spcAft>
                          <a:spcPts val="0"/>
                        </a:spcAft>
                      </a:pPr>
                      <a:r>
                        <a:rPr lang="en-GB" sz="1100" dirty="0" smtClean="0">
                          <a:effectLst/>
                        </a:rPr>
                        <a:t>6</a:t>
                      </a:r>
                      <a:r>
                        <a:rPr lang="en-GB" sz="1100" baseline="0" dirty="0" smtClean="0">
                          <a:effectLst/>
                        </a:rPr>
                        <a:t> </a:t>
                      </a:r>
                      <a:r>
                        <a:rPr lang="en-GB" sz="1100" dirty="0" smtClean="0">
                          <a:effectLst/>
                        </a:rPr>
                        <a:t>× </a:t>
                      </a:r>
                      <a:r>
                        <a:rPr lang="en-GB" sz="1100" dirty="0">
                          <a:effectLst/>
                        </a:rPr>
                        <a:t>3 = </a:t>
                      </a:r>
                      <a:r>
                        <a:rPr lang="en-GB" sz="1100" dirty="0" smtClean="0">
                          <a:effectLst/>
                        </a:rPr>
                        <a:t>18</a:t>
                      </a:r>
                      <a:endParaRPr lang="en-GB" sz="1100" dirty="0">
                        <a:effectLst/>
                      </a:endParaRPr>
                    </a:p>
                    <a:p>
                      <a:pPr algn="ctr">
                        <a:lnSpc>
                          <a:spcPct val="115000"/>
                        </a:lnSpc>
                        <a:spcAft>
                          <a:spcPts val="0"/>
                        </a:spcAft>
                      </a:pPr>
                      <a:r>
                        <a:rPr lang="en-GB" sz="1100" dirty="0" smtClean="0">
                          <a:effectLst/>
                        </a:rPr>
                        <a:t>6 </a:t>
                      </a:r>
                      <a:r>
                        <a:rPr lang="en-GB" sz="1100" dirty="0">
                          <a:effectLst/>
                        </a:rPr>
                        <a:t>× 4 = </a:t>
                      </a:r>
                      <a:r>
                        <a:rPr lang="en-GB" sz="1100" dirty="0" smtClean="0">
                          <a:effectLst/>
                        </a:rPr>
                        <a:t>24</a:t>
                      </a:r>
                      <a:endParaRPr lang="en-GB" sz="1100" dirty="0">
                        <a:effectLst/>
                      </a:endParaRPr>
                    </a:p>
                    <a:p>
                      <a:pPr algn="ctr">
                        <a:lnSpc>
                          <a:spcPct val="115000"/>
                        </a:lnSpc>
                        <a:spcAft>
                          <a:spcPts val="0"/>
                        </a:spcAft>
                      </a:pPr>
                      <a:r>
                        <a:rPr lang="en-GB" sz="1100" dirty="0" smtClean="0">
                          <a:effectLst/>
                        </a:rPr>
                        <a:t>6 </a:t>
                      </a:r>
                      <a:r>
                        <a:rPr lang="en-GB" sz="1100" dirty="0">
                          <a:effectLst/>
                        </a:rPr>
                        <a:t>× 5 = </a:t>
                      </a:r>
                      <a:r>
                        <a:rPr lang="en-GB" sz="1100" dirty="0" smtClean="0">
                          <a:effectLst/>
                        </a:rPr>
                        <a:t>30</a:t>
                      </a:r>
                      <a:endParaRPr lang="en-GB" sz="1100" dirty="0">
                        <a:effectLst/>
                      </a:endParaRPr>
                    </a:p>
                    <a:p>
                      <a:pPr algn="ctr">
                        <a:lnSpc>
                          <a:spcPct val="115000"/>
                        </a:lnSpc>
                        <a:spcAft>
                          <a:spcPts val="0"/>
                        </a:spcAft>
                      </a:pPr>
                      <a:r>
                        <a:rPr lang="en-GB" sz="1100" baseline="0" dirty="0" smtClean="0">
                          <a:effectLst/>
                        </a:rPr>
                        <a:t>6 </a:t>
                      </a:r>
                      <a:r>
                        <a:rPr lang="en-GB" sz="1100" dirty="0" smtClean="0">
                          <a:effectLst/>
                        </a:rPr>
                        <a:t>× </a:t>
                      </a:r>
                      <a:r>
                        <a:rPr lang="en-GB" sz="1100" dirty="0">
                          <a:effectLst/>
                        </a:rPr>
                        <a:t>6 = </a:t>
                      </a:r>
                      <a:r>
                        <a:rPr lang="en-GB" sz="1100" dirty="0" smtClean="0">
                          <a:effectLst/>
                        </a:rPr>
                        <a:t>36</a:t>
                      </a:r>
                      <a:endParaRPr lang="en-GB" sz="1100" dirty="0">
                        <a:effectLst/>
                      </a:endParaRPr>
                    </a:p>
                    <a:p>
                      <a:pPr algn="ctr">
                        <a:lnSpc>
                          <a:spcPct val="115000"/>
                        </a:lnSpc>
                        <a:spcAft>
                          <a:spcPts val="0"/>
                        </a:spcAft>
                      </a:pPr>
                      <a:r>
                        <a:rPr lang="en-GB" sz="1100" dirty="0" smtClean="0">
                          <a:effectLst/>
                        </a:rPr>
                        <a:t>6 </a:t>
                      </a:r>
                      <a:r>
                        <a:rPr lang="en-GB" sz="1100" dirty="0">
                          <a:effectLst/>
                        </a:rPr>
                        <a:t>× 7 = </a:t>
                      </a:r>
                      <a:r>
                        <a:rPr lang="en-GB" sz="1100" dirty="0" smtClean="0">
                          <a:effectLst/>
                        </a:rPr>
                        <a:t>42</a:t>
                      </a:r>
                      <a:endParaRPr lang="en-GB" sz="1100" dirty="0">
                        <a:effectLst/>
                      </a:endParaRPr>
                    </a:p>
                    <a:p>
                      <a:pPr algn="ctr">
                        <a:lnSpc>
                          <a:spcPct val="115000"/>
                        </a:lnSpc>
                        <a:spcAft>
                          <a:spcPts val="0"/>
                        </a:spcAft>
                      </a:pPr>
                      <a:r>
                        <a:rPr lang="en-GB" sz="1100" dirty="0" smtClean="0">
                          <a:effectLst/>
                        </a:rPr>
                        <a:t>6 </a:t>
                      </a:r>
                      <a:r>
                        <a:rPr lang="en-GB" sz="1100" dirty="0">
                          <a:effectLst/>
                        </a:rPr>
                        <a:t>× 8 = </a:t>
                      </a:r>
                      <a:r>
                        <a:rPr lang="en-GB" sz="1100" dirty="0" smtClean="0">
                          <a:effectLst/>
                        </a:rPr>
                        <a:t>48</a:t>
                      </a:r>
                      <a:endParaRPr lang="en-GB" sz="1100" dirty="0">
                        <a:effectLst/>
                      </a:endParaRPr>
                    </a:p>
                    <a:p>
                      <a:pPr algn="ctr">
                        <a:lnSpc>
                          <a:spcPct val="115000"/>
                        </a:lnSpc>
                        <a:spcAft>
                          <a:spcPts val="0"/>
                        </a:spcAft>
                      </a:pPr>
                      <a:r>
                        <a:rPr lang="en-GB" sz="1100" dirty="0" smtClean="0">
                          <a:effectLst/>
                        </a:rPr>
                        <a:t>6 </a:t>
                      </a:r>
                      <a:r>
                        <a:rPr lang="en-GB" sz="1100" dirty="0">
                          <a:effectLst/>
                        </a:rPr>
                        <a:t>× 9 = </a:t>
                      </a:r>
                      <a:r>
                        <a:rPr lang="en-GB" sz="1100" dirty="0" smtClean="0">
                          <a:effectLst/>
                        </a:rPr>
                        <a:t>54</a:t>
                      </a:r>
                      <a:endParaRPr lang="en-GB" sz="1100" dirty="0">
                        <a:effectLst/>
                      </a:endParaRPr>
                    </a:p>
                    <a:p>
                      <a:pPr algn="ctr">
                        <a:lnSpc>
                          <a:spcPct val="115000"/>
                        </a:lnSpc>
                        <a:spcAft>
                          <a:spcPts val="0"/>
                        </a:spcAft>
                      </a:pPr>
                      <a:r>
                        <a:rPr lang="en-GB" sz="1100" dirty="0" smtClean="0">
                          <a:effectLst/>
                        </a:rPr>
                        <a:t>6 </a:t>
                      </a:r>
                      <a:r>
                        <a:rPr lang="en-GB" sz="1100" dirty="0">
                          <a:effectLst/>
                        </a:rPr>
                        <a:t>× 10 = </a:t>
                      </a:r>
                      <a:r>
                        <a:rPr lang="en-GB" sz="1100" dirty="0" smtClean="0">
                          <a:effectLst/>
                        </a:rPr>
                        <a:t>60</a:t>
                      </a:r>
                      <a:endParaRPr lang="en-GB" sz="1100" dirty="0">
                        <a:effectLst/>
                      </a:endParaRPr>
                    </a:p>
                    <a:p>
                      <a:pPr algn="ctr">
                        <a:lnSpc>
                          <a:spcPct val="115000"/>
                        </a:lnSpc>
                        <a:spcAft>
                          <a:spcPts val="0"/>
                        </a:spcAft>
                      </a:pPr>
                      <a:r>
                        <a:rPr lang="en-GB" sz="1100" dirty="0" smtClean="0">
                          <a:effectLst/>
                        </a:rPr>
                        <a:t>6 </a:t>
                      </a:r>
                      <a:r>
                        <a:rPr lang="en-GB" sz="1100" dirty="0">
                          <a:effectLst/>
                        </a:rPr>
                        <a:t>× 11 = </a:t>
                      </a:r>
                      <a:r>
                        <a:rPr lang="en-GB" sz="1100" dirty="0" smtClean="0">
                          <a:effectLst/>
                        </a:rPr>
                        <a:t>66</a:t>
                      </a:r>
                      <a:endParaRPr lang="en-GB" sz="1100" dirty="0">
                        <a:effectLst/>
                      </a:endParaRPr>
                    </a:p>
                    <a:p>
                      <a:pPr algn="ctr">
                        <a:lnSpc>
                          <a:spcPct val="115000"/>
                        </a:lnSpc>
                        <a:spcAft>
                          <a:spcPts val="0"/>
                        </a:spcAft>
                      </a:pPr>
                      <a:r>
                        <a:rPr lang="en-GB" sz="1100" dirty="0" smtClean="0">
                          <a:effectLst/>
                        </a:rPr>
                        <a:t>6 × 12 = 72</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1 × 6 = 6</a:t>
                      </a:r>
                    </a:p>
                    <a:p>
                      <a:pPr algn="ctr">
                        <a:lnSpc>
                          <a:spcPct val="115000"/>
                        </a:lnSpc>
                        <a:spcAft>
                          <a:spcPts val="0"/>
                        </a:spcAft>
                      </a:pPr>
                      <a:r>
                        <a:rPr lang="en-GB" sz="1100" dirty="0" smtClean="0">
                          <a:effectLst/>
                        </a:rPr>
                        <a:t>2 × 6 = 12</a:t>
                      </a:r>
                    </a:p>
                    <a:p>
                      <a:pPr algn="ctr">
                        <a:lnSpc>
                          <a:spcPct val="115000"/>
                        </a:lnSpc>
                        <a:spcAft>
                          <a:spcPts val="0"/>
                        </a:spcAft>
                      </a:pPr>
                      <a:r>
                        <a:rPr lang="en-GB" sz="1100" dirty="0" smtClean="0">
                          <a:effectLst/>
                        </a:rPr>
                        <a:t>3 × 6</a:t>
                      </a:r>
                      <a:r>
                        <a:rPr lang="en-GB" sz="1100" baseline="0" dirty="0" smtClean="0">
                          <a:effectLst/>
                        </a:rPr>
                        <a:t> </a:t>
                      </a:r>
                      <a:r>
                        <a:rPr lang="en-GB" sz="1100" dirty="0" smtClean="0">
                          <a:effectLst/>
                        </a:rPr>
                        <a:t>= 18</a:t>
                      </a:r>
                    </a:p>
                    <a:p>
                      <a:pPr algn="ctr">
                        <a:lnSpc>
                          <a:spcPct val="115000"/>
                        </a:lnSpc>
                        <a:spcAft>
                          <a:spcPts val="0"/>
                        </a:spcAft>
                      </a:pPr>
                      <a:r>
                        <a:rPr lang="en-GB" sz="1100" dirty="0" smtClean="0">
                          <a:effectLst/>
                        </a:rPr>
                        <a:t>4 × 6</a:t>
                      </a:r>
                      <a:r>
                        <a:rPr lang="en-GB" sz="1100" baseline="0" dirty="0" smtClean="0">
                          <a:effectLst/>
                        </a:rPr>
                        <a:t> </a:t>
                      </a:r>
                      <a:r>
                        <a:rPr lang="en-GB" sz="1100" dirty="0" smtClean="0">
                          <a:effectLst/>
                        </a:rPr>
                        <a:t>= 24</a:t>
                      </a:r>
                    </a:p>
                    <a:p>
                      <a:pPr algn="ctr">
                        <a:lnSpc>
                          <a:spcPct val="115000"/>
                        </a:lnSpc>
                        <a:spcAft>
                          <a:spcPts val="0"/>
                        </a:spcAft>
                      </a:pPr>
                      <a:r>
                        <a:rPr lang="en-GB" sz="1100" dirty="0" smtClean="0">
                          <a:effectLst/>
                        </a:rPr>
                        <a:t>5 × 6 = 30</a:t>
                      </a:r>
                    </a:p>
                    <a:p>
                      <a:pPr algn="ctr">
                        <a:lnSpc>
                          <a:spcPct val="115000"/>
                        </a:lnSpc>
                        <a:spcAft>
                          <a:spcPts val="0"/>
                        </a:spcAft>
                      </a:pPr>
                      <a:r>
                        <a:rPr lang="en-GB" sz="1100" baseline="0" dirty="0" smtClean="0">
                          <a:effectLst/>
                        </a:rPr>
                        <a:t>6 </a:t>
                      </a:r>
                      <a:r>
                        <a:rPr lang="en-GB" sz="1100" dirty="0" smtClean="0">
                          <a:effectLst/>
                        </a:rPr>
                        <a:t>× 6</a:t>
                      </a:r>
                      <a:r>
                        <a:rPr lang="en-GB" sz="1100" baseline="0" dirty="0" smtClean="0">
                          <a:effectLst/>
                        </a:rPr>
                        <a:t> </a:t>
                      </a:r>
                      <a:r>
                        <a:rPr lang="en-GB" sz="1100" dirty="0" smtClean="0">
                          <a:effectLst/>
                        </a:rPr>
                        <a:t>= 36</a:t>
                      </a:r>
                    </a:p>
                    <a:p>
                      <a:pPr algn="ctr">
                        <a:lnSpc>
                          <a:spcPct val="115000"/>
                        </a:lnSpc>
                        <a:spcAft>
                          <a:spcPts val="0"/>
                        </a:spcAft>
                      </a:pPr>
                      <a:r>
                        <a:rPr lang="en-GB" sz="1100" dirty="0" smtClean="0">
                          <a:effectLst/>
                        </a:rPr>
                        <a:t>7 × 6 = 42</a:t>
                      </a:r>
                    </a:p>
                    <a:p>
                      <a:pPr algn="ctr">
                        <a:lnSpc>
                          <a:spcPct val="115000"/>
                        </a:lnSpc>
                        <a:spcAft>
                          <a:spcPts val="0"/>
                        </a:spcAft>
                      </a:pPr>
                      <a:r>
                        <a:rPr lang="en-GB" sz="1100" dirty="0" smtClean="0">
                          <a:effectLst/>
                        </a:rPr>
                        <a:t>8 × 6 = 48</a:t>
                      </a:r>
                    </a:p>
                    <a:p>
                      <a:pPr algn="ctr">
                        <a:lnSpc>
                          <a:spcPct val="115000"/>
                        </a:lnSpc>
                        <a:spcAft>
                          <a:spcPts val="0"/>
                        </a:spcAft>
                      </a:pPr>
                      <a:r>
                        <a:rPr lang="en-GB" sz="1100" dirty="0" smtClean="0">
                          <a:effectLst/>
                        </a:rPr>
                        <a:t>9 × 6 = 54</a:t>
                      </a:r>
                    </a:p>
                    <a:p>
                      <a:pPr algn="ctr">
                        <a:lnSpc>
                          <a:spcPct val="115000"/>
                        </a:lnSpc>
                        <a:spcAft>
                          <a:spcPts val="0"/>
                        </a:spcAft>
                      </a:pPr>
                      <a:r>
                        <a:rPr lang="en-GB" sz="1100" dirty="0" smtClean="0">
                          <a:effectLst/>
                        </a:rPr>
                        <a:t>10 × 6 = 60</a:t>
                      </a:r>
                    </a:p>
                    <a:p>
                      <a:pPr algn="ctr">
                        <a:lnSpc>
                          <a:spcPct val="115000"/>
                        </a:lnSpc>
                        <a:spcAft>
                          <a:spcPts val="0"/>
                        </a:spcAft>
                      </a:pPr>
                      <a:r>
                        <a:rPr lang="en-GB" sz="1100" dirty="0" smtClean="0">
                          <a:effectLst/>
                        </a:rPr>
                        <a:t>11 × 6 = 66</a:t>
                      </a:r>
                    </a:p>
                    <a:p>
                      <a:pPr algn="ctr">
                        <a:lnSpc>
                          <a:spcPct val="115000"/>
                        </a:lnSpc>
                        <a:spcAft>
                          <a:spcPts val="0"/>
                        </a:spcAft>
                      </a:pPr>
                      <a:r>
                        <a:rPr lang="en-GB" sz="1100" dirty="0" smtClean="0">
                          <a:effectLst/>
                        </a:rPr>
                        <a:t>12 × 6 = 72</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6 ÷ 6 = 1</a:t>
                      </a:r>
                    </a:p>
                    <a:p>
                      <a:pPr algn="ctr">
                        <a:lnSpc>
                          <a:spcPct val="115000"/>
                        </a:lnSpc>
                        <a:spcAft>
                          <a:spcPts val="0"/>
                        </a:spcAft>
                      </a:pPr>
                      <a:r>
                        <a:rPr lang="en-GB" sz="1100" dirty="0" smtClean="0">
                          <a:effectLst/>
                        </a:rPr>
                        <a:t>12 ÷ 6</a:t>
                      </a:r>
                      <a:r>
                        <a:rPr lang="en-GB" sz="1100" baseline="0" dirty="0" smtClean="0">
                          <a:effectLst/>
                        </a:rPr>
                        <a:t> </a:t>
                      </a:r>
                      <a:r>
                        <a:rPr lang="en-GB" sz="1100" dirty="0" smtClean="0">
                          <a:effectLst/>
                        </a:rPr>
                        <a:t>= 2</a:t>
                      </a:r>
                    </a:p>
                    <a:p>
                      <a:pPr algn="ctr">
                        <a:lnSpc>
                          <a:spcPct val="115000"/>
                        </a:lnSpc>
                        <a:spcAft>
                          <a:spcPts val="0"/>
                        </a:spcAft>
                      </a:pPr>
                      <a:r>
                        <a:rPr lang="en-GB" sz="1100" dirty="0" smtClean="0">
                          <a:effectLst/>
                        </a:rPr>
                        <a:t>18</a:t>
                      </a:r>
                      <a:r>
                        <a:rPr lang="en-GB" sz="1100" baseline="0" dirty="0" smtClean="0">
                          <a:effectLst/>
                        </a:rPr>
                        <a:t> </a:t>
                      </a:r>
                      <a:r>
                        <a:rPr lang="en-GB" sz="1100" dirty="0" smtClean="0">
                          <a:effectLst/>
                        </a:rPr>
                        <a:t>÷ 6 = 3</a:t>
                      </a:r>
                    </a:p>
                    <a:p>
                      <a:pPr algn="ctr">
                        <a:lnSpc>
                          <a:spcPct val="115000"/>
                        </a:lnSpc>
                        <a:spcAft>
                          <a:spcPts val="0"/>
                        </a:spcAft>
                      </a:pPr>
                      <a:r>
                        <a:rPr lang="en-GB" sz="1100" baseline="0" dirty="0" smtClean="0">
                          <a:effectLst/>
                        </a:rPr>
                        <a:t>24 </a:t>
                      </a:r>
                      <a:r>
                        <a:rPr lang="en-GB" sz="1100" dirty="0" smtClean="0">
                          <a:effectLst/>
                        </a:rPr>
                        <a:t>÷ 6</a:t>
                      </a:r>
                      <a:r>
                        <a:rPr lang="en-GB" sz="1100" baseline="0" dirty="0" smtClean="0">
                          <a:effectLst/>
                        </a:rPr>
                        <a:t> </a:t>
                      </a:r>
                      <a:r>
                        <a:rPr lang="en-GB" sz="1100" dirty="0" smtClean="0">
                          <a:effectLst/>
                        </a:rPr>
                        <a:t>= 4</a:t>
                      </a:r>
                    </a:p>
                    <a:p>
                      <a:pPr algn="ctr">
                        <a:lnSpc>
                          <a:spcPct val="115000"/>
                        </a:lnSpc>
                        <a:spcAft>
                          <a:spcPts val="0"/>
                        </a:spcAft>
                      </a:pPr>
                      <a:r>
                        <a:rPr lang="en-GB" sz="1100" baseline="0" dirty="0" smtClean="0">
                          <a:effectLst/>
                        </a:rPr>
                        <a:t>30 </a:t>
                      </a:r>
                      <a:r>
                        <a:rPr lang="en-GB" sz="1100" dirty="0" smtClean="0">
                          <a:effectLst/>
                        </a:rPr>
                        <a:t>÷ 6 = 5</a:t>
                      </a:r>
                    </a:p>
                    <a:p>
                      <a:pPr algn="ctr">
                        <a:lnSpc>
                          <a:spcPct val="115000"/>
                        </a:lnSpc>
                        <a:spcAft>
                          <a:spcPts val="0"/>
                        </a:spcAft>
                      </a:pPr>
                      <a:r>
                        <a:rPr lang="en-GB" sz="1100" baseline="0" dirty="0" smtClean="0">
                          <a:effectLst/>
                        </a:rPr>
                        <a:t>36 </a:t>
                      </a:r>
                      <a:r>
                        <a:rPr lang="en-GB" sz="1100" dirty="0" smtClean="0">
                          <a:effectLst/>
                        </a:rPr>
                        <a:t>÷ 6</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42 ÷ 6 = 7</a:t>
                      </a:r>
                    </a:p>
                    <a:p>
                      <a:pPr algn="ctr">
                        <a:lnSpc>
                          <a:spcPct val="115000"/>
                        </a:lnSpc>
                        <a:spcAft>
                          <a:spcPts val="0"/>
                        </a:spcAft>
                      </a:pPr>
                      <a:r>
                        <a:rPr lang="en-GB" sz="1100" dirty="0" smtClean="0">
                          <a:effectLst/>
                        </a:rPr>
                        <a:t>48 ÷ 6</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54 ÷ 6 = 9</a:t>
                      </a:r>
                    </a:p>
                    <a:p>
                      <a:pPr algn="ctr">
                        <a:lnSpc>
                          <a:spcPct val="115000"/>
                        </a:lnSpc>
                        <a:spcAft>
                          <a:spcPts val="0"/>
                        </a:spcAft>
                      </a:pPr>
                      <a:r>
                        <a:rPr lang="en-GB" sz="1100" dirty="0" smtClean="0">
                          <a:effectLst/>
                        </a:rPr>
                        <a:t>60 ÷ 6</a:t>
                      </a:r>
                      <a:r>
                        <a:rPr lang="en-GB" sz="1100" baseline="0" dirty="0" smtClean="0">
                          <a:effectLst/>
                        </a:rPr>
                        <a:t> </a:t>
                      </a:r>
                      <a:r>
                        <a:rPr lang="en-GB" sz="1100" dirty="0" smtClean="0">
                          <a:effectLst/>
                        </a:rPr>
                        <a:t>= 10</a:t>
                      </a:r>
                    </a:p>
                    <a:p>
                      <a:pPr algn="ctr">
                        <a:lnSpc>
                          <a:spcPct val="115000"/>
                        </a:lnSpc>
                        <a:spcAft>
                          <a:spcPts val="0"/>
                        </a:spcAft>
                      </a:pPr>
                      <a:r>
                        <a:rPr lang="en-GB" sz="1100" dirty="0" smtClean="0">
                          <a:effectLst/>
                        </a:rPr>
                        <a:t>66 ÷ 6</a:t>
                      </a:r>
                      <a:r>
                        <a:rPr lang="en-GB" sz="1100" baseline="0" dirty="0" smtClean="0">
                          <a:effectLst/>
                        </a:rPr>
                        <a:t> </a:t>
                      </a:r>
                      <a:r>
                        <a:rPr lang="en-GB" sz="1100" dirty="0" smtClean="0">
                          <a:effectLst/>
                        </a:rPr>
                        <a:t>= 11</a:t>
                      </a:r>
                    </a:p>
                    <a:p>
                      <a:pPr algn="ctr">
                        <a:lnSpc>
                          <a:spcPct val="115000"/>
                        </a:lnSpc>
                        <a:spcAft>
                          <a:spcPts val="0"/>
                        </a:spcAft>
                      </a:pPr>
                      <a:r>
                        <a:rPr lang="en-GB" sz="1100" dirty="0" smtClean="0">
                          <a:effectLst/>
                        </a:rPr>
                        <a:t>72 ÷ 6</a:t>
                      </a:r>
                      <a:r>
                        <a:rPr lang="en-GB" sz="1100" baseline="0" dirty="0" smtClean="0">
                          <a:effectLst/>
                        </a:rPr>
                        <a:t> </a:t>
                      </a:r>
                      <a:r>
                        <a:rPr lang="en-GB" sz="1100" dirty="0" smtClean="0">
                          <a:effectLst/>
                        </a:rPr>
                        <a:t>= 12</a:t>
                      </a: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6 ÷ 1 = 6</a:t>
                      </a:r>
                    </a:p>
                    <a:p>
                      <a:pPr algn="ctr">
                        <a:lnSpc>
                          <a:spcPct val="115000"/>
                        </a:lnSpc>
                        <a:spcAft>
                          <a:spcPts val="0"/>
                        </a:spcAft>
                      </a:pPr>
                      <a:r>
                        <a:rPr lang="en-GB" sz="1100" dirty="0" smtClean="0">
                          <a:effectLst/>
                        </a:rPr>
                        <a:t>12 ÷ 2</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18</a:t>
                      </a:r>
                      <a:r>
                        <a:rPr lang="en-GB" sz="1100" baseline="0" dirty="0" smtClean="0">
                          <a:effectLst/>
                        </a:rPr>
                        <a:t> </a:t>
                      </a:r>
                      <a:r>
                        <a:rPr lang="en-GB" sz="1100" dirty="0" smtClean="0">
                          <a:effectLst/>
                        </a:rPr>
                        <a:t>÷ 3 = 6</a:t>
                      </a:r>
                    </a:p>
                    <a:p>
                      <a:pPr algn="ctr">
                        <a:lnSpc>
                          <a:spcPct val="115000"/>
                        </a:lnSpc>
                        <a:spcAft>
                          <a:spcPts val="0"/>
                        </a:spcAft>
                      </a:pPr>
                      <a:r>
                        <a:rPr lang="en-GB" sz="1100" dirty="0" smtClean="0">
                          <a:effectLst/>
                        </a:rPr>
                        <a:t>24 ÷ 4</a:t>
                      </a:r>
                      <a:r>
                        <a:rPr lang="en-GB" sz="1100" baseline="0" dirty="0" smtClean="0">
                          <a:effectLst/>
                        </a:rPr>
                        <a:t> </a:t>
                      </a:r>
                      <a:r>
                        <a:rPr lang="en-GB" sz="1100" dirty="0" smtClean="0">
                          <a:effectLst/>
                        </a:rPr>
                        <a:t>= 6</a:t>
                      </a:r>
                    </a:p>
                    <a:p>
                      <a:pPr algn="ctr">
                        <a:lnSpc>
                          <a:spcPct val="115000"/>
                        </a:lnSpc>
                        <a:spcAft>
                          <a:spcPts val="0"/>
                        </a:spcAft>
                      </a:pPr>
                      <a:r>
                        <a:rPr lang="en-GB" sz="1100" baseline="0" dirty="0" smtClean="0">
                          <a:effectLst/>
                        </a:rPr>
                        <a:t>30 </a:t>
                      </a:r>
                      <a:r>
                        <a:rPr lang="en-GB" sz="1100" dirty="0" smtClean="0">
                          <a:effectLst/>
                        </a:rPr>
                        <a:t>÷ 5 = 6</a:t>
                      </a:r>
                    </a:p>
                    <a:p>
                      <a:pPr algn="ctr">
                        <a:lnSpc>
                          <a:spcPct val="115000"/>
                        </a:lnSpc>
                        <a:spcAft>
                          <a:spcPts val="0"/>
                        </a:spcAft>
                      </a:pPr>
                      <a:r>
                        <a:rPr lang="en-GB" sz="1100" dirty="0" smtClean="0">
                          <a:effectLst/>
                        </a:rPr>
                        <a:t>36 ÷ 6</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42 ÷ 7 = 6</a:t>
                      </a:r>
                    </a:p>
                    <a:p>
                      <a:pPr algn="ctr">
                        <a:lnSpc>
                          <a:spcPct val="115000"/>
                        </a:lnSpc>
                        <a:spcAft>
                          <a:spcPts val="0"/>
                        </a:spcAft>
                      </a:pPr>
                      <a:r>
                        <a:rPr lang="en-GB" sz="1100" baseline="0" dirty="0" smtClean="0">
                          <a:effectLst/>
                        </a:rPr>
                        <a:t>48 </a:t>
                      </a:r>
                      <a:r>
                        <a:rPr lang="en-GB" sz="1100" dirty="0" smtClean="0">
                          <a:effectLst/>
                        </a:rPr>
                        <a:t>÷ 8</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54 ÷ 9 = 6</a:t>
                      </a:r>
                    </a:p>
                    <a:p>
                      <a:pPr algn="ctr">
                        <a:lnSpc>
                          <a:spcPct val="115000"/>
                        </a:lnSpc>
                        <a:spcAft>
                          <a:spcPts val="0"/>
                        </a:spcAft>
                      </a:pPr>
                      <a:r>
                        <a:rPr lang="en-GB" sz="1100" dirty="0" smtClean="0">
                          <a:effectLst/>
                        </a:rPr>
                        <a:t>60 ÷ </a:t>
                      </a:r>
                      <a:r>
                        <a:rPr lang="en-GB" sz="1100" baseline="0" dirty="0" smtClean="0">
                          <a:effectLst/>
                        </a:rPr>
                        <a:t>10 </a:t>
                      </a:r>
                      <a:r>
                        <a:rPr lang="en-GB" sz="1100" dirty="0" smtClean="0">
                          <a:effectLst/>
                        </a:rPr>
                        <a:t>= 6</a:t>
                      </a:r>
                    </a:p>
                    <a:p>
                      <a:pPr algn="ctr">
                        <a:lnSpc>
                          <a:spcPct val="115000"/>
                        </a:lnSpc>
                        <a:spcAft>
                          <a:spcPts val="0"/>
                        </a:spcAft>
                      </a:pPr>
                      <a:r>
                        <a:rPr lang="en-GB" sz="1100" dirty="0" smtClean="0">
                          <a:effectLst/>
                        </a:rPr>
                        <a:t>66 ÷ 11 = 6</a:t>
                      </a:r>
                    </a:p>
                    <a:p>
                      <a:pPr algn="ctr">
                        <a:lnSpc>
                          <a:spcPct val="115000"/>
                        </a:lnSpc>
                        <a:spcAft>
                          <a:spcPts val="0"/>
                        </a:spcAft>
                      </a:pPr>
                      <a:r>
                        <a:rPr lang="en-GB" sz="1100" dirty="0" smtClean="0">
                          <a:effectLst/>
                        </a:rPr>
                        <a:t>72 ÷ 12</a:t>
                      </a:r>
                      <a:r>
                        <a:rPr lang="en-GB" sz="1100" baseline="0" dirty="0" smtClean="0">
                          <a:effectLst/>
                        </a:rPr>
                        <a:t> </a:t>
                      </a:r>
                      <a:r>
                        <a:rPr lang="en-GB" sz="1100" dirty="0" smtClean="0">
                          <a:effectLst/>
                        </a:rPr>
                        <a:t>= 6</a:t>
                      </a:r>
                    </a:p>
                    <a:p>
                      <a:pPr algn="ctr">
                        <a:lnSpc>
                          <a:spcPct val="115000"/>
                        </a:lnSpc>
                        <a:spcAft>
                          <a:spcPts val="0"/>
                        </a:spcAft>
                      </a:pPr>
                      <a:endParaRPr lang="en-GB" sz="1100" dirty="0" smtClean="0">
                        <a:effectLst/>
                      </a:endParaRP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8 </a:t>
            </a:r>
            <a:r>
              <a:rPr lang="en-GB" u="none" dirty="0" smtClean="0"/>
              <a:t>multiplied by </a:t>
            </a:r>
            <a:r>
              <a:rPr lang="en-GB" b="0" u="none" dirty="0" smtClean="0"/>
              <a:t>6?</a:t>
            </a:r>
          </a:p>
          <a:p>
            <a:pPr algn="l"/>
            <a:r>
              <a:rPr lang="en-GB" b="0" u="none" dirty="0" smtClean="0"/>
              <a:t>What is 6</a:t>
            </a:r>
            <a:r>
              <a:rPr lang="en-GB" u="none" dirty="0" smtClean="0"/>
              <a:t> times </a:t>
            </a:r>
            <a:r>
              <a:rPr lang="en-GB" b="0" u="none" dirty="0" smtClean="0"/>
              <a:t>8?</a:t>
            </a:r>
          </a:p>
          <a:p>
            <a:pPr algn="l"/>
            <a:r>
              <a:rPr lang="en-GB" b="0" u="none" dirty="0" smtClean="0"/>
              <a:t>What is 24 </a:t>
            </a:r>
            <a:r>
              <a:rPr lang="en-GB" u="none" dirty="0" smtClean="0"/>
              <a:t>divided by </a:t>
            </a:r>
            <a:r>
              <a:rPr lang="en-GB" b="0" u="none" dirty="0" smtClean="0"/>
              <a:t>6?</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6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72 </a:t>
            </a:r>
            <a:r>
              <a:rPr lang="en-GB" altLang="en-US" dirty="0">
                <a:ea typeface="Calibri" pitchFamily="34" charset="0"/>
                <a:cs typeface="Times New Roman" pitchFamily="18" charset="0"/>
              </a:rPr>
              <a:t>or ⃝ ÷ 6</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7</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26661" y="284417"/>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57118200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1 – Spring 1</a:t>
            </a:r>
            <a:endParaRPr lang="en-GB" dirty="0"/>
          </a:p>
        </p:txBody>
      </p:sp>
      <p:sp>
        <p:nvSpPr>
          <p:cNvPr id="3" name="Text Placeholder 2"/>
          <p:cNvSpPr>
            <a:spLocks noGrp="1"/>
          </p:cNvSpPr>
          <p:nvPr>
            <p:ph type="body" sz="quarter" idx="11"/>
          </p:nvPr>
        </p:nvSpPr>
        <p:spPr/>
        <p:txBody>
          <a:bodyPr/>
          <a:lstStyle/>
          <a:p>
            <a:r>
              <a:rPr lang="en-GB" dirty="0" smtClean="0"/>
              <a:t>I know doubles and halves of numbers to 10.</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smtClean="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Ping Pong</a:t>
            </a:r>
            <a:r>
              <a:rPr lang="en-GB" altLang="en-US" dirty="0" smtClean="0">
                <a:cs typeface="Times New Roman" pitchFamily="18" charset="0"/>
              </a:rPr>
              <a:t> – In this game, the parent says, “Ping,” and the child replies, “Pong.” Then the parent says a number and the child doubles it. For a harder version, the adult can say, “Pong.” The child replies, “Ping,” and then halves the next number given.</a:t>
            </a:r>
            <a:endParaRPr lang="en-GB" altLang="en-US" u="sng" dirty="0">
              <a:cs typeface="Times New Roman" pitchFamily="18" charset="0"/>
            </a:endParaRP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Practise online </a:t>
            </a:r>
            <a:r>
              <a:rPr lang="en-GB" altLang="en-US" dirty="0" smtClean="0">
                <a:cs typeface="Times New Roman" pitchFamily="18" charset="0"/>
              </a:rPr>
              <a:t>– Go to </a:t>
            </a:r>
            <a:r>
              <a:rPr lang="en-GB" altLang="en-US" dirty="0" smtClean="0">
                <a:cs typeface="Times New Roman" pitchFamily="18" charset="0"/>
                <a:hlinkClick r:id="rId2"/>
              </a:rPr>
              <a:t>www.conkermaths.com</a:t>
            </a:r>
            <a:r>
              <a:rPr lang="en-GB" altLang="en-US" dirty="0" smtClean="0">
                <a:cs typeface="Times New Roman" pitchFamily="18" charset="0"/>
              </a:rPr>
              <a:t> and see how many questions you can answer in just 90 seconds.</a:t>
            </a: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3945846854"/>
              </p:ext>
            </p:extLst>
          </p:nvPr>
        </p:nvGraphicFramePr>
        <p:xfrm>
          <a:off x="692696" y="2555776"/>
          <a:ext cx="2376264" cy="2880320"/>
        </p:xfrm>
        <a:graphic>
          <a:graphicData uri="http://schemas.openxmlformats.org/drawingml/2006/table">
            <a:tbl>
              <a:tblPr firstRow="1" bandRow="1">
                <a:tableStyleId>{2D5ABB26-0587-4C30-8999-92F81FD0307C}</a:tableStyleId>
              </a:tblPr>
              <a:tblGrid>
                <a:gridCol w="1188132"/>
                <a:gridCol w="1188132"/>
              </a:tblGrid>
              <a:tr h="2880320">
                <a:tc>
                  <a:txBody>
                    <a:bodyPr/>
                    <a:lstStyle/>
                    <a:p>
                      <a:pPr algn="ctr">
                        <a:lnSpc>
                          <a:spcPct val="115000"/>
                        </a:lnSpc>
                        <a:spcAft>
                          <a:spcPts val="0"/>
                        </a:spcAft>
                      </a:pPr>
                      <a:r>
                        <a:rPr lang="en-GB" sz="1400" dirty="0" smtClean="0">
                          <a:effectLst/>
                          <a:latin typeface="Calibri"/>
                          <a:ea typeface="Calibri"/>
                          <a:cs typeface="Times New Roman"/>
                        </a:rPr>
                        <a:t>0 + 0 = 0</a:t>
                      </a:r>
                    </a:p>
                    <a:p>
                      <a:pPr algn="ctr">
                        <a:lnSpc>
                          <a:spcPct val="115000"/>
                        </a:lnSpc>
                        <a:spcAft>
                          <a:spcPts val="0"/>
                        </a:spcAft>
                      </a:pPr>
                      <a:r>
                        <a:rPr lang="en-GB" sz="1400" dirty="0" smtClean="0">
                          <a:effectLst/>
                          <a:latin typeface="Calibri"/>
                          <a:ea typeface="Calibri"/>
                          <a:cs typeface="Times New Roman"/>
                        </a:rPr>
                        <a:t>1 + 1 = 1</a:t>
                      </a:r>
                    </a:p>
                    <a:p>
                      <a:pPr algn="ctr">
                        <a:lnSpc>
                          <a:spcPct val="115000"/>
                        </a:lnSpc>
                        <a:spcAft>
                          <a:spcPts val="0"/>
                        </a:spcAft>
                      </a:pPr>
                      <a:r>
                        <a:rPr lang="en-GB" sz="1400" dirty="0" smtClean="0">
                          <a:effectLst/>
                          <a:latin typeface="Calibri"/>
                          <a:ea typeface="Calibri"/>
                          <a:cs typeface="Times New Roman"/>
                        </a:rPr>
                        <a:t>2 + 2 = 4</a:t>
                      </a:r>
                    </a:p>
                    <a:p>
                      <a:pPr algn="ctr">
                        <a:lnSpc>
                          <a:spcPct val="115000"/>
                        </a:lnSpc>
                        <a:spcAft>
                          <a:spcPts val="0"/>
                        </a:spcAft>
                      </a:pPr>
                      <a:r>
                        <a:rPr lang="en-GB" sz="1400" dirty="0" smtClean="0">
                          <a:effectLst/>
                          <a:latin typeface="Calibri"/>
                          <a:ea typeface="Calibri"/>
                          <a:cs typeface="Times New Roman"/>
                        </a:rPr>
                        <a:t>3 + 3 = 6</a:t>
                      </a:r>
                    </a:p>
                    <a:p>
                      <a:pPr algn="ctr">
                        <a:lnSpc>
                          <a:spcPct val="115000"/>
                        </a:lnSpc>
                        <a:spcAft>
                          <a:spcPts val="0"/>
                        </a:spcAft>
                      </a:pPr>
                      <a:r>
                        <a:rPr lang="en-GB" sz="1400" dirty="0" smtClean="0">
                          <a:effectLst/>
                          <a:latin typeface="Calibri"/>
                          <a:ea typeface="Calibri"/>
                          <a:cs typeface="Times New Roman"/>
                        </a:rPr>
                        <a:t>4 + 4 = 8</a:t>
                      </a:r>
                    </a:p>
                    <a:p>
                      <a:pPr algn="ctr">
                        <a:lnSpc>
                          <a:spcPct val="115000"/>
                        </a:lnSpc>
                        <a:spcAft>
                          <a:spcPts val="0"/>
                        </a:spcAft>
                      </a:pPr>
                      <a:r>
                        <a:rPr lang="en-GB" sz="1400" dirty="0" smtClean="0">
                          <a:effectLst/>
                          <a:latin typeface="Calibri"/>
                          <a:ea typeface="Calibri"/>
                          <a:cs typeface="Times New Roman"/>
                        </a:rPr>
                        <a:t>5 + 5 = 10</a:t>
                      </a:r>
                    </a:p>
                    <a:p>
                      <a:pPr algn="ctr">
                        <a:lnSpc>
                          <a:spcPct val="115000"/>
                        </a:lnSpc>
                        <a:spcAft>
                          <a:spcPts val="0"/>
                        </a:spcAft>
                      </a:pPr>
                      <a:r>
                        <a:rPr lang="en-GB" sz="1400" dirty="0" smtClean="0">
                          <a:effectLst/>
                          <a:latin typeface="Calibri"/>
                          <a:ea typeface="Calibri"/>
                          <a:cs typeface="Times New Roman"/>
                        </a:rPr>
                        <a:t>6 + 6 = 12</a:t>
                      </a:r>
                    </a:p>
                    <a:p>
                      <a:pPr algn="ctr">
                        <a:lnSpc>
                          <a:spcPct val="115000"/>
                        </a:lnSpc>
                        <a:spcAft>
                          <a:spcPts val="0"/>
                        </a:spcAft>
                      </a:pPr>
                      <a:r>
                        <a:rPr lang="en-GB" sz="1400" dirty="0" smtClean="0">
                          <a:effectLst/>
                          <a:latin typeface="Calibri"/>
                          <a:ea typeface="Calibri"/>
                          <a:cs typeface="Times New Roman"/>
                        </a:rPr>
                        <a:t>7 + 7 = 14</a:t>
                      </a:r>
                    </a:p>
                    <a:p>
                      <a:pPr algn="ctr">
                        <a:lnSpc>
                          <a:spcPct val="115000"/>
                        </a:lnSpc>
                        <a:spcAft>
                          <a:spcPts val="0"/>
                        </a:spcAft>
                      </a:pPr>
                      <a:r>
                        <a:rPr lang="en-GB" sz="1400" dirty="0" smtClean="0">
                          <a:effectLst/>
                          <a:latin typeface="Calibri"/>
                          <a:ea typeface="Calibri"/>
                          <a:cs typeface="Times New Roman"/>
                        </a:rPr>
                        <a:t>8 + 8 = 16</a:t>
                      </a:r>
                    </a:p>
                    <a:p>
                      <a:pPr algn="ctr">
                        <a:lnSpc>
                          <a:spcPct val="115000"/>
                        </a:lnSpc>
                        <a:spcAft>
                          <a:spcPts val="0"/>
                        </a:spcAft>
                      </a:pPr>
                      <a:r>
                        <a:rPr lang="en-GB" sz="1400" dirty="0" smtClean="0">
                          <a:effectLst/>
                          <a:latin typeface="Calibri"/>
                          <a:ea typeface="Calibri"/>
                          <a:cs typeface="Times New Roman"/>
                        </a:rPr>
                        <a:t>9 + 9 = 18</a:t>
                      </a:r>
                    </a:p>
                    <a:p>
                      <a:pPr algn="ctr">
                        <a:lnSpc>
                          <a:spcPct val="115000"/>
                        </a:lnSpc>
                        <a:spcAft>
                          <a:spcPts val="0"/>
                        </a:spcAft>
                      </a:pPr>
                      <a:r>
                        <a:rPr lang="en-GB" sz="1400" dirty="0" smtClean="0">
                          <a:effectLst/>
                          <a:latin typeface="Calibri"/>
                          <a:ea typeface="Calibri"/>
                          <a:cs typeface="Times New Roman"/>
                        </a:rPr>
                        <a:t>10 + 10 = 20</a:t>
                      </a:r>
                      <a:endParaRPr lang="en-GB" sz="14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400" dirty="0" smtClean="0">
                          <a:effectLst/>
                          <a:latin typeface="Calibri"/>
                          <a:ea typeface="Calibri"/>
                          <a:cs typeface="Times New Roman"/>
                        </a:rPr>
                        <a:t>½ of 0 = 0</a:t>
                      </a:r>
                    </a:p>
                    <a:p>
                      <a:pPr algn="ctr">
                        <a:lnSpc>
                          <a:spcPct val="115000"/>
                        </a:lnSpc>
                        <a:spcAft>
                          <a:spcPts val="0"/>
                        </a:spcAft>
                      </a:pPr>
                      <a:r>
                        <a:rPr lang="en-GB" sz="1400" dirty="0" smtClean="0">
                          <a:effectLst/>
                          <a:latin typeface="Calibri"/>
                          <a:ea typeface="Calibri"/>
                          <a:cs typeface="Times New Roman"/>
                        </a:rPr>
                        <a:t>½ of 2 = 1</a:t>
                      </a:r>
                    </a:p>
                    <a:p>
                      <a:pPr algn="ctr">
                        <a:lnSpc>
                          <a:spcPct val="115000"/>
                        </a:lnSpc>
                        <a:spcAft>
                          <a:spcPts val="0"/>
                        </a:spcAft>
                      </a:pPr>
                      <a:r>
                        <a:rPr lang="en-GB" sz="1400" dirty="0" smtClean="0">
                          <a:effectLst/>
                          <a:latin typeface="Calibri"/>
                          <a:ea typeface="Calibri"/>
                          <a:cs typeface="Times New Roman"/>
                        </a:rPr>
                        <a:t>½ of 4 = 2</a:t>
                      </a:r>
                    </a:p>
                    <a:p>
                      <a:pPr algn="ctr">
                        <a:lnSpc>
                          <a:spcPct val="115000"/>
                        </a:lnSpc>
                        <a:spcAft>
                          <a:spcPts val="0"/>
                        </a:spcAft>
                      </a:pPr>
                      <a:r>
                        <a:rPr lang="en-GB" sz="1400" dirty="0" smtClean="0">
                          <a:effectLst/>
                          <a:latin typeface="Calibri"/>
                          <a:ea typeface="Calibri"/>
                          <a:cs typeface="Times New Roman"/>
                        </a:rPr>
                        <a:t>½ of 6 = 3</a:t>
                      </a:r>
                    </a:p>
                    <a:p>
                      <a:pPr algn="ctr">
                        <a:lnSpc>
                          <a:spcPct val="115000"/>
                        </a:lnSpc>
                        <a:spcAft>
                          <a:spcPts val="0"/>
                        </a:spcAft>
                      </a:pPr>
                      <a:r>
                        <a:rPr lang="en-GB" sz="1400" dirty="0" smtClean="0">
                          <a:effectLst/>
                          <a:latin typeface="Calibri"/>
                          <a:ea typeface="Calibri"/>
                          <a:cs typeface="Times New Roman"/>
                        </a:rPr>
                        <a:t>½ of 8 = 4</a:t>
                      </a:r>
                    </a:p>
                    <a:p>
                      <a:pPr algn="ctr">
                        <a:lnSpc>
                          <a:spcPct val="115000"/>
                        </a:lnSpc>
                        <a:spcAft>
                          <a:spcPts val="0"/>
                        </a:spcAft>
                      </a:pPr>
                      <a:r>
                        <a:rPr lang="en-GB" sz="1400" dirty="0" smtClean="0">
                          <a:effectLst/>
                          <a:latin typeface="Calibri"/>
                          <a:ea typeface="Calibri"/>
                          <a:cs typeface="Times New Roman"/>
                        </a:rPr>
                        <a:t>½ of 10 = 5</a:t>
                      </a:r>
                    </a:p>
                  </a:txBody>
                  <a:tcPr marL="68580" marR="68580" marT="0" marB="0"/>
                </a:tc>
              </a:tr>
            </a:tbl>
          </a:graphicData>
        </a:graphic>
      </p:graphicFrame>
      <p:sp>
        <p:nvSpPr>
          <p:cNvPr id="6" name="Text Placeholder 5"/>
          <p:cNvSpPr>
            <a:spLocks noGrp="1"/>
          </p:cNvSpPr>
          <p:nvPr>
            <p:ph type="body" sz="quarter" idx="14"/>
          </p:nvPr>
        </p:nvSpPr>
        <p:spPr/>
        <p:txBody>
          <a:bodyPr>
            <a:normAutofit/>
          </a:bodyPr>
          <a:lstStyle/>
          <a:p>
            <a:r>
              <a:rPr lang="en-GB" dirty="0" smtClean="0"/>
              <a:t>Key Vocabulary</a:t>
            </a:r>
          </a:p>
          <a:p>
            <a:pPr algn="l"/>
            <a:r>
              <a:rPr lang="en-GB" b="0" u="none" dirty="0" smtClean="0"/>
              <a:t>What is </a:t>
            </a:r>
            <a:r>
              <a:rPr lang="en-GB" u="none" dirty="0" smtClean="0"/>
              <a:t>double </a:t>
            </a:r>
            <a:r>
              <a:rPr lang="en-GB" b="0" u="none" dirty="0" smtClean="0"/>
              <a:t>9?</a:t>
            </a:r>
          </a:p>
          <a:p>
            <a:pPr algn="l"/>
            <a:r>
              <a:rPr lang="en-GB" b="0" u="none" dirty="0" smtClean="0"/>
              <a:t>What is </a:t>
            </a:r>
            <a:r>
              <a:rPr lang="en-GB" u="none" dirty="0" smtClean="0"/>
              <a:t>half </a:t>
            </a:r>
            <a:r>
              <a:rPr lang="en-GB" b="0" u="none" dirty="0" smtClean="0"/>
              <a:t>of 6?</a:t>
            </a: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38810"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68117273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Spring 1</a:t>
            </a:r>
            <a:endParaRPr lang="en-GB" dirty="0"/>
          </a:p>
        </p:txBody>
      </p:sp>
      <p:sp>
        <p:nvSpPr>
          <p:cNvPr id="3" name="Text Placeholder 2"/>
          <p:cNvSpPr>
            <a:spLocks noGrp="1"/>
          </p:cNvSpPr>
          <p:nvPr>
            <p:ph type="body" sz="quarter" idx="11"/>
          </p:nvPr>
        </p:nvSpPr>
        <p:spPr>
          <a:xfrm>
            <a:off x="548680" y="1619251"/>
            <a:ext cx="6120680" cy="504479"/>
          </a:xfrm>
        </p:spPr>
        <p:txBody>
          <a:bodyPr>
            <a:normAutofit fontScale="92500"/>
          </a:bodyPr>
          <a:lstStyle/>
          <a:p>
            <a:r>
              <a:rPr lang="en-GB" dirty="0" smtClean="0"/>
              <a:t>I know the multiplication and division facts for the 9 and 11 times tables.</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Look for patterns</a:t>
            </a:r>
            <a:r>
              <a:rPr lang="en-GB" altLang="en-US" dirty="0" smtClean="0">
                <a:ea typeface="Calibri" pitchFamily="34" charset="0"/>
                <a:cs typeface="Times New Roman" pitchFamily="18" charset="0"/>
              </a:rPr>
              <a:t> – These times tables are full of patterns for your child to find. How many can they spot?</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Use your ten times table </a:t>
            </a:r>
            <a:r>
              <a:rPr lang="en-GB" altLang="en-US" dirty="0" smtClean="0">
                <a:cs typeface="Arial" pitchFamily="34" charset="0"/>
              </a:rPr>
              <a:t>– </a:t>
            </a:r>
            <a:r>
              <a:rPr lang="en-GB" altLang="en-US" dirty="0">
                <a:cs typeface="Arial" pitchFamily="34" charset="0"/>
              </a:rPr>
              <a:t> M</a:t>
            </a:r>
            <a:r>
              <a:rPr lang="en-GB" altLang="en-US" dirty="0" smtClean="0">
                <a:cs typeface="Arial" pitchFamily="34" charset="0"/>
              </a:rPr>
              <a:t>ultiply a number by 10 and subtract the original  number</a:t>
            </a:r>
          </a:p>
          <a:p>
            <a:pPr lvl="0" eaLnBrk="0" fontAlgn="base" hangingPunct="0">
              <a:spcBef>
                <a:spcPct val="0"/>
              </a:spcBef>
              <a:spcAft>
                <a:spcPct val="0"/>
              </a:spcAft>
              <a:buClrTx/>
              <a:buSzTx/>
            </a:pPr>
            <a:r>
              <a:rPr lang="en-GB" altLang="en-US" dirty="0" smtClean="0">
                <a:cs typeface="Arial" pitchFamily="34" charset="0"/>
              </a:rPr>
              <a:t>(e.g. 7 </a:t>
            </a:r>
            <a:r>
              <a:rPr lang="en-GB" dirty="0" smtClean="0"/>
              <a:t>× 10 – 7 = 70 – 7 = 63). What do you notice?</a:t>
            </a:r>
          </a:p>
          <a:p>
            <a:pPr lvl="0" eaLnBrk="0" fontAlgn="base" hangingPunct="0">
              <a:spcBef>
                <a:spcPct val="0"/>
              </a:spcBef>
              <a:spcAft>
                <a:spcPct val="0"/>
              </a:spcAft>
              <a:buClrTx/>
              <a:buSzTx/>
            </a:pPr>
            <a:r>
              <a:rPr lang="en-GB" dirty="0" smtClean="0">
                <a:cs typeface="Arial" pitchFamily="34" charset="0"/>
              </a:rPr>
              <a:t>What happens if you add your original number instead?</a:t>
            </a:r>
          </a:p>
          <a:p>
            <a:pPr lvl="0" eaLnBrk="0" fontAlgn="base" hangingPunct="0">
              <a:spcBef>
                <a:spcPct val="0"/>
              </a:spcBef>
              <a:spcAft>
                <a:spcPct val="0"/>
              </a:spcAft>
              <a:buClrTx/>
              <a:buSzTx/>
            </a:pPr>
            <a:r>
              <a:rPr lang="en-GB" dirty="0" smtClean="0">
                <a:cs typeface="Arial" pitchFamily="34" charset="0"/>
              </a:rPr>
              <a:t>(e.g. </a:t>
            </a:r>
            <a:r>
              <a:rPr lang="en-GB" altLang="en-US" dirty="0" smtClean="0">
                <a:cs typeface="Arial" pitchFamily="34" charset="0"/>
              </a:rPr>
              <a:t>7</a:t>
            </a:r>
            <a:r>
              <a:rPr lang="en-GB" dirty="0" smtClean="0"/>
              <a:t> </a:t>
            </a:r>
            <a:r>
              <a:rPr lang="en-GB" dirty="0"/>
              <a:t>× 10 </a:t>
            </a:r>
            <a:r>
              <a:rPr lang="en-GB" dirty="0" smtClean="0"/>
              <a:t>+ </a:t>
            </a:r>
            <a:r>
              <a:rPr lang="en-GB" dirty="0"/>
              <a:t>7 = 70 </a:t>
            </a:r>
            <a:r>
              <a:rPr lang="en-GB" dirty="0" smtClean="0"/>
              <a:t>+ </a:t>
            </a:r>
            <a:r>
              <a:rPr lang="en-GB" dirty="0"/>
              <a:t>7 = </a:t>
            </a:r>
            <a:r>
              <a:rPr lang="en-GB" dirty="0" smtClean="0">
                <a:cs typeface="Arial" pitchFamily="34" charset="0"/>
              </a:rPr>
              <a:t>77)</a:t>
            </a:r>
          </a:p>
          <a:p>
            <a:pPr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r>
              <a:rPr lang="en-GB" altLang="en-US" u="sng" dirty="0">
                <a:ea typeface="Calibri" pitchFamily="34" charset="0"/>
                <a:cs typeface="Times New Roman" pitchFamily="18" charset="0"/>
              </a:rPr>
              <a:t>What do you already know?</a:t>
            </a:r>
            <a:r>
              <a:rPr lang="en-GB" altLang="en-US" dirty="0">
                <a:ea typeface="Calibri" pitchFamily="34" charset="0"/>
                <a:cs typeface="Times New Roman" pitchFamily="18" charset="0"/>
              </a:rPr>
              <a:t> – Your child will already know many of these facts from the 2, 3, </a:t>
            </a:r>
            <a:r>
              <a:rPr lang="en-GB" altLang="en-US" dirty="0" smtClean="0">
                <a:ea typeface="Calibri" pitchFamily="34" charset="0"/>
                <a:cs typeface="Times New Roman" pitchFamily="18" charset="0"/>
              </a:rPr>
              <a:t>4, 5, 6, 8 and </a:t>
            </a:r>
            <a:r>
              <a:rPr lang="en-GB" altLang="en-US" dirty="0">
                <a:ea typeface="Calibri" pitchFamily="34" charset="0"/>
                <a:cs typeface="Times New Roman" pitchFamily="18" charset="0"/>
              </a:rPr>
              <a:t>10 times tables</a:t>
            </a:r>
            <a:r>
              <a:rPr lang="en-GB" altLang="en-US" dirty="0" smtClean="0">
                <a:ea typeface="Calibri" pitchFamily="34" charset="0"/>
                <a:cs typeface="Times New Roman" pitchFamily="18" charset="0"/>
              </a:rPr>
              <a:t>. It might be worth practising these again!</a:t>
            </a:r>
            <a:endParaRPr lang="en-GB" altLang="en-US" dirty="0">
              <a:ea typeface="Calibri" pitchFamily="34" charset="0"/>
              <a:cs typeface="Times New Roman" pitchFamily="18" charset="0"/>
            </a:endParaRPr>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3521439197"/>
              </p:ext>
            </p:extLst>
          </p:nvPr>
        </p:nvGraphicFramePr>
        <p:xfrm>
          <a:off x="620687" y="2555875"/>
          <a:ext cx="3744417" cy="2430272"/>
        </p:xfrm>
        <a:graphic>
          <a:graphicData uri="http://schemas.openxmlformats.org/drawingml/2006/table">
            <a:tbl>
              <a:tblPr firstRow="1" bandRow="1">
                <a:tableStyleId>{2D5ABB26-0587-4C30-8999-92F81FD0307C}</a:tableStyleId>
              </a:tblPr>
              <a:tblGrid>
                <a:gridCol w="989092"/>
                <a:gridCol w="883118"/>
                <a:gridCol w="953765"/>
                <a:gridCol w="918442"/>
              </a:tblGrid>
              <a:tr h="2430272">
                <a:tc>
                  <a:txBody>
                    <a:bodyPr/>
                    <a:lstStyle/>
                    <a:p>
                      <a:pPr algn="ctr">
                        <a:lnSpc>
                          <a:spcPct val="115000"/>
                        </a:lnSpc>
                        <a:spcAft>
                          <a:spcPts val="0"/>
                        </a:spcAft>
                      </a:pPr>
                      <a:r>
                        <a:rPr lang="en-GB" sz="1050" dirty="0" smtClean="0">
                          <a:effectLst/>
                        </a:rPr>
                        <a:t>9 </a:t>
                      </a:r>
                      <a:r>
                        <a:rPr lang="en-GB" sz="1050" dirty="0">
                          <a:effectLst/>
                        </a:rPr>
                        <a:t>× 1 = </a:t>
                      </a:r>
                      <a:r>
                        <a:rPr lang="en-GB" sz="1050" dirty="0" smtClean="0">
                          <a:effectLst/>
                        </a:rPr>
                        <a:t>9</a:t>
                      </a:r>
                      <a:endParaRPr lang="en-GB" sz="1050" dirty="0">
                        <a:effectLst/>
                      </a:endParaRPr>
                    </a:p>
                    <a:p>
                      <a:pPr algn="ctr">
                        <a:lnSpc>
                          <a:spcPct val="115000"/>
                        </a:lnSpc>
                        <a:spcAft>
                          <a:spcPts val="0"/>
                        </a:spcAft>
                      </a:pPr>
                      <a:r>
                        <a:rPr lang="en-GB" sz="1050" dirty="0" smtClean="0">
                          <a:effectLst/>
                        </a:rPr>
                        <a:t>9 </a:t>
                      </a:r>
                      <a:r>
                        <a:rPr lang="en-GB" sz="1050" dirty="0">
                          <a:effectLst/>
                        </a:rPr>
                        <a:t>× </a:t>
                      </a:r>
                      <a:r>
                        <a:rPr lang="en-GB" sz="1050" dirty="0" smtClean="0">
                          <a:effectLst/>
                        </a:rPr>
                        <a:t>2 </a:t>
                      </a:r>
                      <a:r>
                        <a:rPr lang="en-GB" sz="1050" dirty="0">
                          <a:effectLst/>
                        </a:rPr>
                        <a:t>= </a:t>
                      </a:r>
                      <a:r>
                        <a:rPr lang="en-GB" sz="1050" dirty="0" smtClean="0">
                          <a:effectLst/>
                        </a:rPr>
                        <a:t>18</a:t>
                      </a:r>
                      <a:endParaRPr lang="en-GB" sz="1050" dirty="0">
                        <a:effectLst/>
                      </a:endParaRPr>
                    </a:p>
                    <a:p>
                      <a:pPr algn="ctr">
                        <a:lnSpc>
                          <a:spcPct val="115000"/>
                        </a:lnSpc>
                        <a:spcAft>
                          <a:spcPts val="0"/>
                        </a:spcAft>
                      </a:pPr>
                      <a:r>
                        <a:rPr lang="en-GB" sz="1050" baseline="0" dirty="0" smtClean="0">
                          <a:effectLst/>
                        </a:rPr>
                        <a:t>9 </a:t>
                      </a:r>
                      <a:r>
                        <a:rPr lang="en-GB" sz="1050" dirty="0" smtClean="0">
                          <a:effectLst/>
                        </a:rPr>
                        <a:t>× </a:t>
                      </a:r>
                      <a:r>
                        <a:rPr lang="en-GB" sz="1050" dirty="0">
                          <a:effectLst/>
                        </a:rPr>
                        <a:t>3 = </a:t>
                      </a:r>
                      <a:r>
                        <a:rPr lang="en-GB" sz="1050" dirty="0" smtClean="0">
                          <a:effectLst/>
                        </a:rPr>
                        <a:t>27</a:t>
                      </a:r>
                      <a:endParaRPr lang="en-GB" sz="1050" dirty="0">
                        <a:effectLst/>
                      </a:endParaRPr>
                    </a:p>
                    <a:p>
                      <a:pPr algn="ctr">
                        <a:lnSpc>
                          <a:spcPct val="115000"/>
                        </a:lnSpc>
                        <a:spcAft>
                          <a:spcPts val="0"/>
                        </a:spcAft>
                      </a:pPr>
                      <a:r>
                        <a:rPr lang="en-GB" sz="1050" dirty="0" smtClean="0">
                          <a:effectLst/>
                        </a:rPr>
                        <a:t>9 </a:t>
                      </a:r>
                      <a:r>
                        <a:rPr lang="en-GB" sz="1050" dirty="0">
                          <a:effectLst/>
                        </a:rPr>
                        <a:t>× 4 = </a:t>
                      </a:r>
                      <a:r>
                        <a:rPr lang="en-GB" sz="1050" dirty="0" smtClean="0">
                          <a:effectLst/>
                        </a:rPr>
                        <a:t>36</a:t>
                      </a:r>
                      <a:endParaRPr lang="en-GB" sz="1050" dirty="0">
                        <a:effectLst/>
                      </a:endParaRPr>
                    </a:p>
                    <a:p>
                      <a:pPr algn="ctr">
                        <a:lnSpc>
                          <a:spcPct val="115000"/>
                        </a:lnSpc>
                        <a:spcAft>
                          <a:spcPts val="0"/>
                        </a:spcAft>
                      </a:pPr>
                      <a:r>
                        <a:rPr lang="en-GB" sz="1050" dirty="0" smtClean="0">
                          <a:effectLst/>
                        </a:rPr>
                        <a:t>9 </a:t>
                      </a:r>
                      <a:r>
                        <a:rPr lang="en-GB" sz="1050" dirty="0">
                          <a:effectLst/>
                        </a:rPr>
                        <a:t>× 5 = </a:t>
                      </a:r>
                      <a:r>
                        <a:rPr lang="en-GB" sz="1050" dirty="0" smtClean="0">
                          <a:effectLst/>
                        </a:rPr>
                        <a:t>45</a:t>
                      </a:r>
                      <a:endParaRPr lang="en-GB" sz="1050" dirty="0">
                        <a:effectLst/>
                      </a:endParaRPr>
                    </a:p>
                    <a:p>
                      <a:pPr algn="ctr">
                        <a:lnSpc>
                          <a:spcPct val="115000"/>
                        </a:lnSpc>
                        <a:spcAft>
                          <a:spcPts val="0"/>
                        </a:spcAft>
                      </a:pPr>
                      <a:r>
                        <a:rPr lang="en-GB" sz="1050" baseline="0" dirty="0" smtClean="0">
                          <a:effectLst/>
                        </a:rPr>
                        <a:t>9 </a:t>
                      </a:r>
                      <a:r>
                        <a:rPr lang="en-GB" sz="1050" dirty="0" smtClean="0">
                          <a:effectLst/>
                        </a:rPr>
                        <a:t>× </a:t>
                      </a:r>
                      <a:r>
                        <a:rPr lang="en-GB" sz="1050" dirty="0">
                          <a:effectLst/>
                        </a:rPr>
                        <a:t>6 = </a:t>
                      </a:r>
                      <a:r>
                        <a:rPr lang="en-GB" sz="1050" dirty="0" smtClean="0">
                          <a:effectLst/>
                        </a:rPr>
                        <a:t>54</a:t>
                      </a:r>
                      <a:endParaRPr lang="en-GB" sz="1050" dirty="0">
                        <a:effectLst/>
                      </a:endParaRPr>
                    </a:p>
                    <a:p>
                      <a:pPr algn="ctr">
                        <a:lnSpc>
                          <a:spcPct val="115000"/>
                        </a:lnSpc>
                        <a:spcAft>
                          <a:spcPts val="0"/>
                        </a:spcAft>
                      </a:pPr>
                      <a:r>
                        <a:rPr lang="en-GB" sz="1050" dirty="0" smtClean="0">
                          <a:effectLst/>
                        </a:rPr>
                        <a:t>9 </a:t>
                      </a:r>
                      <a:r>
                        <a:rPr lang="en-GB" sz="1050" dirty="0">
                          <a:effectLst/>
                        </a:rPr>
                        <a:t>× 7 = </a:t>
                      </a:r>
                      <a:r>
                        <a:rPr lang="en-GB" sz="1050" dirty="0" smtClean="0">
                          <a:effectLst/>
                        </a:rPr>
                        <a:t>63</a:t>
                      </a:r>
                      <a:endParaRPr lang="en-GB" sz="1050" dirty="0">
                        <a:effectLst/>
                      </a:endParaRPr>
                    </a:p>
                    <a:p>
                      <a:pPr algn="ctr">
                        <a:lnSpc>
                          <a:spcPct val="115000"/>
                        </a:lnSpc>
                        <a:spcAft>
                          <a:spcPts val="0"/>
                        </a:spcAft>
                      </a:pPr>
                      <a:r>
                        <a:rPr lang="en-GB" sz="1050" dirty="0" smtClean="0">
                          <a:effectLst/>
                        </a:rPr>
                        <a:t>9 </a:t>
                      </a:r>
                      <a:r>
                        <a:rPr lang="en-GB" sz="1050" dirty="0">
                          <a:effectLst/>
                        </a:rPr>
                        <a:t>× 8 = </a:t>
                      </a:r>
                      <a:r>
                        <a:rPr lang="en-GB" sz="1050" dirty="0" smtClean="0">
                          <a:effectLst/>
                        </a:rPr>
                        <a:t>72</a:t>
                      </a:r>
                      <a:endParaRPr lang="en-GB" sz="1050" dirty="0">
                        <a:effectLst/>
                      </a:endParaRPr>
                    </a:p>
                    <a:p>
                      <a:pPr algn="ctr">
                        <a:lnSpc>
                          <a:spcPct val="115000"/>
                        </a:lnSpc>
                        <a:spcAft>
                          <a:spcPts val="0"/>
                        </a:spcAft>
                      </a:pPr>
                      <a:r>
                        <a:rPr lang="en-GB" sz="1050" dirty="0" smtClean="0">
                          <a:effectLst/>
                        </a:rPr>
                        <a:t>9 </a:t>
                      </a:r>
                      <a:r>
                        <a:rPr lang="en-GB" sz="1050" dirty="0">
                          <a:effectLst/>
                        </a:rPr>
                        <a:t>× 9 = </a:t>
                      </a:r>
                      <a:r>
                        <a:rPr lang="en-GB" sz="1050" dirty="0" smtClean="0">
                          <a:effectLst/>
                        </a:rPr>
                        <a:t>81</a:t>
                      </a:r>
                      <a:endParaRPr lang="en-GB" sz="1050" dirty="0">
                        <a:effectLst/>
                      </a:endParaRPr>
                    </a:p>
                    <a:p>
                      <a:pPr algn="ctr">
                        <a:lnSpc>
                          <a:spcPct val="115000"/>
                        </a:lnSpc>
                        <a:spcAft>
                          <a:spcPts val="0"/>
                        </a:spcAft>
                      </a:pPr>
                      <a:r>
                        <a:rPr lang="en-GB" sz="1050" dirty="0" smtClean="0">
                          <a:effectLst/>
                        </a:rPr>
                        <a:t>9 </a:t>
                      </a:r>
                      <a:r>
                        <a:rPr lang="en-GB" sz="1050" dirty="0">
                          <a:effectLst/>
                        </a:rPr>
                        <a:t>× 10 = </a:t>
                      </a:r>
                      <a:r>
                        <a:rPr lang="en-GB" sz="1050" dirty="0" smtClean="0">
                          <a:effectLst/>
                        </a:rPr>
                        <a:t>90</a:t>
                      </a:r>
                      <a:endParaRPr lang="en-GB" sz="1050" dirty="0">
                        <a:effectLst/>
                      </a:endParaRPr>
                    </a:p>
                    <a:p>
                      <a:pPr algn="ctr">
                        <a:lnSpc>
                          <a:spcPct val="115000"/>
                        </a:lnSpc>
                        <a:spcAft>
                          <a:spcPts val="0"/>
                        </a:spcAft>
                      </a:pPr>
                      <a:r>
                        <a:rPr lang="en-GB" sz="1050" dirty="0" smtClean="0">
                          <a:effectLst/>
                        </a:rPr>
                        <a:t>9 </a:t>
                      </a:r>
                      <a:r>
                        <a:rPr lang="en-GB" sz="1050" dirty="0">
                          <a:effectLst/>
                        </a:rPr>
                        <a:t>× 11 = </a:t>
                      </a:r>
                      <a:r>
                        <a:rPr lang="en-GB" sz="1050" dirty="0" smtClean="0">
                          <a:effectLst/>
                        </a:rPr>
                        <a:t>99</a:t>
                      </a:r>
                      <a:endParaRPr lang="en-GB" sz="1050" dirty="0">
                        <a:effectLst/>
                      </a:endParaRPr>
                    </a:p>
                    <a:p>
                      <a:pPr algn="ctr">
                        <a:lnSpc>
                          <a:spcPct val="115000"/>
                        </a:lnSpc>
                        <a:spcAft>
                          <a:spcPts val="0"/>
                        </a:spcAft>
                      </a:pPr>
                      <a:r>
                        <a:rPr lang="en-GB" sz="1050" dirty="0" smtClean="0">
                          <a:effectLst/>
                        </a:rPr>
                        <a:t>9 × 12 = 108</a:t>
                      </a:r>
                      <a:endParaRPr lang="en-GB" sz="105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050" dirty="0" smtClean="0">
                          <a:effectLst/>
                        </a:rPr>
                        <a:t>9 ÷ 9 = 1</a:t>
                      </a:r>
                    </a:p>
                    <a:p>
                      <a:pPr algn="ctr">
                        <a:lnSpc>
                          <a:spcPct val="115000"/>
                        </a:lnSpc>
                        <a:spcAft>
                          <a:spcPts val="0"/>
                        </a:spcAft>
                      </a:pPr>
                      <a:r>
                        <a:rPr lang="en-GB" sz="1050" dirty="0" smtClean="0">
                          <a:effectLst/>
                        </a:rPr>
                        <a:t>18 ÷ 9</a:t>
                      </a:r>
                      <a:r>
                        <a:rPr lang="en-GB" sz="1050" baseline="0" dirty="0" smtClean="0">
                          <a:effectLst/>
                        </a:rPr>
                        <a:t> </a:t>
                      </a:r>
                      <a:r>
                        <a:rPr lang="en-GB" sz="1050" dirty="0" smtClean="0">
                          <a:effectLst/>
                        </a:rPr>
                        <a:t>= 2</a:t>
                      </a:r>
                    </a:p>
                    <a:p>
                      <a:pPr algn="ctr">
                        <a:lnSpc>
                          <a:spcPct val="115000"/>
                        </a:lnSpc>
                        <a:spcAft>
                          <a:spcPts val="0"/>
                        </a:spcAft>
                      </a:pPr>
                      <a:r>
                        <a:rPr lang="en-GB" sz="1050" dirty="0" smtClean="0">
                          <a:effectLst/>
                        </a:rPr>
                        <a:t>27</a:t>
                      </a:r>
                      <a:r>
                        <a:rPr lang="en-GB" sz="1050" baseline="0" dirty="0" smtClean="0">
                          <a:effectLst/>
                        </a:rPr>
                        <a:t> </a:t>
                      </a:r>
                      <a:r>
                        <a:rPr lang="en-GB" sz="1050" dirty="0" smtClean="0">
                          <a:effectLst/>
                        </a:rPr>
                        <a:t>÷ 9 = 3</a:t>
                      </a:r>
                    </a:p>
                    <a:p>
                      <a:pPr algn="ctr">
                        <a:lnSpc>
                          <a:spcPct val="115000"/>
                        </a:lnSpc>
                        <a:spcAft>
                          <a:spcPts val="0"/>
                        </a:spcAft>
                      </a:pPr>
                      <a:r>
                        <a:rPr lang="en-GB" sz="1050" baseline="0" dirty="0" smtClean="0">
                          <a:effectLst/>
                        </a:rPr>
                        <a:t>36 </a:t>
                      </a:r>
                      <a:r>
                        <a:rPr lang="en-GB" sz="1050" dirty="0" smtClean="0">
                          <a:effectLst/>
                        </a:rPr>
                        <a:t>÷ 9</a:t>
                      </a:r>
                      <a:r>
                        <a:rPr lang="en-GB" sz="1050" baseline="0" dirty="0" smtClean="0">
                          <a:effectLst/>
                        </a:rPr>
                        <a:t> </a:t>
                      </a:r>
                      <a:r>
                        <a:rPr lang="en-GB" sz="1050" dirty="0" smtClean="0">
                          <a:effectLst/>
                        </a:rPr>
                        <a:t>= 4</a:t>
                      </a:r>
                    </a:p>
                    <a:p>
                      <a:pPr algn="ctr">
                        <a:lnSpc>
                          <a:spcPct val="115000"/>
                        </a:lnSpc>
                        <a:spcAft>
                          <a:spcPts val="0"/>
                        </a:spcAft>
                      </a:pPr>
                      <a:r>
                        <a:rPr lang="en-GB" sz="1050" baseline="0" dirty="0" smtClean="0">
                          <a:effectLst/>
                        </a:rPr>
                        <a:t>45 </a:t>
                      </a:r>
                      <a:r>
                        <a:rPr lang="en-GB" sz="1050" dirty="0" smtClean="0">
                          <a:effectLst/>
                        </a:rPr>
                        <a:t>÷ 9 = 5</a:t>
                      </a:r>
                    </a:p>
                    <a:p>
                      <a:pPr algn="ctr">
                        <a:lnSpc>
                          <a:spcPct val="115000"/>
                        </a:lnSpc>
                        <a:spcAft>
                          <a:spcPts val="0"/>
                        </a:spcAft>
                      </a:pPr>
                      <a:r>
                        <a:rPr lang="en-GB" sz="1050" baseline="0" dirty="0" smtClean="0">
                          <a:effectLst/>
                        </a:rPr>
                        <a:t>54 </a:t>
                      </a:r>
                      <a:r>
                        <a:rPr lang="en-GB" sz="1050" dirty="0" smtClean="0">
                          <a:effectLst/>
                        </a:rPr>
                        <a:t>÷ 9</a:t>
                      </a:r>
                      <a:r>
                        <a:rPr lang="en-GB" sz="1050" baseline="0" dirty="0" smtClean="0">
                          <a:effectLst/>
                        </a:rPr>
                        <a:t> </a:t>
                      </a:r>
                      <a:r>
                        <a:rPr lang="en-GB" sz="1050" dirty="0" smtClean="0">
                          <a:effectLst/>
                        </a:rPr>
                        <a:t>= 6</a:t>
                      </a:r>
                    </a:p>
                    <a:p>
                      <a:pPr algn="ctr">
                        <a:lnSpc>
                          <a:spcPct val="115000"/>
                        </a:lnSpc>
                        <a:spcAft>
                          <a:spcPts val="0"/>
                        </a:spcAft>
                      </a:pPr>
                      <a:r>
                        <a:rPr lang="en-GB" sz="1050" dirty="0" smtClean="0">
                          <a:effectLst/>
                        </a:rPr>
                        <a:t>63 ÷ 9 = 7</a:t>
                      </a:r>
                    </a:p>
                    <a:p>
                      <a:pPr algn="ctr">
                        <a:lnSpc>
                          <a:spcPct val="115000"/>
                        </a:lnSpc>
                        <a:spcAft>
                          <a:spcPts val="0"/>
                        </a:spcAft>
                      </a:pPr>
                      <a:r>
                        <a:rPr lang="en-GB" sz="1050" dirty="0" smtClean="0">
                          <a:effectLst/>
                        </a:rPr>
                        <a:t>72 ÷ 9</a:t>
                      </a:r>
                      <a:r>
                        <a:rPr lang="en-GB" sz="1050" baseline="0" dirty="0" smtClean="0">
                          <a:effectLst/>
                        </a:rPr>
                        <a:t> </a:t>
                      </a:r>
                      <a:r>
                        <a:rPr lang="en-GB" sz="1050" dirty="0" smtClean="0">
                          <a:effectLst/>
                        </a:rPr>
                        <a:t>= 8</a:t>
                      </a:r>
                    </a:p>
                    <a:p>
                      <a:pPr algn="ctr">
                        <a:lnSpc>
                          <a:spcPct val="115000"/>
                        </a:lnSpc>
                        <a:spcAft>
                          <a:spcPts val="0"/>
                        </a:spcAft>
                      </a:pPr>
                      <a:r>
                        <a:rPr lang="en-GB" sz="1050" dirty="0" smtClean="0">
                          <a:effectLst/>
                        </a:rPr>
                        <a:t>81 ÷ 9 = 9</a:t>
                      </a:r>
                    </a:p>
                    <a:p>
                      <a:pPr algn="ctr">
                        <a:lnSpc>
                          <a:spcPct val="115000"/>
                        </a:lnSpc>
                        <a:spcAft>
                          <a:spcPts val="0"/>
                        </a:spcAft>
                      </a:pPr>
                      <a:r>
                        <a:rPr lang="en-GB" sz="1050" dirty="0" smtClean="0">
                          <a:effectLst/>
                        </a:rPr>
                        <a:t>90 ÷ 9 = 10</a:t>
                      </a:r>
                    </a:p>
                    <a:p>
                      <a:pPr algn="ctr">
                        <a:lnSpc>
                          <a:spcPct val="115000"/>
                        </a:lnSpc>
                        <a:spcAft>
                          <a:spcPts val="0"/>
                        </a:spcAft>
                      </a:pPr>
                      <a:r>
                        <a:rPr lang="en-GB" sz="1050" dirty="0" smtClean="0">
                          <a:effectLst/>
                        </a:rPr>
                        <a:t>99 ÷ 9</a:t>
                      </a:r>
                      <a:r>
                        <a:rPr lang="en-GB" sz="1050" baseline="0" dirty="0" smtClean="0">
                          <a:effectLst/>
                        </a:rPr>
                        <a:t> </a:t>
                      </a:r>
                      <a:r>
                        <a:rPr lang="en-GB" sz="1050" dirty="0" smtClean="0">
                          <a:effectLst/>
                        </a:rPr>
                        <a:t>= 11</a:t>
                      </a:r>
                    </a:p>
                    <a:p>
                      <a:pPr algn="ctr">
                        <a:lnSpc>
                          <a:spcPct val="115000"/>
                        </a:lnSpc>
                        <a:spcAft>
                          <a:spcPts val="0"/>
                        </a:spcAft>
                      </a:pPr>
                      <a:r>
                        <a:rPr lang="en-GB" sz="1050" dirty="0" smtClean="0">
                          <a:effectLst/>
                        </a:rPr>
                        <a:t>108 ÷ 9</a:t>
                      </a:r>
                      <a:r>
                        <a:rPr lang="en-GB" sz="1050" baseline="0" dirty="0" smtClean="0">
                          <a:effectLst/>
                        </a:rPr>
                        <a:t> </a:t>
                      </a:r>
                      <a:r>
                        <a:rPr lang="en-GB" sz="1050" dirty="0" smtClean="0">
                          <a:effectLst/>
                        </a:rPr>
                        <a:t>= 12</a:t>
                      </a:r>
                    </a:p>
                    <a:p>
                      <a:pPr algn="ctr">
                        <a:lnSpc>
                          <a:spcPct val="115000"/>
                        </a:lnSpc>
                        <a:spcAft>
                          <a:spcPts val="0"/>
                        </a:spcAft>
                      </a:pPr>
                      <a:endParaRPr lang="en-GB" sz="105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050" dirty="0" smtClean="0">
                          <a:effectLst/>
                        </a:rPr>
                        <a:t>11 × 1  = 11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2  = 22</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3  = 33</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4  = 44</a:t>
                      </a:r>
                    </a:p>
                    <a:p>
                      <a:pPr algn="ctr">
                        <a:lnSpc>
                          <a:spcPct val="115000"/>
                        </a:lnSpc>
                        <a:spcAft>
                          <a:spcPts val="0"/>
                        </a:spcAft>
                      </a:pPr>
                      <a:r>
                        <a:rPr lang="en-GB" sz="1050" dirty="0" smtClean="0">
                          <a:effectLst/>
                        </a:rPr>
                        <a:t>11 × 5  = 55</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6  = 66</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7  = 77</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8  = 88</a:t>
                      </a:r>
                    </a:p>
                    <a:p>
                      <a:pPr algn="ctr">
                        <a:lnSpc>
                          <a:spcPct val="115000"/>
                        </a:lnSpc>
                        <a:spcAft>
                          <a:spcPts val="0"/>
                        </a:spcAft>
                      </a:pPr>
                      <a:r>
                        <a:rPr lang="en-GB" sz="1050" dirty="0" smtClean="0">
                          <a:effectLst/>
                        </a:rPr>
                        <a:t>11 × 9  = 99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10  = 110</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11  = 121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12  = 132</a:t>
                      </a:r>
                    </a:p>
                    <a:p>
                      <a:pPr algn="ctr">
                        <a:lnSpc>
                          <a:spcPct val="115000"/>
                        </a:lnSpc>
                        <a:spcAft>
                          <a:spcPts val="0"/>
                        </a:spcAft>
                      </a:pPr>
                      <a:endParaRPr lang="en-GB" sz="1050" dirty="0">
                        <a:effectLst/>
                      </a:endParaRPr>
                    </a:p>
                  </a:txBody>
                  <a:tcPr marL="68580" marR="68580" marT="0" marB="0"/>
                </a:tc>
                <a:tc>
                  <a:txBody>
                    <a:bodyPr/>
                    <a:lstStyle/>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11 ÷ 11 = 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22 ÷ 11 = 2</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33 ÷ 11 = 3</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44 ÷ 11 = 4</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55 ÷ 11 = 5</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66 ÷ 11 = 6</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77 ÷ 11 = 7</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88 ÷ 11 = 8</a:t>
                      </a:r>
                    </a:p>
                    <a:p>
                      <a:pPr marL="0" marR="0" indent="0" algn="ctr" defTabSz="914400" rtl="0" eaLnBrk="1" fontAlgn="auto" latinLnBrk="0" hangingPunct="1">
                        <a:lnSpc>
                          <a:spcPct val="115000"/>
                        </a:lnSpc>
                        <a:spcBef>
                          <a:spcPts val="0"/>
                        </a:spcBef>
                        <a:spcAft>
                          <a:spcPts val="0"/>
                        </a:spcAft>
                        <a:buClrTx/>
                        <a:buSzTx/>
                        <a:buFontTx/>
                        <a:buNone/>
                        <a:tabLst/>
                        <a:defRPr/>
                      </a:pPr>
                      <a:r>
                        <a:rPr lang="en-GB" sz="1050" dirty="0" smtClean="0">
                          <a:effectLst/>
                        </a:rPr>
                        <a:t>99 ÷ 11 = 9</a:t>
                      </a:r>
                    </a:p>
                    <a:p>
                      <a:pPr marL="0" marR="0" indent="0" algn="ctr" defTabSz="914400" rtl="0" eaLnBrk="1" fontAlgn="auto" latinLnBrk="0" hangingPunct="1">
                        <a:lnSpc>
                          <a:spcPct val="115000"/>
                        </a:lnSpc>
                        <a:spcBef>
                          <a:spcPts val="0"/>
                        </a:spcBef>
                        <a:spcAft>
                          <a:spcPts val="0"/>
                        </a:spcAft>
                        <a:buClrTx/>
                        <a:buSzTx/>
                        <a:buFontTx/>
                        <a:buNone/>
                        <a:tabLst/>
                        <a:defRPr/>
                      </a:pPr>
                      <a:r>
                        <a:rPr kumimoji="0" lang="en-GB" sz="1050" kern="1200" dirty="0" smtClean="0">
                          <a:solidFill>
                            <a:schemeClr val="tx1"/>
                          </a:solidFill>
                          <a:effectLst/>
                          <a:latin typeface="+mn-lt"/>
                          <a:ea typeface="+mn-ea"/>
                          <a:cs typeface="+mn-cs"/>
                        </a:rPr>
                        <a:t>110 ÷ 11 = 10</a:t>
                      </a:r>
                    </a:p>
                    <a:p>
                      <a:pPr marL="0" marR="0" indent="0" algn="ctr" defTabSz="914400" rtl="0" eaLnBrk="1" fontAlgn="auto" latinLnBrk="0" hangingPunct="1">
                        <a:lnSpc>
                          <a:spcPct val="115000"/>
                        </a:lnSpc>
                        <a:spcBef>
                          <a:spcPts val="0"/>
                        </a:spcBef>
                        <a:spcAft>
                          <a:spcPts val="0"/>
                        </a:spcAft>
                        <a:buClrTx/>
                        <a:buSzTx/>
                        <a:buFontTx/>
                        <a:buNone/>
                        <a:tabLst/>
                        <a:defRPr/>
                      </a:pPr>
                      <a:r>
                        <a:rPr kumimoji="0" lang="en-GB" sz="1050" kern="1200" dirty="0" smtClean="0">
                          <a:solidFill>
                            <a:schemeClr val="tx1"/>
                          </a:solidFill>
                          <a:effectLst/>
                          <a:latin typeface="+mn-lt"/>
                          <a:ea typeface="+mn-ea"/>
                          <a:cs typeface="+mn-cs"/>
                        </a:rPr>
                        <a:t>121 ÷ 11 = 11</a:t>
                      </a:r>
                    </a:p>
                    <a:p>
                      <a:pPr marL="0" marR="0" indent="0" algn="ctr" defTabSz="914400" rtl="0" eaLnBrk="1" fontAlgn="auto" latinLnBrk="0" hangingPunct="1">
                        <a:lnSpc>
                          <a:spcPct val="115000"/>
                        </a:lnSpc>
                        <a:spcBef>
                          <a:spcPts val="0"/>
                        </a:spcBef>
                        <a:spcAft>
                          <a:spcPts val="0"/>
                        </a:spcAft>
                        <a:buClrTx/>
                        <a:buSzTx/>
                        <a:buFontTx/>
                        <a:buNone/>
                        <a:tabLst/>
                        <a:defRPr/>
                      </a:pPr>
                      <a:r>
                        <a:rPr kumimoji="0" lang="en-GB" sz="1050" kern="1200" dirty="0" smtClean="0">
                          <a:solidFill>
                            <a:schemeClr val="tx1"/>
                          </a:solidFill>
                          <a:effectLst/>
                          <a:latin typeface="+mn-lt"/>
                          <a:ea typeface="+mn-ea"/>
                          <a:cs typeface="+mn-cs"/>
                        </a:rPr>
                        <a:t>132 ÷ 11 = 12</a:t>
                      </a:r>
                    </a:p>
                    <a:p>
                      <a:pPr algn="ctr">
                        <a:lnSpc>
                          <a:spcPct val="115000"/>
                        </a:lnSpc>
                        <a:spcAft>
                          <a:spcPts val="0"/>
                        </a:spcAft>
                      </a:pPr>
                      <a:endParaRPr lang="en-GB" sz="1050" dirty="0" smtClean="0">
                        <a:effectLst/>
                      </a:endParaRPr>
                    </a:p>
                  </a:txBody>
                  <a:tcPr marL="68580" marR="68580" marT="0" marB="0"/>
                </a:tc>
              </a:tr>
            </a:tbl>
          </a:graphicData>
        </a:graphic>
      </p:graphicFrame>
      <p:sp>
        <p:nvSpPr>
          <p:cNvPr id="6" name="Text Placeholder 5"/>
          <p:cNvSpPr>
            <a:spLocks noGrp="1"/>
          </p:cNvSpPr>
          <p:nvPr>
            <p:ph type="body" sz="quarter" idx="14"/>
          </p:nvPr>
        </p:nvSpPr>
        <p:spPr>
          <a:xfrm>
            <a:off x="4509120" y="2987824"/>
            <a:ext cx="1944216" cy="1368152"/>
          </a:xfrm>
        </p:spPr>
        <p:txBody>
          <a:bodyPr/>
          <a:lstStyle/>
          <a:p>
            <a:r>
              <a:rPr lang="en-GB" dirty="0" smtClean="0"/>
              <a:t>Key Vocabulary</a:t>
            </a:r>
          </a:p>
          <a:p>
            <a:pPr algn="l"/>
            <a:r>
              <a:rPr lang="en-GB" b="0" u="none" dirty="0" smtClean="0"/>
              <a:t>What is 8 </a:t>
            </a:r>
            <a:r>
              <a:rPr lang="en-GB" u="none" dirty="0" smtClean="0"/>
              <a:t>multiplied by </a:t>
            </a:r>
            <a:r>
              <a:rPr lang="en-GB" b="0" u="none" dirty="0" smtClean="0"/>
              <a:t>6?</a:t>
            </a:r>
          </a:p>
          <a:p>
            <a:pPr algn="l"/>
            <a:r>
              <a:rPr lang="en-GB" b="0" u="none" dirty="0" smtClean="0"/>
              <a:t>What is 6</a:t>
            </a:r>
            <a:r>
              <a:rPr lang="en-GB" u="none" dirty="0" smtClean="0"/>
              <a:t> times </a:t>
            </a:r>
            <a:r>
              <a:rPr lang="en-GB" b="0" u="none" dirty="0" smtClean="0"/>
              <a:t>8?</a:t>
            </a:r>
          </a:p>
          <a:p>
            <a:pPr algn="l"/>
            <a:r>
              <a:rPr lang="en-GB" b="0" u="none" dirty="0" smtClean="0"/>
              <a:t>What is 24 </a:t>
            </a:r>
            <a:r>
              <a:rPr lang="en-GB" u="none" dirty="0" smtClean="0"/>
              <a:t>divided by </a:t>
            </a:r>
            <a:r>
              <a:rPr lang="en-GB" b="0" u="none" dirty="0" smtClean="0"/>
              <a:t>6?</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9</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54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9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11.</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152957" y="283286"/>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823676977"/>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Spring 2</a:t>
            </a:r>
            <a:endParaRPr lang="en-GB" dirty="0"/>
          </a:p>
        </p:txBody>
      </p:sp>
      <p:sp>
        <p:nvSpPr>
          <p:cNvPr id="3" name="Text Placeholder 2"/>
          <p:cNvSpPr>
            <a:spLocks noGrp="1"/>
          </p:cNvSpPr>
          <p:nvPr>
            <p:ph type="body" sz="quarter" idx="11"/>
          </p:nvPr>
        </p:nvSpPr>
        <p:spPr>
          <a:xfrm>
            <a:off x="535031" y="1569831"/>
            <a:ext cx="6120680" cy="504479"/>
          </a:xfrm>
        </p:spPr>
        <p:txBody>
          <a:bodyPr>
            <a:normAutofit/>
          </a:bodyPr>
          <a:lstStyle/>
          <a:p>
            <a:r>
              <a:rPr lang="en-GB" dirty="0" smtClean="0"/>
              <a:t>I can recognise decimal equivalents of fractions.</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a:t>
            </a:r>
            <a:r>
              <a:rPr lang="en-GB" altLang="en-US" dirty="0" smtClean="0">
                <a:ea typeface="Calibri" pitchFamily="34" charset="0"/>
                <a:cs typeface="Times New Roman" pitchFamily="18" charset="0"/>
              </a:rPr>
              <a:t>start with tenths before moving on to hundredths. </a:t>
            </a:r>
            <a:r>
              <a:rPr lang="en-GB" altLang="en-US" dirty="0">
                <a:ea typeface="Calibri" pitchFamily="34" charset="0"/>
                <a:cs typeface="Times New Roman" pitchFamily="18" charset="0"/>
              </a:rPr>
              <a:t>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t>Play games </a:t>
            </a:r>
            <a:r>
              <a:rPr lang="en-GB" altLang="en-US" dirty="0" smtClean="0"/>
              <a:t> - Make some cards with pairs of equivalent fractions and decimals. Use these to play the memory game or snap. Or make your own dominoes with fractions on one side and decimals on the other.</a:t>
            </a:r>
          </a:p>
          <a:p>
            <a:pPr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endParaRPr lang="en-GB" altLang="en-US" dirty="0" smtClean="0"/>
          </a:p>
        </p:txBody>
      </p:sp>
      <p:sp>
        <p:nvSpPr>
          <p:cNvPr id="6" name="Text Placeholder 5"/>
          <p:cNvSpPr>
            <a:spLocks noGrp="1"/>
          </p:cNvSpPr>
          <p:nvPr>
            <p:ph type="body" sz="quarter" idx="14"/>
          </p:nvPr>
        </p:nvSpPr>
        <p:spPr>
          <a:xfrm>
            <a:off x="4509120" y="2627784"/>
            <a:ext cx="1944216" cy="1728192"/>
          </a:xfrm>
        </p:spPr>
        <p:txBody>
          <a:bodyPr>
            <a:normAutofit/>
          </a:bodyPr>
          <a:lstStyle/>
          <a:p>
            <a:r>
              <a:rPr lang="en-GB" dirty="0" smtClean="0"/>
              <a:t>Key Vocabulary</a:t>
            </a:r>
          </a:p>
          <a:p>
            <a:pPr algn="l"/>
            <a:r>
              <a:rPr lang="en-GB" b="0" u="none" dirty="0" smtClean="0"/>
              <a:t>How many </a:t>
            </a:r>
            <a:r>
              <a:rPr lang="en-GB" u="none" dirty="0" smtClean="0"/>
              <a:t>tenths </a:t>
            </a:r>
            <a:r>
              <a:rPr lang="en-GB" b="0" u="none" dirty="0" smtClean="0"/>
              <a:t>is 0.8?</a:t>
            </a:r>
          </a:p>
          <a:p>
            <a:pPr algn="l"/>
            <a:r>
              <a:rPr lang="en-GB" b="0" u="none" dirty="0" smtClean="0"/>
              <a:t>How many </a:t>
            </a:r>
            <a:r>
              <a:rPr lang="en-GB" u="none" dirty="0" smtClean="0"/>
              <a:t>hundredths</a:t>
            </a:r>
            <a:r>
              <a:rPr lang="en-GB" b="0" u="none" dirty="0" smtClean="0"/>
              <a:t> is 0.12?</a:t>
            </a:r>
          </a:p>
          <a:p>
            <a:pPr algn="l"/>
            <a:r>
              <a:rPr lang="en-GB" b="0" u="none" dirty="0" smtClean="0"/>
              <a:t>Write 0.75 as a </a:t>
            </a:r>
            <a:r>
              <a:rPr lang="en-GB" u="none" dirty="0" smtClean="0"/>
              <a:t>fraction</a:t>
            </a:r>
            <a:r>
              <a:rPr lang="en-GB" b="0" u="none" dirty="0" smtClean="0"/>
              <a:t>?</a:t>
            </a:r>
          </a:p>
          <a:p>
            <a:pPr algn="l"/>
            <a:r>
              <a:rPr lang="en-GB" b="0" u="none" dirty="0" smtClean="0"/>
              <a:t>Write ¼ as a </a:t>
            </a:r>
            <a:r>
              <a:rPr lang="en-GB" u="none" dirty="0" smtClean="0"/>
              <a:t>decimal</a:t>
            </a:r>
            <a:r>
              <a:rPr lang="en-GB" b="0" u="none" dirty="0" smtClean="0"/>
              <a:t>?</a:t>
            </a:r>
            <a:endParaRPr lang="en-GB" b="0" u="none" dirty="0"/>
          </a:p>
        </p:txBody>
      </p:sp>
      <p:sp>
        <p:nvSpPr>
          <p:cNvPr id="13" name="Text Placeholder 12"/>
          <p:cNvSpPr>
            <a:spLocks noGrp="1"/>
          </p:cNvSpPr>
          <p:nvPr>
            <p:ph type="body" sz="quarter" idx="15"/>
          </p:nvPr>
        </p:nvSpPr>
        <p:spPr>
          <a:xfrm>
            <a:off x="685801" y="4932040"/>
            <a:ext cx="5838825" cy="614165"/>
          </a:xfrm>
        </p:spPr>
        <p:txBody>
          <a:bodyPr/>
          <a:lstStyle/>
          <a:p>
            <a:pPr lvl="0"/>
            <a:r>
              <a:rPr lang="en-GB" dirty="0" smtClean="0">
                <a:ea typeface="Calibri" pitchFamily="34" charset="0"/>
                <a:cs typeface="Times New Roman" pitchFamily="18" charset="0"/>
              </a:rPr>
              <a:t>Children should be able to convert between decimals and fractions for ½, ¼, ¾ and any number of tenths and hundredths. </a:t>
            </a:r>
            <a:endParaRPr lang="en-GB" altLang="en-US" dirty="0">
              <a:ea typeface="Calibri" pitchFamily="34" charset="0"/>
              <a:cs typeface="Times New Roman" pitchFamily="18" charset="0"/>
            </a:endParaRPr>
          </a:p>
          <a:p>
            <a:endParaRPr lang="en-GB" dirty="0"/>
          </a:p>
        </p:txBody>
      </p:sp>
      <mc:AlternateContent xmlns:mc="http://schemas.openxmlformats.org/markup-compatibility/2006" xmlns:a14="http://schemas.microsoft.com/office/drawing/2010/main">
        <mc:Choice Requires="a14">
          <p:graphicFrame>
            <p:nvGraphicFramePr>
              <p:cNvPr id="10" name="Content Placeholder 9"/>
              <p:cNvGraphicFramePr>
                <a:graphicFrameLocks noGrp="1"/>
              </p:cNvGraphicFramePr>
              <p:nvPr>
                <p:ph sz="quarter" idx="13"/>
                <p:extLst>
                  <p:ext uri="{D42A27DB-BD31-4B8C-83A1-F6EECF244321}">
                    <p14:modId xmlns:p14="http://schemas.microsoft.com/office/powerpoint/2010/main" val="3797108911"/>
                  </p:ext>
                </p:extLst>
              </p:nvPr>
            </p:nvGraphicFramePr>
            <p:xfrm>
              <a:off x="719138" y="2555875"/>
              <a:ext cx="3717975" cy="2074037"/>
            </p:xfrm>
            <a:graphic>
              <a:graphicData uri="http://schemas.openxmlformats.org/drawingml/2006/table">
                <a:tbl>
                  <a:tblPr firstRow="1" bandRow="1">
                    <a:tableStyleId>{5C22544A-7EE6-4342-B048-85BDC9FD1C3A}</a:tableStyleId>
                  </a:tblPr>
                  <a:tblGrid>
                    <a:gridCol w="1239325"/>
                    <a:gridCol w="1239325"/>
                    <a:gridCol w="1239325"/>
                  </a:tblGrid>
                  <a:tr h="370840">
                    <a:tc>
                      <a:txBody>
                        <a:bodyPr/>
                        <a:lstStyle/>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2</m:t>
                                        </m:r>
                                      </m:den>
                                    </m:f>
                                  </m:e>
                                </m:box>
                                <m:r>
                                  <a:rPr lang="en-GB" sz="1600" b="0" i="0" smtClean="0">
                                    <a:solidFill>
                                      <a:schemeClr val="tx1"/>
                                    </a:solidFill>
                                    <a:latin typeface="Cambria Math"/>
                                  </a:rPr>
                                  <m:t>=0.5</m:t>
                                </m:r>
                              </m:oMath>
                            </m:oMathPara>
                          </a14:m>
                          <a:endParaRPr lang="en-GB" sz="1600" b="0" dirty="0" smtClean="0">
                            <a:solidFill>
                              <a:schemeClr val="tx1"/>
                            </a:solidFill>
                          </a:endParaRPr>
                        </a:p>
                        <a:p>
                          <a:pPr marL="0" indent="0">
                            <a:buNone/>
                          </a:pPr>
                          <a:endParaRPr kumimoji="0" lang="en-GB" sz="500" b="0" kern="1200" dirty="0" smtClean="0">
                            <a:solidFill>
                              <a:schemeClr val="tx1"/>
                            </a:solidFill>
                            <a:latin typeface="+mn-lt"/>
                            <a:ea typeface="+mn-ea"/>
                            <a:cs typeface="+mn-cs"/>
                          </a:endParaRPr>
                        </a:p>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a:solidFill>
                                              <a:schemeClr val="tx1"/>
                                            </a:solidFill>
                                            <a:latin typeface="Cambria Math"/>
                                          </a:rPr>
                                        </m:ctrlPr>
                                      </m:fPr>
                                      <m:num>
                                        <m:r>
                                          <a:rPr lang="en-GB" sz="1600" i="1">
                                            <a:solidFill>
                                              <a:schemeClr val="tx1"/>
                                            </a:solidFill>
                                            <a:latin typeface="Cambria Math"/>
                                          </a:rPr>
                                          <m:t>1</m:t>
                                        </m:r>
                                      </m:num>
                                      <m:den>
                                        <m:r>
                                          <a:rPr lang="en-GB" sz="1600" b="0" i="1" smtClean="0">
                                            <a:solidFill>
                                              <a:schemeClr val="tx1"/>
                                            </a:solidFill>
                                            <a:latin typeface="Cambria Math"/>
                                          </a:rPr>
                                          <m:t>4</m:t>
                                        </m:r>
                                      </m:den>
                                    </m:f>
                                  </m:e>
                                </m:box>
                                <m:r>
                                  <a:rPr lang="en-GB" sz="1600">
                                    <a:solidFill>
                                      <a:schemeClr val="tx1"/>
                                    </a:solidFill>
                                    <a:latin typeface="Cambria Math"/>
                                  </a:rPr>
                                  <m:t>=0.</m:t>
                                </m:r>
                                <m:r>
                                  <a:rPr lang="en-GB" sz="1600" b="0" i="0" smtClean="0">
                                    <a:solidFill>
                                      <a:schemeClr val="tx1"/>
                                    </a:solidFill>
                                    <a:latin typeface="Cambria Math"/>
                                  </a:rPr>
                                  <m:t>2</m:t>
                                </m:r>
                                <m:r>
                                  <a:rPr lang="en-GB" sz="1600">
                                    <a:solidFill>
                                      <a:schemeClr val="tx1"/>
                                    </a:solidFill>
                                    <a:latin typeface="Cambria Math"/>
                                  </a:rPr>
                                  <m:t>5</m:t>
                                </m:r>
                              </m:oMath>
                            </m:oMathPara>
                          </a14:m>
                          <a:endParaRPr lang="en-GB" sz="1600" dirty="0" smtClean="0">
                            <a:solidFill>
                              <a:schemeClr val="tx1"/>
                            </a:solidFill>
                          </a:endParaRPr>
                        </a:p>
                        <a:p>
                          <a:pPr marL="0" indent="0">
                            <a:buNone/>
                          </a:pPr>
                          <a:endParaRPr lang="en-GB" sz="500" dirty="0" smtClean="0">
                            <a:solidFill>
                              <a:schemeClr val="tx1"/>
                            </a:solidFill>
                          </a:endParaRPr>
                        </a:p>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a:solidFill>
                                              <a:schemeClr val="tx1"/>
                                            </a:solidFill>
                                            <a:latin typeface="Cambria Math"/>
                                          </a:rPr>
                                        </m:ctrlPr>
                                      </m:fPr>
                                      <m:num>
                                        <m:r>
                                          <a:rPr lang="en-GB" sz="1600" b="0" i="1" smtClean="0">
                                            <a:solidFill>
                                              <a:schemeClr val="tx1"/>
                                            </a:solidFill>
                                            <a:latin typeface="Cambria Math"/>
                                          </a:rPr>
                                          <m:t>3</m:t>
                                        </m:r>
                                      </m:num>
                                      <m:den>
                                        <m:r>
                                          <a:rPr lang="en-GB" sz="1600" i="1">
                                            <a:solidFill>
                                              <a:schemeClr val="tx1"/>
                                            </a:solidFill>
                                            <a:latin typeface="Cambria Math"/>
                                          </a:rPr>
                                          <m:t>4</m:t>
                                        </m:r>
                                      </m:den>
                                    </m:f>
                                  </m:e>
                                </m:box>
                                <m:r>
                                  <a:rPr lang="en-GB" sz="1600">
                                    <a:solidFill>
                                      <a:schemeClr val="tx1"/>
                                    </a:solidFill>
                                    <a:latin typeface="Cambria Math"/>
                                  </a:rPr>
                                  <m:t>=0.</m:t>
                                </m:r>
                                <m:r>
                                  <a:rPr lang="en-GB" sz="1600" b="0" i="0" smtClean="0">
                                    <a:solidFill>
                                      <a:schemeClr val="tx1"/>
                                    </a:solidFill>
                                    <a:latin typeface="Cambria Math"/>
                                  </a:rPr>
                                  <m:t>7</m:t>
                                </m:r>
                                <m:r>
                                  <a:rPr lang="en-GB" sz="1600">
                                    <a:solidFill>
                                      <a:schemeClr val="tx1"/>
                                    </a:solidFill>
                                    <a:latin typeface="Cambria Math"/>
                                  </a:rPr>
                                  <m:t>5</m:t>
                                </m:r>
                              </m:oMath>
                            </m:oMathPara>
                          </a14:m>
                          <a:endParaRPr lang="en-GB" sz="1600" dirty="0">
                            <a:solidFill>
                              <a:schemeClr val="tx1"/>
                            </a:solidFill>
                          </a:endParaRPr>
                        </a:p>
                        <a:p>
                          <a:endParaRPr lang="en-GB" sz="1600" dirty="0">
                            <a:solidFill>
                              <a:schemeClr val="tx1"/>
                            </a:solidFill>
                          </a:endParaRPr>
                        </a:p>
                      </a:txBody>
                      <a:tcPr>
                        <a:solidFill>
                          <a:schemeClr val="bg1"/>
                        </a:solidFill>
                      </a:tcPr>
                    </a:tc>
                    <a:tc>
                      <a:txBody>
                        <a:bodyPr/>
                        <a:lstStyle/>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10</m:t>
                                        </m:r>
                                      </m:den>
                                    </m:f>
                                  </m:e>
                                </m:box>
                                <m:r>
                                  <a:rPr lang="en-GB" sz="1600" b="0" i="0" smtClean="0">
                                    <a:solidFill>
                                      <a:schemeClr val="tx1"/>
                                    </a:solidFill>
                                    <a:latin typeface="Cambria Math"/>
                                  </a:rPr>
                                  <m:t>=0.1</m:t>
                                </m:r>
                              </m:oMath>
                            </m:oMathPara>
                          </a14:m>
                          <a:endParaRPr lang="en-GB" sz="1600" b="0" dirty="0" smtClean="0">
                            <a:solidFill>
                              <a:schemeClr val="tx1"/>
                            </a:solidFill>
                          </a:endParaRPr>
                        </a:p>
                        <a:p>
                          <a:pPr marL="0" indent="0">
                            <a:buNone/>
                          </a:pPr>
                          <a:endParaRPr lang="en-GB" sz="5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2</m:t>
                                        </m:r>
                                      </m:num>
                                      <m:den>
                                        <m:r>
                                          <a:rPr lang="en-GB" sz="1600" b="0" i="1" smtClean="0">
                                            <a:solidFill>
                                              <a:schemeClr val="tx1"/>
                                            </a:solidFill>
                                            <a:latin typeface="Cambria Math"/>
                                          </a:rPr>
                                          <m:t>10</m:t>
                                        </m:r>
                                      </m:den>
                                    </m:f>
                                  </m:e>
                                </m:box>
                                <m:r>
                                  <a:rPr lang="en-GB" sz="1600" b="0" i="0" smtClean="0">
                                    <a:solidFill>
                                      <a:schemeClr val="tx1"/>
                                    </a:solidFill>
                                    <a:latin typeface="Cambria Math"/>
                                  </a:rPr>
                                  <m:t>=0.2</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5</m:t>
                                        </m:r>
                                      </m:num>
                                      <m:den>
                                        <m:r>
                                          <a:rPr lang="en-GB" sz="1600" b="0" i="1" smtClean="0">
                                            <a:solidFill>
                                              <a:schemeClr val="tx1"/>
                                            </a:solidFill>
                                            <a:latin typeface="Cambria Math"/>
                                          </a:rPr>
                                          <m:t>10</m:t>
                                        </m:r>
                                      </m:den>
                                    </m:f>
                                  </m:e>
                                </m:box>
                                <m:r>
                                  <a:rPr lang="en-GB" sz="1600" b="0" i="0" smtClean="0">
                                    <a:solidFill>
                                      <a:schemeClr val="tx1"/>
                                    </a:solidFill>
                                    <a:latin typeface="Cambria Math"/>
                                  </a:rPr>
                                  <m:t>=0.5</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6</m:t>
                                        </m:r>
                                      </m:num>
                                      <m:den>
                                        <m:r>
                                          <a:rPr lang="en-GB" sz="1600" b="0" i="1" smtClean="0">
                                            <a:solidFill>
                                              <a:schemeClr val="tx1"/>
                                            </a:solidFill>
                                            <a:latin typeface="Cambria Math"/>
                                          </a:rPr>
                                          <m:t>10</m:t>
                                        </m:r>
                                      </m:den>
                                    </m:f>
                                  </m:e>
                                </m:box>
                                <m:r>
                                  <a:rPr lang="en-GB" sz="1600" b="0" i="0" smtClean="0">
                                    <a:solidFill>
                                      <a:schemeClr val="tx1"/>
                                    </a:solidFill>
                                    <a:latin typeface="Cambria Math"/>
                                  </a:rPr>
                                  <m:t>=0.6</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9</m:t>
                                        </m:r>
                                      </m:num>
                                      <m:den>
                                        <m:r>
                                          <a:rPr lang="en-GB" sz="1600" b="0" i="1" smtClean="0">
                                            <a:solidFill>
                                              <a:schemeClr val="tx1"/>
                                            </a:solidFill>
                                            <a:latin typeface="Cambria Math"/>
                                          </a:rPr>
                                          <m:t>10</m:t>
                                        </m:r>
                                      </m:den>
                                    </m:f>
                                  </m:e>
                                </m:box>
                                <m:r>
                                  <a:rPr lang="en-GB" sz="1600" b="0" i="0" smtClean="0">
                                    <a:solidFill>
                                      <a:schemeClr val="tx1"/>
                                    </a:solidFill>
                                    <a:latin typeface="Cambria Math"/>
                                  </a:rPr>
                                  <m:t>=0.9</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1600" b="0" dirty="0" smtClean="0">
                            <a:solidFill>
                              <a:schemeClr val="tx1"/>
                            </a:solidFill>
                          </a:endParaRPr>
                        </a:p>
                      </a:txBody>
                      <a:tcP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100</m:t>
                                        </m:r>
                                      </m:den>
                                    </m:f>
                                  </m:e>
                                </m:box>
                                <m:r>
                                  <a:rPr lang="en-GB" sz="1600" b="0" i="0" smtClean="0">
                                    <a:solidFill>
                                      <a:schemeClr val="tx1"/>
                                    </a:solidFill>
                                    <a:latin typeface="Cambria Math"/>
                                  </a:rPr>
                                  <m:t>=0.01</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7</m:t>
                                        </m:r>
                                      </m:num>
                                      <m:den>
                                        <m:r>
                                          <a:rPr lang="en-GB" sz="1600" b="0" i="1" smtClean="0">
                                            <a:solidFill>
                                              <a:schemeClr val="tx1"/>
                                            </a:solidFill>
                                            <a:latin typeface="Cambria Math"/>
                                          </a:rPr>
                                          <m:t>100</m:t>
                                        </m:r>
                                      </m:den>
                                    </m:f>
                                  </m:e>
                                </m:box>
                                <m:r>
                                  <a:rPr lang="en-GB" sz="1600" b="0" i="0" smtClean="0">
                                    <a:solidFill>
                                      <a:schemeClr val="tx1"/>
                                    </a:solidFill>
                                    <a:latin typeface="Cambria Math"/>
                                  </a:rPr>
                                  <m:t>=0.07</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21</m:t>
                                        </m:r>
                                      </m:num>
                                      <m:den>
                                        <m:r>
                                          <a:rPr lang="en-GB" sz="1600" b="0" i="1" smtClean="0">
                                            <a:solidFill>
                                              <a:schemeClr val="tx1"/>
                                            </a:solidFill>
                                            <a:latin typeface="Cambria Math"/>
                                          </a:rPr>
                                          <m:t>100</m:t>
                                        </m:r>
                                      </m:den>
                                    </m:f>
                                  </m:e>
                                </m:box>
                                <m:r>
                                  <a:rPr lang="en-GB" sz="1600" b="0" i="0" smtClean="0">
                                    <a:solidFill>
                                      <a:schemeClr val="tx1"/>
                                    </a:solidFill>
                                    <a:latin typeface="Cambria Math"/>
                                  </a:rPr>
                                  <m:t>=0.21</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75</m:t>
                                        </m:r>
                                      </m:num>
                                      <m:den>
                                        <m:r>
                                          <a:rPr lang="en-GB" sz="1600" b="0" i="1" smtClean="0">
                                            <a:solidFill>
                                              <a:schemeClr val="tx1"/>
                                            </a:solidFill>
                                            <a:latin typeface="Cambria Math"/>
                                          </a:rPr>
                                          <m:t>100</m:t>
                                        </m:r>
                                      </m:den>
                                    </m:f>
                                  </m:e>
                                </m:box>
                                <m:r>
                                  <a:rPr lang="en-GB" sz="1600" b="0" i="0" smtClean="0">
                                    <a:solidFill>
                                      <a:schemeClr val="tx1"/>
                                    </a:solidFill>
                                    <a:latin typeface="Cambria Math"/>
                                  </a:rPr>
                                  <m:t>=0.75</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99</m:t>
                                        </m:r>
                                      </m:num>
                                      <m:den>
                                        <m:r>
                                          <a:rPr lang="en-GB" sz="1600" b="0" i="1" smtClean="0">
                                            <a:solidFill>
                                              <a:schemeClr val="tx1"/>
                                            </a:solidFill>
                                            <a:latin typeface="Cambria Math"/>
                                          </a:rPr>
                                          <m:t>100</m:t>
                                        </m:r>
                                      </m:den>
                                    </m:f>
                                  </m:e>
                                </m:box>
                                <m:r>
                                  <a:rPr lang="en-GB" sz="1600" b="0" i="0" smtClean="0">
                                    <a:solidFill>
                                      <a:schemeClr val="tx1"/>
                                    </a:solidFill>
                                    <a:latin typeface="Cambria Math"/>
                                  </a:rPr>
                                  <m:t>=0.99</m:t>
                                </m:r>
                              </m:oMath>
                            </m:oMathPara>
                          </a14:m>
                          <a:endParaRPr lang="en-GB" sz="1600" b="0" dirty="0" smtClean="0">
                            <a:solidFill>
                              <a:schemeClr val="tx1"/>
                            </a:solidFill>
                          </a:endParaRPr>
                        </a:p>
                        <a:p>
                          <a:endParaRPr lang="en-GB" sz="1600" dirty="0">
                            <a:solidFill>
                              <a:schemeClr val="tx1"/>
                            </a:solidFill>
                          </a:endParaRPr>
                        </a:p>
                      </a:txBody>
                      <a:tcPr>
                        <a:solidFill>
                          <a:schemeClr val="bg1"/>
                        </a:solidFill>
                      </a:tcPr>
                    </a:tc>
                  </a:tr>
                </a:tbl>
              </a:graphicData>
            </a:graphic>
          </p:graphicFrame>
        </mc:Choice>
        <mc:Fallback xmlns="">
          <p:graphicFrame>
            <p:nvGraphicFramePr>
              <p:cNvPr id="10" name="Content Placeholder 9"/>
              <p:cNvGraphicFramePr>
                <a:graphicFrameLocks noGrp="1"/>
              </p:cNvGraphicFramePr>
              <p:nvPr>
                <p:ph sz="quarter" idx="13"/>
                <p:extLst>
                  <p:ext uri="{D42A27DB-BD31-4B8C-83A1-F6EECF244321}">
                    <p14:modId xmlns:p14="http://schemas.microsoft.com/office/powerpoint/2010/main" val="3797108911"/>
                  </p:ext>
                </p:extLst>
              </p:nvPr>
            </p:nvGraphicFramePr>
            <p:xfrm>
              <a:off x="719138" y="2555875"/>
              <a:ext cx="3717975" cy="2074037"/>
            </p:xfrm>
            <a:graphic>
              <a:graphicData uri="http://schemas.openxmlformats.org/drawingml/2006/table">
                <a:tbl>
                  <a:tblPr firstRow="1" bandRow="1">
                    <a:tableStyleId>{5C22544A-7EE6-4342-B048-85BDC9FD1C3A}</a:tableStyleId>
                  </a:tblPr>
                  <a:tblGrid>
                    <a:gridCol w="1239325"/>
                    <a:gridCol w="1239325"/>
                    <a:gridCol w="1239325"/>
                  </a:tblGrid>
                  <a:tr h="2074037">
                    <a:tc>
                      <a:txBody>
                        <a:bodyPr/>
                        <a:lstStyle/>
                        <a:p>
                          <a:endParaRPr lang="en-US"/>
                        </a:p>
                      </a:txBody>
                      <a:tcPr>
                        <a:blipFill rotWithShape="1">
                          <a:blip r:embed="rId2"/>
                          <a:stretch>
                            <a:fillRect l="-493" r="-200493"/>
                          </a:stretch>
                        </a:blipFill>
                      </a:tcPr>
                    </a:tc>
                    <a:tc>
                      <a:txBody>
                        <a:bodyPr/>
                        <a:lstStyle/>
                        <a:p>
                          <a:endParaRPr lang="en-US"/>
                        </a:p>
                      </a:txBody>
                      <a:tcPr>
                        <a:blipFill rotWithShape="1">
                          <a:blip r:embed="rId2"/>
                          <a:stretch>
                            <a:fillRect l="-100000" r="-99510"/>
                          </a:stretch>
                        </a:blipFill>
                      </a:tcPr>
                    </a:tc>
                    <a:tc>
                      <a:txBody>
                        <a:bodyPr/>
                        <a:lstStyle/>
                        <a:p>
                          <a:endParaRPr lang="en-US"/>
                        </a:p>
                      </a:txBody>
                      <a:tcPr>
                        <a:blipFill rotWithShape="1">
                          <a:blip r:embed="rId2"/>
                          <a:stretch>
                            <a:fillRect l="-200985"/>
                          </a:stretch>
                        </a:blipFill>
                      </a:tcPr>
                    </a:tc>
                  </a:tr>
                </a:tbl>
              </a:graphicData>
            </a:graphic>
          </p:graphicFrame>
        </mc:Fallback>
      </mc:AlternateContent>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02153" y="283286"/>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60511401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Summer 1</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7 times table.</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Songs and Chants</a:t>
            </a:r>
            <a:r>
              <a:rPr lang="en-GB" altLang="en-US" dirty="0" smtClean="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Order of difficulty</a:t>
            </a:r>
            <a:r>
              <a:rPr lang="en-GB" altLang="en-US" dirty="0" smtClean="0">
                <a:cs typeface="Arial" pitchFamily="34" charset="0"/>
              </a:rPr>
              <a:t> – Ask your child to order these facts from the easiest to the most challenging. Can they explain why some facts are easier to remember? Then focus on practising the most challenging facts.</a:t>
            </a:r>
            <a:endParaRPr lang="en-GB" dirty="0" smtClean="0">
              <a:cs typeface="Arial" pitchFamily="34" charset="0"/>
            </a:endParaRPr>
          </a:p>
          <a:p>
            <a:pPr eaLnBrk="0" fontAlgn="base" hangingPunct="0">
              <a:spcBef>
                <a:spcPct val="0"/>
              </a:spcBef>
              <a:spcAft>
                <a:spcPct val="0"/>
              </a:spcAft>
              <a:buClrTx/>
              <a:buSzTx/>
            </a:pPr>
            <a:endParaRPr lang="en-GB" altLang="en-US" dirty="0" smtClean="0"/>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endParaRPr lang="en-GB" altLang="en-US" dirty="0">
              <a:cs typeface="Arial" pitchFamily="34" charset="0"/>
            </a:endParaRPr>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3019747735"/>
              </p:ext>
            </p:extLst>
          </p:nvPr>
        </p:nvGraphicFramePr>
        <p:xfrm>
          <a:off x="719138" y="2555875"/>
          <a:ext cx="3390900" cy="2506219"/>
        </p:xfrm>
        <a:graphic>
          <a:graphicData uri="http://schemas.openxmlformats.org/drawingml/2006/table">
            <a:tbl>
              <a:tblPr firstRow="1" bandRow="1">
                <a:tableStyleId>{2D5ABB26-0587-4C30-8999-92F81FD0307C}</a:tableStyleId>
              </a:tblPr>
              <a:tblGrid>
                <a:gridCol w="847725"/>
                <a:gridCol w="847725"/>
                <a:gridCol w="847725"/>
                <a:gridCol w="847725"/>
              </a:tblGrid>
              <a:tr h="2506219">
                <a:tc>
                  <a:txBody>
                    <a:bodyPr/>
                    <a:lstStyle/>
                    <a:p>
                      <a:pPr algn="ctr">
                        <a:lnSpc>
                          <a:spcPct val="115000"/>
                        </a:lnSpc>
                        <a:spcAft>
                          <a:spcPts val="0"/>
                        </a:spcAft>
                      </a:pPr>
                      <a:r>
                        <a:rPr lang="en-GB" sz="1100" dirty="0" smtClean="0">
                          <a:effectLst/>
                        </a:rPr>
                        <a:t>7 </a:t>
                      </a:r>
                      <a:r>
                        <a:rPr lang="en-GB" sz="1100" dirty="0">
                          <a:effectLst/>
                        </a:rPr>
                        <a:t>× 1 = </a:t>
                      </a:r>
                      <a:r>
                        <a:rPr lang="en-GB" sz="1100" dirty="0" smtClean="0">
                          <a:effectLst/>
                        </a:rPr>
                        <a:t>7</a:t>
                      </a:r>
                      <a:endParaRPr lang="en-GB" sz="1100" dirty="0">
                        <a:effectLst/>
                      </a:endParaRPr>
                    </a:p>
                    <a:p>
                      <a:pPr algn="ctr">
                        <a:lnSpc>
                          <a:spcPct val="115000"/>
                        </a:lnSpc>
                        <a:spcAft>
                          <a:spcPts val="0"/>
                        </a:spcAft>
                      </a:pPr>
                      <a:r>
                        <a:rPr lang="en-GB" sz="1100" dirty="0" smtClean="0">
                          <a:effectLst/>
                        </a:rPr>
                        <a:t>7</a:t>
                      </a:r>
                      <a:r>
                        <a:rPr lang="en-GB" sz="1100" baseline="0" dirty="0" smtClean="0">
                          <a:effectLst/>
                        </a:rPr>
                        <a:t> </a:t>
                      </a:r>
                      <a:r>
                        <a:rPr lang="en-GB" sz="1100" dirty="0" smtClean="0">
                          <a:effectLst/>
                        </a:rPr>
                        <a:t>× 2 </a:t>
                      </a:r>
                      <a:r>
                        <a:rPr lang="en-GB" sz="1100" dirty="0">
                          <a:effectLst/>
                        </a:rPr>
                        <a:t>= </a:t>
                      </a:r>
                      <a:r>
                        <a:rPr lang="en-GB" sz="1100" dirty="0" smtClean="0">
                          <a:effectLst/>
                        </a:rPr>
                        <a:t>14</a:t>
                      </a:r>
                      <a:endParaRPr lang="en-GB" sz="1100" dirty="0">
                        <a:effectLst/>
                      </a:endParaRPr>
                    </a:p>
                    <a:p>
                      <a:pPr algn="ctr">
                        <a:lnSpc>
                          <a:spcPct val="115000"/>
                        </a:lnSpc>
                        <a:spcAft>
                          <a:spcPts val="0"/>
                        </a:spcAft>
                      </a:pPr>
                      <a:r>
                        <a:rPr lang="en-GB" sz="1100" baseline="0" dirty="0" smtClean="0">
                          <a:effectLst/>
                        </a:rPr>
                        <a:t>7 </a:t>
                      </a:r>
                      <a:r>
                        <a:rPr lang="en-GB" sz="1100" dirty="0" smtClean="0">
                          <a:effectLst/>
                        </a:rPr>
                        <a:t>× </a:t>
                      </a:r>
                      <a:r>
                        <a:rPr lang="en-GB" sz="1100" dirty="0">
                          <a:effectLst/>
                        </a:rPr>
                        <a:t>3 = </a:t>
                      </a:r>
                      <a:r>
                        <a:rPr lang="en-GB" sz="1100" dirty="0" smtClean="0">
                          <a:effectLst/>
                        </a:rPr>
                        <a:t>21</a:t>
                      </a:r>
                      <a:endParaRPr lang="en-GB" sz="1100" dirty="0">
                        <a:effectLst/>
                      </a:endParaRPr>
                    </a:p>
                    <a:p>
                      <a:pPr algn="ctr">
                        <a:lnSpc>
                          <a:spcPct val="115000"/>
                        </a:lnSpc>
                        <a:spcAft>
                          <a:spcPts val="0"/>
                        </a:spcAft>
                      </a:pPr>
                      <a:r>
                        <a:rPr lang="en-GB" sz="1100" dirty="0" smtClean="0">
                          <a:effectLst/>
                        </a:rPr>
                        <a:t>7 </a:t>
                      </a:r>
                      <a:r>
                        <a:rPr lang="en-GB" sz="1100" dirty="0">
                          <a:effectLst/>
                        </a:rPr>
                        <a:t>× 4 = </a:t>
                      </a:r>
                      <a:r>
                        <a:rPr lang="en-GB" sz="1100" dirty="0" smtClean="0">
                          <a:effectLst/>
                        </a:rPr>
                        <a:t>28</a:t>
                      </a:r>
                      <a:endParaRPr lang="en-GB" sz="1100" dirty="0">
                        <a:effectLst/>
                      </a:endParaRPr>
                    </a:p>
                    <a:p>
                      <a:pPr algn="ctr">
                        <a:lnSpc>
                          <a:spcPct val="115000"/>
                        </a:lnSpc>
                        <a:spcAft>
                          <a:spcPts val="0"/>
                        </a:spcAft>
                      </a:pPr>
                      <a:r>
                        <a:rPr lang="en-GB" sz="1100" dirty="0" smtClean="0">
                          <a:effectLst/>
                        </a:rPr>
                        <a:t>7 </a:t>
                      </a:r>
                      <a:r>
                        <a:rPr lang="en-GB" sz="1100" dirty="0">
                          <a:effectLst/>
                        </a:rPr>
                        <a:t>× 5 = </a:t>
                      </a:r>
                      <a:r>
                        <a:rPr lang="en-GB" sz="1100" dirty="0" smtClean="0">
                          <a:effectLst/>
                        </a:rPr>
                        <a:t>35</a:t>
                      </a:r>
                      <a:endParaRPr lang="en-GB" sz="1100" dirty="0">
                        <a:effectLst/>
                      </a:endParaRPr>
                    </a:p>
                    <a:p>
                      <a:pPr algn="ctr">
                        <a:lnSpc>
                          <a:spcPct val="115000"/>
                        </a:lnSpc>
                        <a:spcAft>
                          <a:spcPts val="0"/>
                        </a:spcAft>
                      </a:pPr>
                      <a:r>
                        <a:rPr lang="en-GB" sz="1100" baseline="0" dirty="0" smtClean="0">
                          <a:effectLst/>
                        </a:rPr>
                        <a:t>7 </a:t>
                      </a:r>
                      <a:r>
                        <a:rPr lang="en-GB" sz="1100" dirty="0" smtClean="0">
                          <a:effectLst/>
                        </a:rPr>
                        <a:t>× </a:t>
                      </a:r>
                      <a:r>
                        <a:rPr lang="en-GB" sz="1100" dirty="0">
                          <a:effectLst/>
                        </a:rPr>
                        <a:t>6 = </a:t>
                      </a:r>
                      <a:r>
                        <a:rPr lang="en-GB" sz="1100" dirty="0" smtClean="0">
                          <a:effectLst/>
                        </a:rPr>
                        <a:t>42</a:t>
                      </a:r>
                      <a:endParaRPr lang="en-GB" sz="1100" dirty="0">
                        <a:effectLst/>
                      </a:endParaRPr>
                    </a:p>
                    <a:p>
                      <a:pPr algn="ctr">
                        <a:lnSpc>
                          <a:spcPct val="115000"/>
                        </a:lnSpc>
                        <a:spcAft>
                          <a:spcPts val="0"/>
                        </a:spcAft>
                      </a:pPr>
                      <a:r>
                        <a:rPr lang="en-GB" sz="1100" dirty="0" smtClean="0">
                          <a:effectLst/>
                        </a:rPr>
                        <a:t>7 </a:t>
                      </a:r>
                      <a:r>
                        <a:rPr lang="en-GB" sz="1100" dirty="0">
                          <a:effectLst/>
                        </a:rPr>
                        <a:t>× 7 = </a:t>
                      </a:r>
                      <a:r>
                        <a:rPr lang="en-GB" sz="1100" dirty="0" smtClean="0">
                          <a:effectLst/>
                        </a:rPr>
                        <a:t>49</a:t>
                      </a:r>
                      <a:endParaRPr lang="en-GB" sz="1100" dirty="0">
                        <a:effectLst/>
                      </a:endParaRPr>
                    </a:p>
                    <a:p>
                      <a:pPr algn="ctr">
                        <a:lnSpc>
                          <a:spcPct val="115000"/>
                        </a:lnSpc>
                        <a:spcAft>
                          <a:spcPts val="0"/>
                        </a:spcAft>
                      </a:pPr>
                      <a:r>
                        <a:rPr lang="en-GB" sz="1100" dirty="0" smtClean="0">
                          <a:effectLst/>
                        </a:rPr>
                        <a:t>7 </a:t>
                      </a:r>
                      <a:r>
                        <a:rPr lang="en-GB" sz="1100" dirty="0">
                          <a:effectLst/>
                        </a:rPr>
                        <a:t>× 8 = </a:t>
                      </a:r>
                      <a:r>
                        <a:rPr lang="en-GB" sz="1100" dirty="0" smtClean="0">
                          <a:effectLst/>
                        </a:rPr>
                        <a:t>56</a:t>
                      </a:r>
                      <a:endParaRPr lang="en-GB" sz="1100" dirty="0">
                        <a:effectLst/>
                      </a:endParaRPr>
                    </a:p>
                    <a:p>
                      <a:pPr algn="ctr">
                        <a:lnSpc>
                          <a:spcPct val="115000"/>
                        </a:lnSpc>
                        <a:spcAft>
                          <a:spcPts val="0"/>
                        </a:spcAft>
                      </a:pPr>
                      <a:r>
                        <a:rPr lang="en-GB" sz="1100" dirty="0" smtClean="0">
                          <a:effectLst/>
                        </a:rPr>
                        <a:t>7 </a:t>
                      </a:r>
                      <a:r>
                        <a:rPr lang="en-GB" sz="1100" dirty="0">
                          <a:effectLst/>
                        </a:rPr>
                        <a:t>× 9 = </a:t>
                      </a:r>
                      <a:r>
                        <a:rPr lang="en-GB" sz="1100" dirty="0" smtClean="0">
                          <a:effectLst/>
                        </a:rPr>
                        <a:t>63</a:t>
                      </a:r>
                      <a:endParaRPr lang="en-GB" sz="1100" dirty="0">
                        <a:effectLst/>
                      </a:endParaRPr>
                    </a:p>
                    <a:p>
                      <a:pPr algn="ctr">
                        <a:lnSpc>
                          <a:spcPct val="115000"/>
                        </a:lnSpc>
                        <a:spcAft>
                          <a:spcPts val="0"/>
                        </a:spcAft>
                      </a:pPr>
                      <a:r>
                        <a:rPr lang="en-GB" sz="1100" dirty="0" smtClean="0">
                          <a:effectLst/>
                        </a:rPr>
                        <a:t>7 </a:t>
                      </a:r>
                      <a:r>
                        <a:rPr lang="en-GB" sz="1100" dirty="0">
                          <a:effectLst/>
                        </a:rPr>
                        <a:t>× 10 = </a:t>
                      </a:r>
                      <a:r>
                        <a:rPr lang="en-GB" sz="1100" dirty="0" smtClean="0">
                          <a:effectLst/>
                        </a:rPr>
                        <a:t>70</a:t>
                      </a:r>
                      <a:endParaRPr lang="en-GB" sz="1100" dirty="0">
                        <a:effectLst/>
                      </a:endParaRPr>
                    </a:p>
                    <a:p>
                      <a:pPr algn="ctr">
                        <a:lnSpc>
                          <a:spcPct val="115000"/>
                        </a:lnSpc>
                        <a:spcAft>
                          <a:spcPts val="0"/>
                        </a:spcAft>
                      </a:pPr>
                      <a:r>
                        <a:rPr lang="en-GB" sz="1100" dirty="0" smtClean="0">
                          <a:effectLst/>
                        </a:rPr>
                        <a:t>7 </a:t>
                      </a:r>
                      <a:r>
                        <a:rPr lang="en-GB" sz="1100" dirty="0">
                          <a:effectLst/>
                        </a:rPr>
                        <a:t>× 11 = </a:t>
                      </a:r>
                      <a:r>
                        <a:rPr lang="en-GB" sz="1100" dirty="0" smtClean="0">
                          <a:effectLst/>
                        </a:rPr>
                        <a:t>77</a:t>
                      </a:r>
                      <a:endParaRPr lang="en-GB" sz="1100" dirty="0">
                        <a:effectLst/>
                      </a:endParaRPr>
                    </a:p>
                    <a:p>
                      <a:pPr algn="ctr">
                        <a:lnSpc>
                          <a:spcPct val="115000"/>
                        </a:lnSpc>
                        <a:spcAft>
                          <a:spcPts val="0"/>
                        </a:spcAft>
                      </a:pPr>
                      <a:r>
                        <a:rPr lang="en-GB" sz="1100" dirty="0" smtClean="0">
                          <a:effectLst/>
                        </a:rPr>
                        <a:t>7 × 12 = 84</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1 × 7 = 7</a:t>
                      </a:r>
                    </a:p>
                    <a:p>
                      <a:pPr algn="ctr">
                        <a:lnSpc>
                          <a:spcPct val="115000"/>
                        </a:lnSpc>
                        <a:spcAft>
                          <a:spcPts val="0"/>
                        </a:spcAft>
                      </a:pPr>
                      <a:r>
                        <a:rPr lang="en-GB" sz="1100" dirty="0" smtClean="0">
                          <a:effectLst/>
                        </a:rPr>
                        <a:t>2 × 7 = 14</a:t>
                      </a:r>
                    </a:p>
                    <a:p>
                      <a:pPr algn="ctr">
                        <a:lnSpc>
                          <a:spcPct val="115000"/>
                        </a:lnSpc>
                        <a:spcAft>
                          <a:spcPts val="0"/>
                        </a:spcAft>
                      </a:pPr>
                      <a:r>
                        <a:rPr lang="en-GB" sz="1100" dirty="0" smtClean="0">
                          <a:effectLst/>
                        </a:rPr>
                        <a:t>3 × 7</a:t>
                      </a:r>
                      <a:r>
                        <a:rPr lang="en-GB" sz="1100" baseline="0" dirty="0" smtClean="0">
                          <a:effectLst/>
                        </a:rPr>
                        <a:t> </a:t>
                      </a:r>
                      <a:r>
                        <a:rPr lang="en-GB" sz="1100" dirty="0" smtClean="0">
                          <a:effectLst/>
                        </a:rPr>
                        <a:t>= 21</a:t>
                      </a:r>
                    </a:p>
                    <a:p>
                      <a:pPr algn="ctr">
                        <a:lnSpc>
                          <a:spcPct val="115000"/>
                        </a:lnSpc>
                        <a:spcAft>
                          <a:spcPts val="0"/>
                        </a:spcAft>
                      </a:pPr>
                      <a:r>
                        <a:rPr lang="en-GB" sz="1100" dirty="0" smtClean="0">
                          <a:effectLst/>
                        </a:rPr>
                        <a:t>4 × 7</a:t>
                      </a:r>
                      <a:r>
                        <a:rPr lang="en-GB" sz="1100" baseline="0" dirty="0" smtClean="0">
                          <a:effectLst/>
                        </a:rPr>
                        <a:t> </a:t>
                      </a:r>
                      <a:r>
                        <a:rPr lang="en-GB" sz="1100" dirty="0" smtClean="0">
                          <a:effectLst/>
                        </a:rPr>
                        <a:t>= 28</a:t>
                      </a:r>
                    </a:p>
                    <a:p>
                      <a:pPr algn="ctr">
                        <a:lnSpc>
                          <a:spcPct val="115000"/>
                        </a:lnSpc>
                        <a:spcAft>
                          <a:spcPts val="0"/>
                        </a:spcAft>
                      </a:pPr>
                      <a:r>
                        <a:rPr lang="en-GB" sz="1100" dirty="0" smtClean="0">
                          <a:effectLst/>
                        </a:rPr>
                        <a:t>5 × 7 = 35</a:t>
                      </a:r>
                    </a:p>
                    <a:p>
                      <a:pPr algn="ctr">
                        <a:lnSpc>
                          <a:spcPct val="115000"/>
                        </a:lnSpc>
                        <a:spcAft>
                          <a:spcPts val="0"/>
                        </a:spcAft>
                      </a:pPr>
                      <a:r>
                        <a:rPr lang="en-GB" sz="1100" baseline="0" dirty="0" smtClean="0">
                          <a:effectLst/>
                        </a:rPr>
                        <a:t>6 </a:t>
                      </a:r>
                      <a:r>
                        <a:rPr lang="en-GB" sz="1100" dirty="0" smtClean="0">
                          <a:effectLst/>
                        </a:rPr>
                        <a:t>× 7</a:t>
                      </a:r>
                      <a:r>
                        <a:rPr lang="en-GB" sz="1100" baseline="0" dirty="0" smtClean="0">
                          <a:effectLst/>
                        </a:rPr>
                        <a:t> </a:t>
                      </a:r>
                      <a:r>
                        <a:rPr lang="en-GB" sz="1100" dirty="0" smtClean="0">
                          <a:effectLst/>
                        </a:rPr>
                        <a:t>= 42</a:t>
                      </a:r>
                    </a:p>
                    <a:p>
                      <a:pPr algn="ctr">
                        <a:lnSpc>
                          <a:spcPct val="115000"/>
                        </a:lnSpc>
                        <a:spcAft>
                          <a:spcPts val="0"/>
                        </a:spcAft>
                      </a:pPr>
                      <a:r>
                        <a:rPr lang="en-GB" sz="1100" dirty="0" smtClean="0">
                          <a:effectLst/>
                        </a:rPr>
                        <a:t>7 × 7 = 49</a:t>
                      </a:r>
                    </a:p>
                    <a:p>
                      <a:pPr algn="ctr">
                        <a:lnSpc>
                          <a:spcPct val="115000"/>
                        </a:lnSpc>
                        <a:spcAft>
                          <a:spcPts val="0"/>
                        </a:spcAft>
                      </a:pPr>
                      <a:r>
                        <a:rPr lang="en-GB" sz="1100" dirty="0" smtClean="0">
                          <a:effectLst/>
                        </a:rPr>
                        <a:t>8 × 7 = 56</a:t>
                      </a:r>
                    </a:p>
                    <a:p>
                      <a:pPr algn="ctr">
                        <a:lnSpc>
                          <a:spcPct val="115000"/>
                        </a:lnSpc>
                        <a:spcAft>
                          <a:spcPts val="0"/>
                        </a:spcAft>
                      </a:pPr>
                      <a:r>
                        <a:rPr lang="en-GB" sz="1100" dirty="0" smtClean="0">
                          <a:effectLst/>
                        </a:rPr>
                        <a:t>9 × 7 = 63</a:t>
                      </a:r>
                    </a:p>
                    <a:p>
                      <a:pPr algn="ctr">
                        <a:lnSpc>
                          <a:spcPct val="115000"/>
                        </a:lnSpc>
                        <a:spcAft>
                          <a:spcPts val="0"/>
                        </a:spcAft>
                      </a:pPr>
                      <a:r>
                        <a:rPr lang="en-GB" sz="1100" dirty="0" smtClean="0">
                          <a:effectLst/>
                        </a:rPr>
                        <a:t>10 × 7 = 70</a:t>
                      </a:r>
                    </a:p>
                    <a:p>
                      <a:pPr algn="ctr">
                        <a:lnSpc>
                          <a:spcPct val="115000"/>
                        </a:lnSpc>
                        <a:spcAft>
                          <a:spcPts val="0"/>
                        </a:spcAft>
                      </a:pPr>
                      <a:r>
                        <a:rPr lang="en-GB" sz="1100" dirty="0" smtClean="0">
                          <a:effectLst/>
                        </a:rPr>
                        <a:t>11 × 7 = 77</a:t>
                      </a:r>
                    </a:p>
                    <a:p>
                      <a:pPr algn="ctr">
                        <a:lnSpc>
                          <a:spcPct val="115000"/>
                        </a:lnSpc>
                        <a:spcAft>
                          <a:spcPts val="0"/>
                        </a:spcAft>
                      </a:pPr>
                      <a:r>
                        <a:rPr lang="en-GB" sz="1100" dirty="0" smtClean="0">
                          <a:effectLst/>
                        </a:rPr>
                        <a:t>12 × 7 = 84</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7 ÷ 7 = 1</a:t>
                      </a:r>
                    </a:p>
                    <a:p>
                      <a:pPr algn="ctr">
                        <a:lnSpc>
                          <a:spcPct val="115000"/>
                        </a:lnSpc>
                        <a:spcAft>
                          <a:spcPts val="0"/>
                        </a:spcAft>
                      </a:pPr>
                      <a:r>
                        <a:rPr lang="en-GB" sz="1100" dirty="0" smtClean="0">
                          <a:effectLst/>
                        </a:rPr>
                        <a:t>14 ÷ 7</a:t>
                      </a:r>
                      <a:r>
                        <a:rPr lang="en-GB" sz="1100" baseline="0" dirty="0" smtClean="0">
                          <a:effectLst/>
                        </a:rPr>
                        <a:t> </a:t>
                      </a:r>
                      <a:r>
                        <a:rPr lang="en-GB" sz="1100" dirty="0" smtClean="0">
                          <a:effectLst/>
                        </a:rPr>
                        <a:t>= 2</a:t>
                      </a:r>
                    </a:p>
                    <a:p>
                      <a:pPr algn="ctr">
                        <a:lnSpc>
                          <a:spcPct val="115000"/>
                        </a:lnSpc>
                        <a:spcAft>
                          <a:spcPts val="0"/>
                        </a:spcAft>
                      </a:pPr>
                      <a:r>
                        <a:rPr lang="en-GB" sz="1100" dirty="0" smtClean="0">
                          <a:effectLst/>
                        </a:rPr>
                        <a:t>21</a:t>
                      </a:r>
                      <a:r>
                        <a:rPr lang="en-GB" sz="1100" baseline="0" dirty="0" smtClean="0">
                          <a:effectLst/>
                        </a:rPr>
                        <a:t> </a:t>
                      </a:r>
                      <a:r>
                        <a:rPr lang="en-GB" sz="1100" dirty="0" smtClean="0">
                          <a:effectLst/>
                        </a:rPr>
                        <a:t>÷ 7 = 3</a:t>
                      </a:r>
                    </a:p>
                    <a:p>
                      <a:pPr algn="ctr">
                        <a:lnSpc>
                          <a:spcPct val="115000"/>
                        </a:lnSpc>
                        <a:spcAft>
                          <a:spcPts val="0"/>
                        </a:spcAft>
                      </a:pPr>
                      <a:r>
                        <a:rPr lang="en-GB" sz="1100" baseline="0" dirty="0" smtClean="0">
                          <a:effectLst/>
                        </a:rPr>
                        <a:t>28 </a:t>
                      </a:r>
                      <a:r>
                        <a:rPr lang="en-GB" sz="1100" dirty="0" smtClean="0">
                          <a:effectLst/>
                        </a:rPr>
                        <a:t>÷ 7</a:t>
                      </a:r>
                      <a:r>
                        <a:rPr lang="en-GB" sz="1100" baseline="0" dirty="0" smtClean="0">
                          <a:effectLst/>
                        </a:rPr>
                        <a:t> </a:t>
                      </a:r>
                      <a:r>
                        <a:rPr lang="en-GB" sz="1100" dirty="0" smtClean="0">
                          <a:effectLst/>
                        </a:rPr>
                        <a:t>= 4</a:t>
                      </a:r>
                    </a:p>
                    <a:p>
                      <a:pPr algn="ctr">
                        <a:lnSpc>
                          <a:spcPct val="115000"/>
                        </a:lnSpc>
                        <a:spcAft>
                          <a:spcPts val="0"/>
                        </a:spcAft>
                      </a:pPr>
                      <a:r>
                        <a:rPr lang="en-GB" sz="1100" baseline="0" dirty="0" smtClean="0">
                          <a:effectLst/>
                        </a:rPr>
                        <a:t>35 </a:t>
                      </a:r>
                      <a:r>
                        <a:rPr lang="en-GB" sz="1100" dirty="0" smtClean="0">
                          <a:effectLst/>
                        </a:rPr>
                        <a:t>÷ 7 = 5</a:t>
                      </a:r>
                    </a:p>
                    <a:p>
                      <a:pPr algn="ctr">
                        <a:lnSpc>
                          <a:spcPct val="115000"/>
                        </a:lnSpc>
                        <a:spcAft>
                          <a:spcPts val="0"/>
                        </a:spcAft>
                      </a:pPr>
                      <a:r>
                        <a:rPr lang="en-GB" sz="1100" baseline="0" dirty="0" smtClean="0">
                          <a:effectLst/>
                        </a:rPr>
                        <a:t>42 </a:t>
                      </a:r>
                      <a:r>
                        <a:rPr lang="en-GB" sz="1100" dirty="0" smtClean="0">
                          <a:effectLst/>
                        </a:rPr>
                        <a:t>÷ 7</a:t>
                      </a:r>
                      <a:r>
                        <a:rPr lang="en-GB" sz="1100" baseline="0" dirty="0" smtClean="0">
                          <a:effectLst/>
                        </a:rPr>
                        <a:t> </a:t>
                      </a:r>
                      <a:r>
                        <a:rPr lang="en-GB" sz="1100" dirty="0" smtClean="0">
                          <a:effectLst/>
                        </a:rPr>
                        <a:t>= 6</a:t>
                      </a:r>
                    </a:p>
                    <a:p>
                      <a:pPr algn="ctr">
                        <a:lnSpc>
                          <a:spcPct val="115000"/>
                        </a:lnSpc>
                        <a:spcAft>
                          <a:spcPts val="0"/>
                        </a:spcAft>
                      </a:pPr>
                      <a:r>
                        <a:rPr lang="en-GB" sz="1100" dirty="0" smtClean="0">
                          <a:effectLst/>
                        </a:rPr>
                        <a:t>49 ÷ 7 = 7</a:t>
                      </a:r>
                    </a:p>
                    <a:p>
                      <a:pPr algn="ctr">
                        <a:lnSpc>
                          <a:spcPct val="115000"/>
                        </a:lnSpc>
                        <a:spcAft>
                          <a:spcPts val="0"/>
                        </a:spcAft>
                      </a:pPr>
                      <a:r>
                        <a:rPr lang="en-GB" sz="1100" dirty="0" smtClean="0">
                          <a:effectLst/>
                        </a:rPr>
                        <a:t>56 ÷ 7</a:t>
                      </a:r>
                      <a:r>
                        <a:rPr lang="en-GB" sz="1100" baseline="0" dirty="0" smtClean="0">
                          <a:effectLst/>
                        </a:rPr>
                        <a:t> </a:t>
                      </a:r>
                      <a:r>
                        <a:rPr lang="en-GB" sz="1100" dirty="0" smtClean="0">
                          <a:effectLst/>
                        </a:rPr>
                        <a:t>= 8</a:t>
                      </a:r>
                    </a:p>
                    <a:p>
                      <a:pPr algn="ctr">
                        <a:lnSpc>
                          <a:spcPct val="115000"/>
                        </a:lnSpc>
                        <a:spcAft>
                          <a:spcPts val="0"/>
                        </a:spcAft>
                      </a:pPr>
                      <a:r>
                        <a:rPr lang="en-GB" sz="1100" dirty="0" smtClean="0">
                          <a:effectLst/>
                        </a:rPr>
                        <a:t>63 ÷ 7 = 9</a:t>
                      </a:r>
                    </a:p>
                    <a:p>
                      <a:pPr algn="ctr">
                        <a:lnSpc>
                          <a:spcPct val="115000"/>
                        </a:lnSpc>
                        <a:spcAft>
                          <a:spcPts val="0"/>
                        </a:spcAft>
                      </a:pPr>
                      <a:r>
                        <a:rPr lang="en-GB" sz="1100" dirty="0" smtClean="0">
                          <a:effectLst/>
                        </a:rPr>
                        <a:t>70 ÷ 7</a:t>
                      </a:r>
                      <a:r>
                        <a:rPr lang="en-GB" sz="1100" baseline="0" dirty="0" smtClean="0">
                          <a:effectLst/>
                        </a:rPr>
                        <a:t> </a:t>
                      </a:r>
                      <a:r>
                        <a:rPr lang="en-GB" sz="1100" dirty="0" smtClean="0">
                          <a:effectLst/>
                        </a:rPr>
                        <a:t>= 10</a:t>
                      </a:r>
                    </a:p>
                    <a:p>
                      <a:pPr algn="ctr">
                        <a:lnSpc>
                          <a:spcPct val="115000"/>
                        </a:lnSpc>
                        <a:spcAft>
                          <a:spcPts val="0"/>
                        </a:spcAft>
                      </a:pPr>
                      <a:r>
                        <a:rPr lang="en-GB" sz="1100" dirty="0" smtClean="0">
                          <a:effectLst/>
                        </a:rPr>
                        <a:t>77 ÷ 7</a:t>
                      </a:r>
                      <a:r>
                        <a:rPr lang="en-GB" sz="1100" baseline="0" dirty="0" smtClean="0">
                          <a:effectLst/>
                        </a:rPr>
                        <a:t> </a:t>
                      </a:r>
                      <a:r>
                        <a:rPr lang="en-GB" sz="1100" dirty="0" smtClean="0">
                          <a:effectLst/>
                        </a:rPr>
                        <a:t>= 11</a:t>
                      </a:r>
                    </a:p>
                    <a:p>
                      <a:pPr algn="ctr">
                        <a:lnSpc>
                          <a:spcPct val="115000"/>
                        </a:lnSpc>
                        <a:spcAft>
                          <a:spcPts val="0"/>
                        </a:spcAft>
                      </a:pPr>
                      <a:r>
                        <a:rPr lang="en-GB" sz="1100" dirty="0" smtClean="0">
                          <a:effectLst/>
                        </a:rPr>
                        <a:t>84 ÷ 7</a:t>
                      </a:r>
                      <a:r>
                        <a:rPr lang="en-GB" sz="1100" baseline="0" dirty="0" smtClean="0">
                          <a:effectLst/>
                        </a:rPr>
                        <a:t> </a:t>
                      </a:r>
                      <a:r>
                        <a:rPr lang="en-GB" sz="1100" dirty="0" smtClean="0">
                          <a:effectLst/>
                        </a:rPr>
                        <a:t>= 12</a:t>
                      </a:r>
                    </a:p>
                    <a:p>
                      <a:pPr algn="ctr">
                        <a:lnSpc>
                          <a:spcPct val="115000"/>
                        </a:lnSpc>
                        <a:spcAft>
                          <a:spcPts val="0"/>
                        </a:spcAft>
                      </a:pPr>
                      <a:endParaRPr lang="en-GB" sz="1100" dirty="0" smtClean="0">
                        <a:effectLst/>
                      </a:endParaRPr>
                    </a:p>
                  </a:txBody>
                  <a:tcPr marL="68580" marR="68580" marT="0" marB="0"/>
                </a:tc>
                <a:tc>
                  <a:txBody>
                    <a:bodyPr/>
                    <a:lstStyle/>
                    <a:p>
                      <a:pPr algn="ctr">
                        <a:lnSpc>
                          <a:spcPct val="115000"/>
                        </a:lnSpc>
                        <a:spcAft>
                          <a:spcPts val="0"/>
                        </a:spcAft>
                      </a:pPr>
                      <a:r>
                        <a:rPr lang="en-GB" sz="1100" dirty="0" smtClean="0">
                          <a:effectLst/>
                        </a:rPr>
                        <a:t>7 ÷ 1 = 7</a:t>
                      </a:r>
                    </a:p>
                    <a:p>
                      <a:pPr algn="ctr">
                        <a:lnSpc>
                          <a:spcPct val="115000"/>
                        </a:lnSpc>
                        <a:spcAft>
                          <a:spcPts val="0"/>
                        </a:spcAft>
                      </a:pPr>
                      <a:r>
                        <a:rPr lang="en-GB" sz="1100" dirty="0" smtClean="0">
                          <a:effectLst/>
                        </a:rPr>
                        <a:t>14 ÷ 2</a:t>
                      </a:r>
                      <a:r>
                        <a:rPr lang="en-GB" sz="1100" baseline="0" dirty="0" smtClean="0">
                          <a:effectLst/>
                        </a:rPr>
                        <a:t> </a:t>
                      </a:r>
                      <a:r>
                        <a:rPr lang="en-GB" sz="1100" dirty="0" smtClean="0">
                          <a:effectLst/>
                        </a:rPr>
                        <a:t>= 7</a:t>
                      </a:r>
                    </a:p>
                    <a:p>
                      <a:pPr algn="ctr">
                        <a:lnSpc>
                          <a:spcPct val="115000"/>
                        </a:lnSpc>
                        <a:spcAft>
                          <a:spcPts val="0"/>
                        </a:spcAft>
                      </a:pPr>
                      <a:r>
                        <a:rPr lang="en-GB" sz="1100" dirty="0" smtClean="0">
                          <a:effectLst/>
                        </a:rPr>
                        <a:t>21</a:t>
                      </a:r>
                      <a:r>
                        <a:rPr lang="en-GB" sz="1100" baseline="0" dirty="0" smtClean="0">
                          <a:effectLst/>
                        </a:rPr>
                        <a:t> </a:t>
                      </a:r>
                      <a:r>
                        <a:rPr lang="en-GB" sz="1100" dirty="0" smtClean="0">
                          <a:effectLst/>
                        </a:rPr>
                        <a:t>÷ 3 = 7</a:t>
                      </a:r>
                    </a:p>
                    <a:p>
                      <a:pPr algn="ctr">
                        <a:lnSpc>
                          <a:spcPct val="115000"/>
                        </a:lnSpc>
                        <a:spcAft>
                          <a:spcPts val="0"/>
                        </a:spcAft>
                      </a:pPr>
                      <a:r>
                        <a:rPr lang="en-GB" sz="1100" baseline="0" dirty="0" smtClean="0">
                          <a:effectLst/>
                        </a:rPr>
                        <a:t>28 </a:t>
                      </a:r>
                      <a:r>
                        <a:rPr lang="en-GB" sz="1100" dirty="0" smtClean="0">
                          <a:effectLst/>
                        </a:rPr>
                        <a:t>÷ 4</a:t>
                      </a:r>
                      <a:r>
                        <a:rPr lang="en-GB" sz="1100" baseline="0" dirty="0" smtClean="0">
                          <a:effectLst/>
                        </a:rPr>
                        <a:t> </a:t>
                      </a:r>
                      <a:r>
                        <a:rPr lang="en-GB" sz="1100" dirty="0" smtClean="0">
                          <a:effectLst/>
                        </a:rPr>
                        <a:t>= 7</a:t>
                      </a:r>
                    </a:p>
                    <a:p>
                      <a:pPr algn="ctr">
                        <a:lnSpc>
                          <a:spcPct val="115000"/>
                        </a:lnSpc>
                        <a:spcAft>
                          <a:spcPts val="0"/>
                        </a:spcAft>
                      </a:pPr>
                      <a:r>
                        <a:rPr lang="en-GB" sz="1100" baseline="0" dirty="0" smtClean="0">
                          <a:effectLst/>
                        </a:rPr>
                        <a:t>35 </a:t>
                      </a:r>
                      <a:r>
                        <a:rPr lang="en-GB" sz="1100" dirty="0" smtClean="0">
                          <a:effectLst/>
                        </a:rPr>
                        <a:t>÷ 5 = 7</a:t>
                      </a:r>
                    </a:p>
                    <a:p>
                      <a:pPr algn="ctr">
                        <a:lnSpc>
                          <a:spcPct val="115000"/>
                        </a:lnSpc>
                        <a:spcAft>
                          <a:spcPts val="0"/>
                        </a:spcAft>
                      </a:pPr>
                      <a:r>
                        <a:rPr lang="en-GB" sz="1100" baseline="0" dirty="0" smtClean="0">
                          <a:effectLst/>
                        </a:rPr>
                        <a:t>42 </a:t>
                      </a:r>
                      <a:r>
                        <a:rPr lang="en-GB" sz="1100" dirty="0" smtClean="0">
                          <a:effectLst/>
                        </a:rPr>
                        <a:t>÷ 6</a:t>
                      </a:r>
                      <a:r>
                        <a:rPr lang="en-GB" sz="1100" baseline="0" dirty="0" smtClean="0">
                          <a:effectLst/>
                        </a:rPr>
                        <a:t> </a:t>
                      </a:r>
                      <a:r>
                        <a:rPr lang="en-GB" sz="1100" dirty="0" smtClean="0">
                          <a:effectLst/>
                        </a:rPr>
                        <a:t>= 7</a:t>
                      </a:r>
                    </a:p>
                    <a:p>
                      <a:pPr algn="ctr">
                        <a:lnSpc>
                          <a:spcPct val="115000"/>
                        </a:lnSpc>
                        <a:spcAft>
                          <a:spcPts val="0"/>
                        </a:spcAft>
                      </a:pPr>
                      <a:r>
                        <a:rPr lang="en-GB" sz="1100" dirty="0" smtClean="0">
                          <a:effectLst/>
                        </a:rPr>
                        <a:t>49 ÷ 7 = 7</a:t>
                      </a:r>
                    </a:p>
                    <a:p>
                      <a:pPr algn="ctr">
                        <a:lnSpc>
                          <a:spcPct val="115000"/>
                        </a:lnSpc>
                        <a:spcAft>
                          <a:spcPts val="0"/>
                        </a:spcAft>
                      </a:pPr>
                      <a:r>
                        <a:rPr lang="en-GB" sz="1100" dirty="0" smtClean="0">
                          <a:effectLst/>
                        </a:rPr>
                        <a:t>56 ÷ 8</a:t>
                      </a:r>
                      <a:r>
                        <a:rPr lang="en-GB" sz="1100" baseline="0" dirty="0" smtClean="0">
                          <a:effectLst/>
                        </a:rPr>
                        <a:t> </a:t>
                      </a:r>
                      <a:r>
                        <a:rPr lang="en-GB" sz="1100" dirty="0" smtClean="0">
                          <a:effectLst/>
                        </a:rPr>
                        <a:t>= 7</a:t>
                      </a:r>
                    </a:p>
                    <a:p>
                      <a:pPr algn="ctr">
                        <a:lnSpc>
                          <a:spcPct val="115000"/>
                        </a:lnSpc>
                        <a:spcAft>
                          <a:spcPts val="0"/>
                        </a:spcAft>
                      </a:pPr>
                      <a:r>
                        <a:rPr lang="en-GB" sz="1100" dirty="0" smtClean="0">
                          <a:effectLst/>
                        </a:rPr>
                        <a:t>63 ÷ 9 = 7</a:t>
                      </a:r>
                    </a:p>
                    <a:p>
                      <a:pPr algn="ctr">
                        <a:lnSpc>
                          <a:spcPct val="115000"/>
                        </a:lnSpc>
                        <a:spcAft>
                          <a:spcPts val="0"/>
                        </a:spcAft>
                      </a:pPr>
                      <a:r>
                        <a:rPr lang="en-GB" sz="1100" dirty="0" smtClean="0">
                          <a:effectLst/>
                        </a:rPr>
                        <a:t>70 ÷ 10</a:t>
                      </a:r>
                      <a:r>
                        <a:rPr lang="en-GB" sz="1100" baseline="0" dirty="0" smtClean="0">
                          <a:effectLst/>
                        </a:rPr>
                        <a:t> </a:t>
                      </a:r>
                      <a:r>
                        <a:rPr lang="en-GB" sz="1100" dirty="0" smtClean="0">
                          <a:effectLst/>
                        </a:rPr>
                        <a:t>= 7</a:t>
                      </a:r>
                    </a:p>
                    <a:p>
                      <a:pPr algn="ctr">
                        <a:lnSpc>
                          <a:spcPct val="115000"/>
                        </a:lnSpc>
                        <a:spcAft>
                          <a:spcPts val="0"/>
                        </a:spcAft>
                      </a:pPr>
                      <a:r>
                        <a:rPr lang="en-GB" sz="1100" dirty="0" smtClean="0">
                          <a:effectLst/>
                        </a:rPr>
                        <a:t>77 ÷ 11</a:t>
                      </a:r>
                      <a:r>
                        <a:rPr lang="en-GB" sz="1100" baseline="0" dirty="0" smtClean="0">
                          <a:effectLst/>
                        </a:rPr>
                        <a:t> </a:t>
                      </a:r>
                      <a:r>
                        <a:rPr lang="en-GB" sz="1100" dirty="0" smtClean="0">
                          <a:effectLst/>
                        </a:rPr>
                        <a:t>= 7</a:t>
                      </a:r>
                    </a:p>
                    <a:p>
                      <a:pPr algn="ctr">
                        <a:lnSpc>
                          <a:spcPct val="115000"/>
                        </a:lnSpc>
                        <a:spcAft>
                          <a:spcPts val="0"/>
                        </a:spcAft>
                      </a:pPr>
                      <a:r>
                        <a:rPr lang="en-GB" sz="1100" dirty="0" smtClean="0">
                          <a:effectLst/>
                        </a:rPr>
                        <a:t>84 ÷ 12</a:t>
                      </a:r>
                      <a:r>
                        <a:rPr lang="en-GB" sz="1100" baseline="0" dirty="0" smtClean="0">
                          <a:effectLst/>
                        </a:rPr>
                        <a:t> </a:t>
                      </a:r>
                      <a:r>
                        <a:rPr lang="en-GB" sz="1100" dirty="0" smtClean="0">
                          <a:effectLst/>
                        </a:rPr>
                        <a:t>=7</a:t>
                      </a: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7 </a:t>
            </a:r>
            <a:r>
              <a:rPr lang="en-GB" u="none" dirty="0" smtClean="0"/>
              <a:t>multiplied by </a:t>
            </a:r>
            <a:r>
              <a:rPr lang="en-GB" b="0" u="none" dirty="0" smtClean="0"/>
              <a:t>6?</a:t>
            </a:r>
          </a:p>
          <a:p>
            <a:pPr algn="l"/>
            <a:r>
              <a:rPr lang="en-GB" b="0" u="none" dirty="0" smtClean="0"/>
              <a:t>What is 7</a:t>
            </a:r>
            <a:r>
              <a:rPr lang="en-GB" u="none" dirty="0" smtClean="0"/>
              <a:t> times </a:t>
            </a:r>
            <a:r>
              <a:rPr lang="en-GB" b="0" u="none" dirty="0" smtClean="0"/>
              <a:t>8?</a:t>
            </a:r>
          </a:p>
          <a:p>
            <a:pPr algn="l"/>
            <a:r>
              <a:rPr lang="en-GB" b="0" u="none" dirty="0" smtClean="0"/>
              <a:t>What is 84 </a:t>
            </a:r>
            <a:r>
              <a:rPr lang="en-GB" u="none" dirty="0" smtClean="0"/>
              <a:t>divided by </a:t>
            </a:r>
            <a:r>
              <a:rPr lang="en-GB" b="0" u="none" dirty="0"/>
              <a:t>7</a:t>
            </a:r>
            <a:r>
              <a:rPr lang="en-GB" b="0" u="none" dirty="0" smtClean="0"/>
              <a:t>?</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7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28 </a:t>
            </a:r>
            <a:r>
              <a:rPr lang="en-GB" altLang="en-US" dirty="0">
                <a:ea typeface="Calibri" pitchFamily="34" charset="0"/>
                <a:cs typeface="Times New Roman" pitchFamily="18" charset="0"/>
              </a:rPr>
              <a:t>or ⃝ ÷ 6</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7</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38810" y="295902"/>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25664325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4 – Summer 2</a:t>
            </a:r>
            <a:endParaRPr lang="en-GB" dirty="0"/>
          </a:p>
        </p:txBody>
      </p:sp>
      <p:sp>
        <p:nvSpPr>
          <p:cNvPr id="3" name="Text Placeholder 2"/>
          <p:cNvSpPr>
            <a:spLocks noGrp="1"/>
          </p:cNvSpPr>
          <p:nvPr>
            <p:ph type="body" sz="quarter" idx="11"/>
          </p:nvPr>
        </p:nvSpPr>
        <p:spPr>
          <a:xfrm>
            <a:off x="548680" y="1619251"/>
            <a:ext cx="6120680" cy="504479"/>
          </a:xfrm>
        </p:spPr>
        <p:txBody>
          <a:bodyPr>
            <a:normAutofit/>
          </a:bodyPr>
          <a:lstStyle/>
          <a:p>
            <a:r>
              <a:rPr lang="en-GB" dirty="0" smtClean="0"/>
              <a:t>I can multiply and divide single-digit numbers by 10 and 100.</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endParaRPr lang="en-GB" altLang="en-US" dirty="0" smtClean="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4278913207"/>
              </p:ext>
            </p:extLst>
          </p:nvPr>
        </p:nvGraphicFramePr>
        <p:xfrm>
          <a:off x="620687" y="2555875"/>
          <a:ext cx="3744417" cy="2430272"/>
        </p:xfrm>
        <a:graphic>
          <a:graphicData uri="http://schemas.openxmlformats.org/drawingml/2006/table">
            <a:tbl>
              <a:tblPr firstRow="1" bandRow="1">
                <a:tableStyleId>{2D5ABB26-0587-4C30-8999-92F81FD0307C}</a:tableStyleId>
              </a:tblPr>
              <a:tblGrid>
                <a:gridCol w="989092"/>
                <a:gridCol w="1315165"/>
                <a:gridCol w="1440160"/>
              </a:tblGrid>
              <a:tr h="2430272">
                <a:tc>
                  <a:txBody>
                    <a:bodyPr/>
                    <a:lstStyle/>
                    <a:p>
                      <a:pPr algn="ctr">
                        <a:lnSpc>
                          <a:spcPct val="115000"/>
                        </a:lnSpc>
                        <a:spcAft>
                          <a:spcPts val="0"/>
                        </a:spcAft>
                      </a:pPr>
                      <a:r>
                        <a:rPr lang="en-GB" sz="1050" dirty="0" smtClean="0">
                          <a:effectLst/>
                        </a:rPr>
                        <a:t>7 × 10 = 70</a:t>
                      </a:r>
                    </a:p>
                    <a:p>
                      <a:pPr algn="ctr">
                        <a:lnSpc>
                          <a:spcPct val="115000"/>
                        </a:lnSpc>
                        <a:spcAft>
                          <a:spcPts val="0"/>
                        </a:spcAft>
                      </a:pPr>
                      <a:r>
                        <a:rPr lang="en-GB" sz="1050" dirty="0" smtClean="0">
                          <a:effectLst/>
                        </a:rPr>
                        <a:t>10</a:t>
                      </a:r>
                      <a:r>
                        <a:rPr lang="en-GB" sz="1050" baseline="0" dirty="0" smtClean="0">
                          <a:effectLst/>
                        </a:rPr>
                        <a:t> </a:t>
                      </a:r>
                      <a:r>
                        <a:rPr lang="en-GB" sz="1050" dirty="0" smtClean="0">
                          <a:effectLst/>
                        </a:rPr>
                        <a:t>× 7 = 70</a:t>
                      </a:r>
                    </a:p>
                    <a:p>
                      <a:pPr algn="ctr">
                        <a:lnSpc>
                          <a:spcPct val="115000"/>
                        </a:lnSpc>
                        <a:spcAft>
                          <a:spcPts val="0"/>
                        </a:spcAft>
                      </a:pPr>
                      <a:r>
                        <a:rPr lang="en-GB" sz="1050" baseline="0" dirty="0" smtClean="0">
                          <a:effectLst/>
                        </a:rPr>
                        <a:t>70 </a:t>
                      </a:r>
                      <a:r>
                        <a:rPr lang="en-GB" sz="1050" dirty="0" smtClean="0">
                          <a:effectLst/>
                        </a:rPr>
                        <a:t>÷ 7</a:t>
                      </a:r>
                      <a:r>
                        <a:rPr lang="en-GB" sz="1050" baseline="0" dirty="0" smtClean="0">
                          <a:effectLst/>
                        </a:rPr>
                        <a:t> </a:t>
                      </a:r>
                      <a:r>
                        <a:rPr lang="en-GB" sz="1050" dirty="0" smtClean="0">
                          <a:effectLst/>
                        </a:rPr>
                        <a:t>= 10</a:t>
                      </a:r>
                    </a:p>
                    <a:p>
                      <a:pPr algn="ctr">
                        <a:lnSpc>
                          <a:spcPct val="115000"/>
                        </a:lnSpc>
                        <a:spcAft>
                          <a:spcPts val="0"/>
                        </a:spcAft>
                      </a:pPr>
                      <a:r>
                        <a:rPr lang="en-GB" sz="1050" dirty="0" smtClean="0">
                          <a:effectLst/>
                        </a:rPr>
                        <a:t>70 ÷ 10 = 7</a:t>
                      </a:r>
                    </a:p>
                    <a:p>
                      <a:pPr algn="ctr">
                        <a:lnSpc>
                          <a:spcPct val="115000"/>
                        </a:lnSpc>
                        <a:spcAft>
                          <a:spcPts val="0"/>
                        </a:spcAft>
                      </a:pPr>
                      <a:endParaRPr lang="en-GB" sz="1050" dirty="0" smtClean="0">
                        <a:effectLst/>
                      </a:endParaRPr>
                    </a:p>
                    <a:p>
                      <a:pPr algn="ctr">
                        <a:lnSpc>
                          <a:spcPct val="115000"/>
                        </a:lnSpc>
                        <a:spcAft>
                          <a:spcPts val="0"/>
                        </a:spcAft>
                      </a:pPr>
                      <a:r>
                        <a:rPr lang="en-GB" sz="1050" dirty="0" smtClean="0">
                          <a:effectLst/>
                        </a:rPr>
                        <a:t>6 × 100 = 600</a:t>
                      </a:r>
                    </a:p>
                    <a:p>
                      <a:pPr algn="ctr">
                        <a:lnSpc>
                          <a:spcPct val="115000"/>
                        </a:lnSpc>
                        <a:spcAft>
                          <a:spcPts val="0"/>
                        </a:spcAft>
                      </a:pPr>
                      <a:r>
                        <a:rPr lang="en-GB" sz="1050" dirty="0" smtClean="0">
                          <a:effectLst/>
                        </a:rPr>
                        <a:t>100</a:t>
                      </a:r>
                      <a:r>
                        <a:rPr lang="en-GB" sz="1050" baseline="0" dirty="0" smtClean="0">
                          <a:effectLst/>
                        </a:rPr>
                        <a:t> </a:t>
                      </a:r>
                      <a:r>
                        <a:rPr lang="en-GB" sz="1050" dirty="0" smtClean="0">
                          <a:effectLst/>
                        </a:rPr>
                        <a:t>× 6 = 600</a:t>
                      </a:r>
                    </a:p>
                    <a:p>
                      <a:pPr algn="ctr">
                        <a:lnSpc>
                          <a:spcPct val="115000"/>
                        </a:lnSpc>
                        <a:spcAft>
                          <a:spcPts val="0"/>
                        </a:spcAft>
                      </a:pPr>
                      <a:r>
                        <a:rPr lang="en-GB" sz="1050" baseline="0" dirty="0" smtClean="0">
                          <a:effectLst/>
                        </a:rPr>
                        <a:t>600 </a:t>
                      </a:r>
                      <a:r>
                        <a:rPr lang="en-GB" sz="1050" dirty="0" smtClean="0">
                          <a:effectLst/>
                        </a:rPr>
                        <a:t>÷ 6</a:t>
                      </a:r>
                      <a:r>
                        <a:rPr lang="en-GB" sz="1050" baseline="0" dirty="0" smtClean="0">
                          <a:effectLst/>
                        </a:rPr>
                        <a:t> </a:t>
                      </a:r>
                      <a:r>
                        <a:rPr lang="en-GB" sz="1050" dirty="0" smtClean="0">
                          <a:effectLst/>
                        </a:rPr>
                        <a:t>= 100</a:t>
                      </a:r>
                    </a:p>
                    <a:p>
                      <a:pPr algn="ctr">
                        <a:lnSpc>
                          <a:spcPct val="115000"/>
                        </a:lnSpc>
                        <a:spcAft>
                          <a:spcPts val="0"/>
                        </a:spcAft>
                      </a:pPr>
                      <a:r>
                        <a:rPr lang="en-GB" sz="1050" dirty="0" smtClean="0">
                          <a:effectLst/>
                        </a:rPr>
                        <a:t>600 ÷ 100 = 6</a:t>
                      </a:r>
                    </a:p>
                    <a:p>
                      <a:pPr algn="ctr">
                        <a:lnSpc>
                          <a:spcPct val="115000"/>
                        </a:lnSpc>
                        <a:spcAft>
                          <a:spcPts val="0"/>
                        </a:spcAft>
                      </a:pPr>
                      <a:endParaRPr lang="en-GB" sz="1050" dirty="0" smtClean="0">
                        <a:effectLst/>
                      </a:endParaRPr>
                    </a:p>
                    <a:p>
                      <a:pPr algn="ctr">
                        <a:lnSpc>
                          <a:spcPct val="115000"/>
                        </a:lnSpc>
                        <a:spcAft>
                          <a:spcPts val="0"/>
                        </a:spcAft>
                      </a:pPr>
                      <a:endParaRPr lang="en-GB" sz="1050" dirty="0" smtClean="0">
                        <a:effectLst/>
                      </a:endParaRPr>
                    </a:p>
                  </a:txBody>
                  <a:tcPr marL="68580" marR="68580" marT="0" marB="0"/>
                </a:tc>
                <a:tc>
                  <a:txBody>
                    <a:bodyPr/>
                    <a:lstStyle/>
                    <a:p>
                      <a:pPr algn="ctr">
                        <a:lnSpc>
                          <a:spcPct val="115000"/>
                        </a:lnSpc>
                        <a:spcAft>
                          <a:spcPts val="0"/>
                        </a:spcAft>
                      </a:pPr>
                      <a:r>
                        <a:rPr lang="en-GB" sz="1050" dirty="0" smtClean="0">
                          <a:effectLst/>
                        </a:rPr>
                        <a:t>30 × 10 = 300</a:t>
                      </a:r>
                    </a:p>
                    <a:p>
                      <a:pPr algn="ctr">
                        <a:lnSpc>
                          <a:spcPct val="115000"/>
                        </a:lnSpc>
                        <a:spcAft>
                          <a:spcPts val="0"/>
                        </a:spcAft>
                      </a:pPr>
                      <a:r>
                        <a:rPr lang="en-GB" sz="1050" dirty="0" smtClean="0">
                          <a:effectLst/>
                        </a:rPr>
                        <a:t>10</a:t>
                      </a:r>
                      <a:r>
                        <a:rPr lang="en-GB" sz="1050" baseline="0" dirty="0" smtClean="0">
                          <a:effectLst/>
                        </a:rPr>
                        <a:t> </a:t>
                      </a:r>
                      <a:r>
                        <a:rPr lang="en-GB" sz="1050" dirty="0" smtClean="0">
                          <a:effectLst/>
                        </a:rPr>
                        <a:t>× 30 = 300</a:t>
                      </a:r>
                    </a:p>
                    <a:p>
                      <a:pPr algn="ctr">
                        <a:lnSpc>
                          <a:spcPct val="115000"/>
                        </a:lnSpc>
                        <a:spcAft>
                          <a:spcPts val="0"/>
                        </a:spcAft>
                      </a:pPr>
                      <a:r>
                        <a:rPr lang="en-GB" sz="1050" baseline="0" dirty="0" smtClean="0">
                          <a:effectLst/>
                        </a:rPr>
                        <a:t>300 </a:t>
                      </a:r>
                      <a:r>
                        <a:rPr lang="en-GB" sz="1050" dirty="0" smtClean="0">
                          <a:effectLst/>
                        </a:rPr>
                        <a:t>÷ 30</a:t>
                      </a:r>
                      <a:r>
                        <a:rPr lang="en-GB" sz="1050" baseline="0" dirty="0" smtClean="0">
                          <a:effectLst/>
                        </a:rPr>
                        <a:t> </a:t>
                      </a:r>
                      <a:r>
                        <a:rPr lang="en-GB" sz="1050" dirty="0" smtClean="0">
                          <a:effectLst/>
                        </a:rPr>
                        <a:t>= 10</a:t>
                      </a:r>
                    </a:p>
                    <a:p>
                      <a:pPr algn="ctr">
                        <a:lnSpc>
                          <a:spcPct val="115000"/>
                        </a:lnSpc>
                        <a:spcAft>
                          <a:spcPts val="0"/>
                        </a:spcAft>
                      </a:pPr>
                      <a:r>
                        <a:rPr lang="en-GB" sz="1050" dirty="0" smtClean="0">
                          <a:effectLst/>
                        </a:rPr>
                        <a:t>300 ÷ 10 = 30</a:t>
                      </a:r>
                    </a:p>
                    <a:p>
                      <a:pPr algn="ctr">
                        <a:lnSpc>
                          <a:spcPct val="115000"/>
                        </a:lnSpc>
                        <a:spcAft>
                          <a:spcPts val="0"/>
                        </a:spcAft>
                      </a:pPr>
                      <a:endParaRPr lang="en-GB" sz="1050" dirty="0" smtClean="0">
                        <a:effectLst/>
                        <a:latin typeface="Calibri"/>
                        <a:ea typeface="Calibri"/>
                        <a:cs typeface="Times New Roman"/>
                      </a:endParaRPr>
                    </a:p>
                    <a:p>
                      <a:pPr algn="ctr">
                        <a:lnSpc>
                          <a:spcPct val="115000"/>
                        </a:lnSpc>
                        <a:spcAft>
                          <a:spcPts val="0"/>
                        </a:spcAft>
                      </a:pPr>
                      <a:r>
                        <a:rPr lang="en-GB" sz="1050" dirty="0" smtClean="0">
                          <a:effectLst/>
                        </a:rPr>
                        <a:t>40 × 100 = 4000</a:t>
                      </a:r>
                    </a:p>
                    <a:p>
                      <a:pPr algn="ctr">
                        <a:lnSpc>
                          <a:spcPct val="115000"/>
                        </a:lnSpc>
                        <a:spcAft>
                          <a:spcPts val="0"/>
                        </a:spcAft>
                      </a:pPr>
                      <a:r>
                        <a:rPr lang="en-GB" sz="1050" dirty="0" smtClean="0">
                          <a:effectLst/>
                        </a:rPr>
                        <a:t>10</a:t>
                      </a:r>
                      <a:r>
                        <a:rPr lang="en-GB" sz="1050" baseline="0" dirty="0" smtClean="0">
                          <a:effectLst/>
                        </a:rPr>
                        <a:t>0 </a:t>
                      </a:r>
                      <a:r>
                        <a:rPr lang="en-GB" sz="1050" dirty="0" smtClean="0">
                          <a:effectLst/>
                        </a:rPr>
                        <a:t>× 40 = 4000</a:t>
                      </a:r>
                    </a:p>
                    <a:p>
                      <a:pPr algn="ctr">
                        <a:lnSpc>
                          <a:spcPct val="115000"/>
                        </a:lnSpc>
                        <a:spcAft>
                          <a:spcPts val="0"/>
                        </a:spcAft>
                      </a:pPr>
                      <a:r>
                        <a:rPr lang="en-GB" sz="1050" baseline="0" dirty="0" smtClean="0">
                          <a:effectLst/>
                        </a:rPr>
                        <a:t>4000 </a:t>
                      </a:r>
                      <a:r>
                        <a:rPr lang="en-GB" sz="1050" dirty="0" smtClean="0">
                          <a:effectLst/>
                        </a:rPr>
                        <a:t>÷ 40</a:t>
                      </a:r>
                      <a:r>
                        <a:rPr lang="en-GB" sz="1050" baseline="0" dirty="0" smtClean="0">
                          <a:effectLst/>
                        </a:rPr>
                        <a:t> </a:t>
                      </a:r>
                      <a:r>
                        <a:rPr lang="en-GB" sz="1050" dirty="0" smtClean="0">
                          <a:effectLst/>
                        </a:rPr>
                        <a:t>= 100</a:t>
                      </a:r>
                    </a:p>
                    <a:p>
                      <a:pPr algn="ctr">
                        <a:lnSpc>
                          <a:spcPct val="115000"/>
                        </a:lnSpc>
                        <a:spcAft>
                          <a:spcPts val="0"/>
                        </a:spcAft>
                      </a:pPr>
                      <a:r>
                        <a:rPr lang="en-GB" sz="1050" dirty="0" smtClean="0">
                          <a:effectLst/>
                        </a:rPr>
                        <a:t>4000 ÷ 100 =</a:t>
                      </a:r>
                      <a:r>
                        <a:rPr lang="en-GB" sz="1050" baseline="0" dirty="0" smtClean="0">
                          <a:effectLst/>
                        </a:rPr>
                        <a:t> 40</a:t>
                      </a:r>
                      <a:endParaRPr lang="en-GB" sz="1050" dirty="0" smtClean="0">
                        <a:effectLst/>
                      </a:endParaRPr>
                    </a:p>
                  </a:txBody>
                  <a:tcPr marL="68580" marR="68580" marT="0" marB="0"/>
                </a:tc>
                <a:tc>
                  <a:txBody>
                    <a:bodyPr/>
                    <a:lstStyle/>
                    <a:p>
                      <a:pPr algn="ctr">
                        <a:lnSpc>
                          <a:spcPct val="115000"/>
                        </a:lnSpc>
                        <a:spcAft>
                          <a:spcPts val="0"/>
                        </a:spcAft>
                      </a:pPr>
                      <a:r>
                        <a:rPr lang="en-GB" sz="1050" dirty="0" smtClean="0">
                          <a:effectLst/>
                        </a:rPr>
                        <a:t>0.8 × 10 = 8</a:t>
                      </a:r>
                    </a:p>
                    <a:p>
                      <a:pPr algn="ctr">
                        <a:lnSpc>
                          <a:spcPct val="115000"/>
                        </a:lnSpc>
                        <a:spcAft>
                          <a:spcPts val="0"/>
                        </a:spcAft>
                      </a:pPr>
                      <a:r>
                        <a:rPr lang="en-GB" sz="1050" dirty="0" smtClean="0">
                          <a:effectLst/>
                        </a:rPr>
                        <a:t>10</a:t>
                      </a:r>
                      <a:r>
                        <a:rPr lang="en-GB" sz="1050" baseline="0" dirty="0" smtClean="0">
                          <a:effectLst/>
                        </a:rPr>
                        <a:t> </a:t>
                      </a:r>
                      <a:r>
                        <a:rPr lang="en-GB" sz="1050" dirty="0" smtClean="0">
                          <a:effectLst/>
                        </a:rPr>
                        <a:t>× 0.8 = 8</a:t>
                      </a:r>
                    </a:p>
                    <a:p>
                      <a:pPr algn="ctr">
                        <a:lnSpc>
                          <a:spcPct val="115000"/>
                        </a:lnSpc>
                        <a:spcAft>
                          <a:spcPts val="0"/>
                        </a:spcAft>
                      </a:pPr>
                      <a:r>
                        <a:rPr lang="en-GB" sz="1050" baseline="0" dirty="0" smtClean="0">
                          <a:effectLst/>
                        </a:rPr>
                        <a:t>8 </a:t>
                      </a:r>
                      <a:r>
                        <a:rPr lang="en-GB" sz="1050" dirty="0" smtClean="0">
                          <a:effectLst/>
                        </a:rPr>
                        <a:t>÷ 0.8</a:t>
                      </a:r>
                      <a:r>
                        <a:rPr lang="en-GB" sz="1050" baseline="0" dirty="0" smtClean="0">
                          <a:effectLst/>
                        </a:rPr>
                        <a:t> </a:t>
                      </a:r>
                      <a:r>
                        <a:rPr lang="en-GB" sz="1050" dirty="0" smtClean="0">
                          <a:effectLst/>
                        </a:rPr>
                        <a:t>= 10</a:t>
                      </a:r>
                    </a:p>
                    <a:p>
                      <a:pPr algn="ctr">
                        <a:lnSpc>
                          <a:spcPct val="115000"/>
                        </a:lnSpc>
                        <a:spcAft>
                          <a:spcPts val="0"/>
                        </a:spcAft>
                      </a:pPr>
                      <a:r>
                        <a:rPr lang="en-GB" sz="1050" dirty="0" smtClean="0">
                          <a:effectLst/>
                        </a:rPr>
                        <a:t>8 ÷ 10 = 0.8</a:t>
                      </a:r>
                    </a:p>
                    <a:p>
                      <a:pPr algn="ctr">
                        <a:lnSpc>
                          <a:spcPct val="115000"/>
                        </a:lnSpc>
                        <a:spcAft>
                          <a:spcPts val="0"/>
                        </a:spcAft>
                      </a:pPr>
                      <a:endParaRPr lang="en-GB" sz="1050" dirty="0" smtClean="0">
                        <a:effectLst/>
                      </a:endParaRPr>
                    </a:p>
                    <a:p>
                      <a:pPr algn="ctr">
                        <a:lnSpc>
                          <a:spcPct val="115000"/>
                        </a:lnSpc>
                        <a:spcAft>
                          <a:spcPts val="0"/>
                        </a:spcAft>
                      </a:pPr>
                      <a:r>
                        <a:rPr lang="en-GB" sz="1050" dirty="0" smtClean="0">
                          <a:effectLst/>
                        </a:rPr>
                        <a:t>0.2 × 10 = 2</a:t>
                      </a:r>
                    </a:p>
                    <a:p>
                      <a:pPr algn="ctr">
                        <a:lnSpc>
                          <a:spcPct val="115000"/>
                        </a:lnSpc>
                        <a:spcAft>
                          <a:spcPts val="0"/>
                        </a:spcAft>
                      </a:pPr>
                      <a:r>
                        <a:rPr lang="en-GB" sz="1050" dirty="0" smtClean="0">
                          <a:effectLst/>
                        </a:rPr>
                        <a:t>10</a:t>
                      </a:r>
                      <a:r>
                        <a:rPr lang="en-GB" sz="1050" baseline="0" dirty="0" smtClean="0">
                          <a:effectLst/>
                        </a:rPr>
                        <a:t> </a:t>
                      </a:r>
                      <a:r>
                        <a:rPr lang="en-GB" sz="1050" dirty="0" smtClean="0">
                          <a:effectLst/>
                        </a:rPr>
                        <a:t>× 0.2 = 2</a:t>
                      </a:r>
                    </a:p>
                    <a:p>
                      <a:pPr algn="ctr">
                        <a:lnSpc>
                          <a:spcPct val="115000"/>
                        </a:lnSpc>
                        <a:spcAft>
                          <a:spcPts val="0"/>
                        </a:spcAft>
                      </a:pPr>
                      <a:r>
                        <a:rPr lang="en-GB" sz="1050" baseline="0" dirty="0" smtClean="0">
                          <a:effectLst/>
                        </a:rPr>
                        <a:t>2 </a:t>
                      </a:r>
                      <a:r>
                        <a:rPr lang="en-GB" sz="1050" dirty="0" smtClean="0">
                          <a:effectLst/>
                        </a:rPr>
                        <a:t>÷ 0.2</a:t>
                      </a:r>
                      <a:r>
                        <a:rPr lang="en-GB" sz="1050" baseline="0" dirty="0" smtClean="0">
                          <a:effectLst/>
                        </a:rPr>
                        <a:t> </a:t>
                      </a:r>
                      <a:r>
                        <a:rPr lang="en-GB" sz="1050" dirty="0" smtClean="0">
                          <a:effectLst/>
                        </a:rPr>
                        <a:t>= 10</a:t>
                      </a:r>
                    </a:p>
                    <a:p>
                      <a:pPr algn="ctr">
                        <a:lnSpc>
                          <a:spcPct val="115000"/>
                        </a:lnSpc>
                        <a:spcAft>
                          <a:spcPts val="0"/>
                        </a:spcAft>
                      </a:pPr>
                      <a:r>
                        <a:rPr lang="en-GB" sz="1050" dirty="0" smtClean="0">
                          <a:effectLst/>
                        </a:rPr>
                        <a:t>2 ÷ 10 = 0.2</a:t>
                      </a:r>
                    </a:p>
                    <a:p>
                      <a:pPr algn="ctr">
                        <a:lnSpc>
                          <a:spcPct val="115000"/>
                        </a:lnSpc>
                        <a:spcAft>
                          <a:spcPts val="0"/>
                        </a:spcAft>
                      </a:pPr>
                      <a:endParaRPr lang="en-GB" sz="1050" dirty="0" smtClean="0">
                        <a:effectLst/>
                      </a:endParaRPr>
                    </a:p>
                  </a:txBody>
                  <a:tcPr marL="68580" marR="68580" marT="0" marB="0"/>
                </a:tc>
              </a:tr>
            </a:tbl>
          </a:graphicData>
        </a:graphic>
      </p:graphicFrame>
      <p:sp>
        <p:nvSpPr>
          <p:cNvPr id="6" name="Text Placeholder 5"/>
          <p:cNvSpPr>
            <a:spLocks noGrp="1"/>
          </p:cNvSpPr>
          <p:nvPr>
            <p:ph type="body" sz="quarter" idx="14"/>
          </p:nvPr>
        </p:nvSpPr>
        <p:spPr>
          <a:xfrm>
            <a:off x="4509120" y="2483768"/>
            <a:ext cx="1944216" cy="1872208"/>
          </a:xfrm>
        </p:spPr>
        <p:txBody>
          <a:bodyPr/>
          <a:lstStyle/>
          <a:p>
            <a:r>
              <a:rPr lang="en-GB" dirty="0" smtClean="0"/>
              <a:t>Key Vocabulary</a:t>
            </a:r>
          </a:p>
          <a:p>
            <a:pPr algn="l"/>
            <a:r>
              <a:rPr lang="en-GB" b="0" u="none" dirty="0" smtClean="0"/>
              <a:t>What is 5 </a:t>
            </a:r>
            <a:r>
              <a:rPr lang="en-GB" u="none" dirty="0" smtClean="0"/>
              <a:t>multiplied by </a:t>
            </a:r>
            <a:r>
              <a:rPr lang="en-GB" b="0" u="none" dirty="0" smtClean="0"/>
              <a:t>10?</a:t>
            </a:r>
          </a:p>
          <a:p>
            <a:pPr algn="l"/>
            <a:r>
              <a:rPr lang="en-GB" b="0" u="none" dirty="0" smtClean="0"/>
              <a:t>What is 10</a:t>
            </a:r>
            <a:r>
              <a:rPr lang="en-GB" u="none" dirty="0" smtClean="0"/>
              <a:t> times </a:t>
            </a:r>
            <a:r>
              <a:rPr lang="en-GB" b="0" u="none" dirty="0" smtClean="0"/>
              <a:t>0.9?</a:t>
            </a:r>
          </a:p>
          <a:p>
            <a:pPr algn="l"/>
            <a:r>
              <a:rPr lang="en-GB" b="0" u="none" dirty="0" smtClean="0"/>
              <a:t>What is 700  </a:t>
            </a:r>
            <a:r>
              <a:rPr lang="en-GB" u="none" dirty="0" smtClean="0"/>
              <a:t>divided by </a:t>
            </a:r>
            <a:r>
              <a:rPr lang="en-GB" b="0" u="none" dirty="0" smtClean="0"/>
              <a:t>70?</a:t>
            </a:r>
            <a:endParaRPr lang="en-GB" b="0" u="none" dirty="0"/>
          </a:p>
          <a:p>
            <a:pPr algn="l"/>
            <a:r>
              <a:rPr lang="en-GB" u="none" dirty="0"/>
              <a:t>h</a:t>
            </a:r>
            <a:r>
              <a:rPr lang="en-GB" u="none" dirty="0" smtClean="0"/>
              <a:t>undreds, tens, units</a:t>
            </a:r>
          </a:p>
          <a:p>
            <a:pPr algn="l"/>
            <a:r>
              <a:rPr lang="en-GB" u="none" dirty="0"/>
              <a:t>t</a:t>
            </a:r>
            <a:r>
              <a:rPr lang="en-GB" u="none" dirty="0" smtClean="0"/>
              <a:t>enths, hundredths</a:t>
            </a:r>
          </a:p>
        </p:txBody>
      </p:sp>
      <p:sp>
        <p:nvSpPr>
          <p:cNvPr id="13" name="Text Placeholder 12"/>
          <p:cNvSpPr>
            <a:spLocks noGrp="1"/>
          </p:cNvSpPr>
          <p:nvPr>
            <p:ph type="body" sz="quarter" idx="15"/>
          </p:nvPr>
        </p:nvSpPr>
        <p:spPr/>
        <p:txBody>
          <a:bodyPr>
            <a:normAutofit/>
          </a:bodyPr>
          <a:lstStyle/>
          <a:p>
            <a:pPr lvl="0"/>
            <a:r>
              <a:rPr lang="en-GB" dirty="0" smtClean="0">
                <a:ea typeface="Calibri" pitchFamily="34" charset="0"/>
                <a:cs typeface="Times New Roman" pitchFamily="18" charset="0"/>
              </a:rPr>
              <a:t>These are just examples of the facts for this term. Children </a:t>
            </a:r>
            <a:r>
              <a:rPr lang="en-GB" dirty="0">
                <a:ea typeface="Calibri" pitchFamily="34" charset="0"/>
                <a:cs typeface="Times New Roman" pitchFamily="18" charset="0"/>
              </a:rPr>
              <a:t>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5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60.</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51272"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83016932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Autumn 1</a:t>
            </a:r>
            <a:endParaRPr lang="en-GB" dirty="0"/>
          </a:p>
        </p:txBody>
      </p:sp>
      <p:sp>
        <p:nvSpPr>
          <p:cNvPr id="3" name="Text Placeholder 2"/>
          <p:cNvSpPr>
            <a:spLocks noGrp="1"/>
          </p:cNvSpPr>
          <p:nvPr>
            <p:ph type="body" sz="quarter" idx="11"/>
          </p:nvPr>
        </p:nvSpPr>
        <p:spPr/>
        <p:txBody>
          <a:bodyPr/>
          <a:lstStyle/>
          <a:p>
            <a:r>
              <a:rPr lang="en-GB" dirty="0" smtClean="0"/>
              <a:t>I know decimal number bonds to 1 and 10.</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Buy one get three free</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If your child knows one fact (e.g. </a:t>
            </a:r>
            <a:r>
              <a:rPr lang="en-GB" altLang="en-US" dirty="0" smtClean="0"/>
              <a:t>8</a:t>
            </a:r>
            <a:r>
              <a:rPr lang="en-GB" dirty="0" smtClean="0"/>
              <a:t> + </a:t>
            </a:r>
            <a:r>
              <a:rPr lang="en-GB" dirty="0"/>
              <a:t>5 = </a:t>
            </a:r>
            <a:r>
              <a:rPr lang="en-GB" dirty="0" smtClean="0"/>
              <a:t>13), </a:t>
            </a:r>
            <a:r>
              <a:rPr lang="en-GB" dirty="0"/>
              <a:t>can they tell you the other three facts in the same fact family?</a:t>
            </a:r>
          </a:p>
          <a:p>
            <a:pPr lvl="0" eaLnBrk="0" fontAlgn="base" hangingPunct="0">
              <a:spcBef>
                <a:spcPct val="0"/>
              </a:spcBef>
              <a:spcAft>
                <a:spcPct val="0"/>
              </a:spcAft>
              <a:buClrTx/>
              <a:buSzTx/>
            </a:pP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number bonds to 10</a:t>
            </a:r>
            <a:r>
              <a:rPr lang="en-GB" altLang="en-US" dirty="0" smtClean="0">
                <a:cs typeface="Times New Roman" pitchFamily="18" charset="0"/>
              </a:rPr>
              <a:t> - How can number bonds to 10 help you work out number bonds to 100?</a:t>
            </a:r>
          </a:p>
          <a:p>
            <a:pPr lvl="0" eaLnBrk="0" fontAlgn="base" hangingPunct="0">
              <a:spcBef>
                <a:spcPct val="0"/>
              </a:spcBef>
              <a:spcAft>
                <a:spcPct val="0"/>
              </a:spcAft>
              <a:buClrTx/>
              <a:buSzTx/>
            </a:pPr>
            <a:endParaRPr lang="en-GB" altLang="en-US" dirty="0">
              <a:cs typeface="Times New Roman" pitchFamily="18" charset="0"/>
            </a:endParaRPr>
          </a:p>
          <a:p>
            <a:pPr eaLnBrk="0" fontAlgn="base" hangingPunct="0">
              <a:spcBef>
                <a:spcPct val="0"/>
              </a:spcBef>
              <a:spcAft>
                <a:spcPct val="0"/>
              </a:spcAft>
              <a:buClrTx/>
              <a:buSzTx/>
            </a:pPr>
            <a:r>
              <a:rPr lang="en-GB" altLang="en-US" u="sng" dirty="0">
                <a:cs typeface="Times New Roman" pitchFamily="18" charset="0"/>
              </a:rPr>
              <a:t>Play games</a:t>
            </a:r>
            <a:r>
              <a:rPr lang="en-GB" altLang="en-US" dirty="0">
                <a:cs typeface="Times New Roman" pitchFamily="18" charset="0"/>
              </a:rPr>
              <a:t> </a:t>
            </a:r>
            <a:r>
              <a:rPr lang="en-GB" altLang="en-US" dirty="0" smtClean="0">
                <a:cs typeface="Times New Roman" pitchFamily="18" charset="0"/>
              </a:rPr>
              <a:t>– There are missing number questions at </a:t>
            </a:r>
            <a:r>
              <a:rPr lang="en-GB" altLang="en-US" dirty="0">
                <a:cs typeface="Times New Roman" pitchFamily="18" charset="0"/>
                <a:hlinkClick r:id="rId2"/>
              </a:rPr>
              <a:t>www.conkermaths.com</a:t>
            </a:r>
            <a:r>
              <a:rPr lang="en-GB" altLang="en-US" dirty="0">
                <a:cs typeface="Times New Roman" pitchFamily="18" charset="0"/>
              </a:rPr>
              <a:t> </a:t>
            </a:r>
            <a:r>
              <a:rPr lang="en-GB" altLang="en-US" dirty="0" smtClean="0">
                <a:cs typeface="Times New Roman" pitchFamily="18" charset="0"/>
              </a:rPr>
              <a:t>. See how </a:t>
            </a:r>
            <a:r>
              <a:rPr lang="en-GB" altLang="en-US" dirty="0">
                <a:cs typeface="Times New Roman" pitchFamily="18" charset="0"/>
              </a:rPr>
              <a:t>many questions you can answer in just </a:t>
            </a:r>
            <a:r>
              <a:rPr lang="en-GB" altLang="en-US" dirty="0" smtClean="0">
                <a:cs typeface="Times New Roman" pitchFamily="18" charset="0"/>
              </a:rPr>
              <a:t>90 seconds.  There is also a number bond pair game to play.</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sp>
        <p:nvSpPr>
          <p:cNvPr id="6" name="Text Placeholder 5"/>
          <p:cNvSpPr>
            <a:spLocks noGrp="1"/>
          </p:cNvSpPr>
          <p:nvPr>
            <p:ph type="body" sz="quarter" idx="14"/>
          </p:nvPr>
        </p:nvSpPr>
        <p:spPr>
          <a:xfrm>
            <a:off x="4288334" y="2843808"/>
            <a:ext cx="2020987" cy="1656184"/>
          </a:xfrm>
        </p:spPr>
        <p:txBody>
          <a:bodyPr>
            <a:normAutofit fontScale="92500"/>
          </a:bodyPr>
          <a:lstStyle/>
          <a:p>
            <a:r>
              <a:rPr lang="en-GB" dirty="0" smtClean="0"/>
              <a:t>Key Vocabulary</a:t>
            </a:r>
          </a:p>
          <a:p>
            <a:pPr algn="l"/>
            <a:r>
              <a:rPr lang="en-GB" b="0" u="none" dirty="0" smtClean="0"/>
              <a:t>What do I </a:t>
            </a:r>
            <a:r>
              <a:rPr lang="en-GB" u="none" dirty="0" smtClean="0"/>
              <a:t>add </a:t>
            </a:r>
            <a:r>
              <a:rPr lang="en-GB" b="0" u="none" dirty="0" smtClean="0"/>
              <a:t>to 0.8 to make 1?</a:t>
            </a:r>
          </a:p>
          <a:p>
            <a:pPr algn="l"/>
            <a:r>
              <a:rPr lang="en-GB" b="0" u="none" dirty="0" smtClean="0"/>
              <a:t>What is 1 </a:t>
            </a:r>
            <a:r>
              <a:rPr lang="en-GB" u="none" dirty="0" smtClean="0"/>
              <a:t>take away </a:t>
            </a:r>
            <a:r>
              <a:rPr lang="en-GB" b="0" u="none" dirty="0" smtClean="0"/>
              <a:t>0.06?</a:t>
            </a:r>
          </a:p>
          <a:p>
            <a:pPr algn="l"/>
            <a:r>
              <a:rPr lang="en-GB" b="0" u="none" dirty="0" smtClean="0"/>
              <a:t>What is 1.3 </a:t>
            </a:r>
            <a:r>
              <a:rPr lang="en-GB" u="none" dirty="0" smtClean="0"/>
              <a:t>less than </a:t>
            </a:r>
            <a:r>
              <a:rPr lang="en-GB" b="0" u="none" dirty="0" smtClean="0"/>
              <a:t>10?</a:t>
            </a:r>
          </a:p>
          <a:p>
            <a:pPr algn="l"/>
            <a:r>
              <a:rPr lang="en-GB" u="none" dirty="0" smtClean="0"/>
              <a:t>How many more </a:t>
            </a:r>
            <a:r>
              <a:rPr lang="en-GB" b="0" u="none" dirty="0" smtClean="0"/>
              <a:t>than </a:t>
            </a:r>
            <a:r>
              <a:rPr lang="en-GB" b="0" u="none" dirty="0"/>
              <a:t>9</a:t>
            </a:r>
            <a:r>
              <a:rPr lang="en-GB" b="0" u="none" dirty="0" smtClean="0"/>
              <a:t>.8 is 10?</a:t>
            </a:r>
          </a:p>
          <a:p>
            <a:pPr algn="l"/>
            <a:r>
              <a:rPr lang="en-GB" b="0" u="none" dirty="0" smtClean="0"/>
              <a:t>What is the </a:t>
            </a:r>
            <a:r>
              <a:rPr lang="en-GB" u="none" dirty="0" smtClean="0"/>
              <a:t>difference</a:t>
            </a:r>
            <a:r>
              <a:rPr lang="en-GB" b="0" u="none" dirty="0" smtClean="0"/>
              <a:t> between 0.92 and 10?</a:t>
            </a:r>
            <a:endParaRPr lang="en-GB" u="none" dirty="0"/>
          </a:p>
        </p:txBody>
      </p:sp>
      <p:sp>
        <p:nvSpPr>
          <p:cNvPr id="13" name="Text Placeholder 12"/>
          <p:cNvSpPr>
            <a:spLocks noGrp="1"/>
          </p:cNvSpPr>
          <p:nvPr>
            <p:ph type="body" sz="quarter" idx="15"/>
          </p:nvPr>
        </p:nvSpPr>
        <p:spPr/>
        <p:txBody>
          <a:bodyPr>
            <a:normAutofit/>
          </a:bodyPr>
          <a:lstStyle/>
          <a:p>
            <a:r>
              <a:rPr lang="en-GB" dirty="0" smtClean="0">
                <a:ea typeface="Calibri" pitchFamily="34" charset="0"/>
                <a:cs typeface="Times New Roman" pitchFamily="18" charset="0"/>
              </a:rPr>
              <a:t>This list includes some examples </a:t>
            </a:r>
            <a:r>
              <a:rPr lang="en-GB" dirty="0">
                <a:ea typeface="Calibri" pitchFamily="34" charset="0"/>
                <a:cs typeface="Times New Roman" pitchFamily="18" charset="0"/>
              </a:rPr>
              <a:t> </a:t>
            </a:r>
            <a:r>
              <a:rPr lang="en-GB" dirty="0" smtClean="0">
                <a:ea typeface="Calibri" pitchFamily="34" charset="0"/>
                <a:cs typeface="Times New Roman" pitchFamily="18" charset="0"/>
              </a:rPr>
              <a:t>of facts that children should know. They should be able to answer questions including missing number questions  </a:t>
            </a:r>
            <a:r>
              <a:rPr lang="en-GB" altLang="en-US" dirty="0" smtClean="0">
                <a:ea typeface="Calibri" pitchFamily="34" charset="0"/>
                <a:cs typeface="Times New Roman" pitchFamily="18" charset="0"/>
              </a:rPr>
              <a:t>e.g</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0.49 +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or </a:t>
            </a:r>
            <a:r>
              <a:rPr lang="en-GB" altLang="en-US" dirty="0" smtClean="0">
                <a:ea typeface="Calibri" pitchFamily="34" charset="0"/>
                <a:cs typeface="Times New Roman" pitchFamily="18" charset="0"/>
              </a:rPr>
              <a:t>7.2 + ⃝ </a:t>
            </a:r>
            <a:r>
              <a:rPr lang="en-GB" altLang="en-US" dirty="0">
                <a:ea typeface="Calibri" pitchFamily="34" charset="0"/>
                <a:cs typeface="Times New Roman" pitchFamily="18" charset="0"/>
              </a:rPr>
              <a:t>= </a:t>
            </a:r>
            <a:r>
              <a:rPr lang="en-GB" altLang="en-US" dirty="0" smtClean="0">
                <a:ea typeface="Calibri" pitchFamily="34" charset="0"/>
                <a:cs typeface="Times New Roman" pitchFamily="18" charset="0"/>
              </a:rPr>
              <a:t>10.</a:t>
            </a:r>
            <a:endParaRPr lang="en-GB" altLang="en-US" dirty="0">
              <a:ea typeface="Calibri" pitchFamily="34" charset="0"/>
              <a:cs typeface="Times New Roman" pitchFamily="18" charset="0"/>
            </a:endParaRPr>
          </a:p>
          <a:p>
            <a:pPr lvl="0"/>
            <a:endParaRPr lang="en-GB" altLang="en-US" dirty="0">
              <a:ea typeface="Calibri" pitchFamily="34" charset="0"/>
              <a:cs typeface="Times New Roman" pitchFamily="18" charset="0"/>
            </a:endParaRPr>
          </a:p>
          <a:p>
            <a:endParaRPr lang="en-GB" dirty="0"/>
          </a:p>
        </p:txBody>
      </p:sp>
      <p:graphicFrame>
        <p:nvGraphicFramePr>
          <p:cNvPr id="9" name="Content Placeholder 6"/>
          <p:cNvGraphicFramePr>
            <a:graphicFrameLocks/>
          </p:cNvGraphicFramePr>
          <p:nvPr>
            <p:extLst>
              <p:ext uri="{D42A27DB-BD31-4B8C-83A1-F6EECF244321}">
                <p14:modId xmlns:p14="http://schemas.microsoft.com/office/powerpoint/2010/main" val="491669611"/>
              </p:ext>
            </p:extLst>
          </p:nvPr>
        </p:nvGraphicFramePr>
        <p:xfrm>
          <a:off x="692696" y="2555776"/>
          <a:ext cx="2322484" cy="2313432"/>
        </p:xfrm>
        <a:graphic>
          <a:graphicData uri="http://schemas.openxmlformats.org/drawingml/2006/table">
            <a:tbl>
              <a:tblPr firstRow="1" bandRow="1">
                <a:tableStyleId>{2D5ABB26-0587-4C30-8999-92F81FD0307C}</a:tableStyleId>
              </a:tblPr>
              <a:tblGrid>
                <a:gridCol w="1161242"/>
                <a:gridCol w="1161242"/>
              </a:tblGrid>
              <a:tr h="2109343">
                <a:tc>
                  <a:txBody>
                    <a:bodyPr/>
                    <a:lstStyle/>
                    <a:p>
                      <a:pPr algn="ctr">
                        <a:lnSpc>
                          <a:spcPct val="115000"/>
                        </a:lnSpc>
                        <a:spcAft>
                          <a:spcPts val="0"/>
                        </a:spcAft>
                      </a:pPr>
                      <a:r>
                        <a:rPr lang="en-GB" sz="1100" b="0" dirty="0" smtClean="0">
                          <a:effectLst/>
                          <a:latin typeface="Calibri"/>
                          <a:ea typeface="Calibri"/>
                          <a:cs typeface="Times New Roman"/>
                        </a:rPr>
                        <a:t>Some examples:</a:t>
                      </a:r>
                    </a:p>
                    <a:p>
                      <a:pPr algn="ctr">
                        <a:lnSpc>
                          <a:spcPct val="115000"/>
                        </a:lnSpc>
                        <a:spcAft>
                          <a:spcPts val="0"/>
                        </a:spcAft>
                      </a:pPr>
                      <a:endParaRPr lang="en-GB" sz="1100" b="0" dirty="0" smtClean="0">
                        <a:effectLst/>
                        <a:latin typeface="Calibri"/>
                        <a:ea typeface="Calibri"/>
                        <a:cs typeface="Times New Roman"/>
                      </a:endParaRPr>
                    </a:p>
                    <a:p>
                      <a:pPr algn="ctr">
                        <a:lnSpc>
                          <a:spcPct val="115000"/>
                        </a:lnSpc>
                        <a:spcAft>
                          <a:spcPts val="0"/>
                        </a:spcAft>
                      </a:pPr>
                      <a:r>
                        <a:rPr lang="en-GB" sz="1100" b="0" dirty="0" smtClean="0">
                          <a:effectLst/>
                          <a:latin typeface="Calibri"/>
                          <a:ea typeface="Calibri"/>
                          <a:cs typeface="Times New Roman"/>
                        </a:rPr>
                        <a:t>0.6</a:t>
                      </a:r>
                      <a:r>
                        <a:rPr lang="en-GB" sz="1100" b="0" baseline="0" dirty="0" smtClean="0">
                          <a:effectLst/>
                          <a:latin typeface="Calibri"/>
                          <a:ea typeface="Calibri"/>
                          <a:cs typeface="Times New Roman"/>
                        </a:rPr>
                        <a:t> + 0.4 = 1</a:t>
                      </a:r>
                    </a:p>
                    <a:p>
                      <a:pPr algn="ctr">
                        <a:lnSpc>
                          <a:spcPct val="115000"/>
                        </a:lnSpc>
                        <a:spcAft>
                          <a:spcPts val="0"/>
                        </a:spcAft>
                      </a:pPr>
                      <a:r>
                        <a:rPr lang="en-GB" sz="1100" b="0" baseline="0" dirty="0" smtClean="0">
                          <a:effectLst/>
                          <a:latin typeface="Calibri"/>
                          <a:ea typeface="Calibri"/>
                          <a:cs typeface="Times New Roman"/>
                        </a:rPr>
                        <a:t>0.4 + 0.6 = 1</a:t>
                      </a:r>
                    </a:p>
                    <a:p>
                      <a:pPr algn="ctr">
                        <a:lnSpc>
                          <a:spcPct val="115000"/>
                        </a:lnSpc>
                        <a:spcAft>
                          <a:spcPts val="0"/>
                        </a:spcAft>
                      </a:pPr>
                      <a:r>
                        <a:rPr lang="en-GB" sz="1100" b="0" baseline="0" dirty="0" smtClean="0">
                          <a:effectLst/>
                          <a:latin typeface="Calibri"/>
                          <a:ea typeface="Calibri"/>
                          <a:cs typeface="Times New Roman"/>
                        </a:rPr>
                        <a:t>1 – 0.4 = 0.6</a:t>
                      </a:r>
                    </a:p>
                    <a:p>
                      <a:pPr algn="ctr">
                        <a:lnSpc>
                          <a:spcPct val="115000"/>
                        </a:lnSpc>
                        <a:spcAft>
                          <a:spcPts val="0"/>
                        </a:spcAft>
                      </a:pPr>
                      <a:r>
                        <a:rPr lang="en-GB" sz="1100" b="0" baseline="0" dirty="0" smtClean="0">
                          <a:effectLst/>
                          <a:latin typeface="Calibri"/>
                          <a:ea typeface="Calibri"/>
                          <a:cs typeface="Times New Roman"/>
                        </a:rPr>
                        <a:t>1– 0.6 = 0.4</a:t>
                      </a:r>
                    </a:p>
                    <a:p>
                      <a:pPr algn="ctr">
                        <a:lnSpc>
                          <a:spcPct val="115000"/>
                        </a:lnSpc>
                        <a:spcAft>
                          <a:spcPts val="0"/>
                        </a:spcAft>
                      </a:pPr>
                      <a:endParaRPr lang="en-GB" sz="1100" b="0" baseline="0" dirty="0" smtClean="0">
                        <a:effectLst/>
                        <a:latin typeface="Calibri"/>
                        <a:ea typeface="Calibri"/>
                        <a:cs typeface="Times New Roman"/>
                      </a:endParaRPr>
                    </a:p>
                    <a:p>
                      <a:pPr algn="ctr">
                        <a:lnSpc>
                          <a:spcPct val="115000"/>
                        </a:lnSpc>
                        <a:spcAft>
                          <a:spcPts val="0"/>
                        </a:spcAft>
                      </a:pPr>
                      <a:r>
                        <a:rPr lang="en-GB" sz="1100" b="0" baseline="0" dirty="0" smtClean="0">
                          <a:effectLst/>
                          <a:latin typeface="Calibri"/>
                          <a:ea typeface="Calibri"/>
                          <a:cs typeface="Times New Roman"/>
                        </a:rPr>
                        <a:t>0.75 + 0.25 = 1</a:t>
                      </a:r>
                    </a:p>
                    <a:p>
                      <a:pPr algn="ctr">
                        <a:lnSpc>
                          <a:spcPct val="115000"/>
                        </a:lnSpc>
                        <a:spcAft>
                          <a:spcPts val="0"/>
                        </a:spcAft>
                      </a:pPr>
                      <a:r>
                        <a:rPr lang="en-GB" sz="1100" b="0" baseline="0" dirty="0" smtClean="0">
                          <a:effectLst/>
                          <a:latin typeface="Calibri"/>
                          <a:ea typeface="Calibri"/>
                          <a:cs typeface="Times New Roman"/>
                        </a:rPr>
                        <a:t>0.25 + 0.75 = 1</a:t>
                      </a:r>
                    </a:p>
                    <a:p>
                      <a:pPr algn="ctr">
                        <a:lnSpc>
                          <a:spcPct val="115000"/>
                        </a:lnSpc>
                        <a:spcAft>
                          <a:spcPts val="0"/>
                        </a:spcAft>
                      </a:pPr>
                      <a:r>
                        <a:rPr lang="en-GB" sz="1100" b="0" baseline="0" dirty="0" smtClean="0">
                          <a:effectLst/>
                          <a:latin typeface="Calibri"/>
                          <a:ea typeface="Calibri"/>
                          <a:cs typeface="Times New Roman"/>
                        </a:rPr>
                        <a:t>1 – 0.25 = 0.75</a:t>
                      </a:r>
                    </a:p>
                    <a:p>
                      <a:pPr algn="ctr">
                        <a:lnSpc>
                          <a:spcPct val="115000"/>
                        </a:lnSpc>
                        <a:spcAft>
                          <a:spcPts val="0"/>
                        </a:spcAft>
                      </a:pPr>
                      <a:r>
                        <a:rPr lang="en-GB" sz="1100" b="0" baseline="0" dirty="0" smtClean="0">
                          <a:effectLst/>
                          <a:latin typeface="Calibri"/>
                          <a:ea typeface="Calibri"/>
                          <a:cs typeface="Times New Roman"/>
                        </a:rPr>
                        <a:t>1 – 0.75 = 0.25</a:t>
                      </a:r>
                      <a:endParaRPr lang="en-GB" sz="1100" b="0" dirty="0">
                        <a:effectLst/>
                        <a:latin typeface="Calibri"/>
                        <a:ea typeface="Calibri"/>
                        <a:cs typeface="Times New Roman"/>
                      </a:endParaRPr>
                    </a:p>
                  </a:txBody>
                  <a:tcPr marL="68580" marR="68580" marT="0" marB="0"/>
                </a:tc>
                <a:tc>
                  <a:txBody>
                    <a:bodyPr/>
                    <a:lstStyle/>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r>
                        <a:rPr lang="en-GB" sz="1100" dirty="0" smtClean="0">
                          <a:effectLst/>
                          <a:latin typeface="Calibri"/>
                          <a:ea typeface="Calibri"/>
                          <a:cs typeface="Times New Roman"/>
                        </a:rPr>
                        <a:t>3.7 + 6.3 = 10</a:t>
                      </a:r>
                    </a:p>
                    <a:p>
                      <a:pPr algn="ctr">
                        <a:lnSpc>
                          <a:spcPct val="115000"/>
                        </a:lnSpc>
                        <a:spcAft>
                          <a:spcPts val="0"/>
                        </a:spcAft>
                      </a:pPr>
                      <a:r>
                        <a:rPr lang="en-GB" sz="1100" dirty="0" smtClean="0">
                          <a:effectLst/>
                          <a:latin typeface="Calibri"/>
                          <a:ea typeface="Calibri"/>
                          <a:cs typeface="Times New Roman"/>
                        </a:rPr>
                        <a:t>6.3</a:t>
                      </a:r>
                      <a:r>
                        <a:rPr lang="en-GB" sz="1100" baseline="0" dirty="0" smtClean="0">
                          <a:effectLst/>
                          <a:latin typeface="Calibri"/>
                          <a:ea typeface="Calibri"/>
                          <a:cs typeface="Times New Roman"/>
                        </a:rPr>
                        <a:t> + 3.7 = 10</a:t>
                      </a:r>
                    </a:p>
                    <a:p>
                      <a:pPr algn="ctr">
                        <a:lnSpc>
                          <a:spcPct val="115000"/>
                        </a:lnSpc>
                        <a:spcAft>
                          <a:spcPts val="0"/>
                        </a:spcAft>
                      </a:pPr>
                      <a:r>
                        <a:rPr lang="en-GB" sz="1100" baseline="0" dirty="0" smtClean="0">
                          <a:effectLst/>
                          <a:latin typeface="Calibri"/>
                          <a:ea typeface="Calibri"/>
                          <a:cs typeface="Times New Roman"/>
                        </a:rPr>
                        <a:t>10 – 6.3 = 3.7</a:t>
                      </a:r>
                    </a:p>
                    <a:p>
                      <a:pPr algn="ctr">
                        <a:lnSpc>
                          <a:spcPct val="115000"/>
                        </a:lnSpc>
                        <a:spcAft>
                          <a:spcPts val="0"/>
                        </a:spcAft>
                      </a:pPr>
                      <a:r>
                        <a:rPr lang="en-GB" sz="1100" baseline="0" dirty="0" smtClean="0">
                          <a:effectLst/>
                          <a:latin typeface="Calibri"/>
                          <a:ea typeface="Calibri"/>
                          <a:cs typeface="Times New Roman"/>
                        </a:rPr>
                        <a:t>10 – 3.7 = 6.3</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4.8 + 5.2 = 10</a:t>
                      </a:r>
                    </a:p>
                    <a:p>
                      <a:pPr algn="ctr">
                        <a:lnSpc>
                          <a:spcPct val="115000"/>
                        </a:lnSpc>
                        <a:spcAft>
                          <a:spcPts val="0"/>
                        </a:spcAft>
                      </a:pPr>
                      <a:r>
                        <a:rPr lang="en-GB" sz="1100" baseline="0" dirty="0" smtClean="0">
                          <a:effectLst/>
                          <a:latin typeface="Calibri"/>
                          <a:ea typeface="Calibri"/>
                          <a:cs typeface="Times New Roman"/>
                        </a:rPr>
                        <a:t>5.2 + 4.8 = 10</a:t>
                      </a:r>
                    </a:p>
                    <a:p>
                      <a:pPr algn="ctr">
                        <a:lnSpc>
                          <a:spcPct val="115000"/>
                        </a:lnSpc>
                        <a:spcAft>
                          <a:spcPts val="0"/>
                        </a:spcAft>
                      </a:pPr>
                      <a:r>
                        <a:rPr lang="en-GB" sz="1100" baseline="0" dirty="0" smtClean="0">
                          <a:effectLst/>
                          <a:latin typeface="Calibri"/>
                          <a:ea typeface="Calibri"/>
                          <a:cs typeface="Times New Roman"/>
                        </a:rPr>
                        <a:t>10 – 5.2 = 4.8</a:t>
                      </a:r>
                    </a:p>
                    <a:p>
                      <a:pPr algn="ctr">
                        <a:lnSpc>
                          <a:spcPct val="115000"/>
                        </a:lnSpc>
                        <a:spcAft>
                          <a:spcPts val="0"/>
                        </a:spcAft>
                      </a:pPr>
                      <a:r>
                        <a:rPr lang="en-GB" sz="1100" baseline="0" dirty="0" smtClean="0">
                          <a:effectLst/>
                          <a:latin typeface="Calibri"/>
                          <a:ea typeface="Calibri"/>
                          <a:cs typeface="Times New Roman"/>
                        </a:rPr>
                        <a:t>10 – 4.8 = 5.2</a:t>
                      </a:r>
                      <a:endParaRPr lang="en-GB" sz="1100" dirty="0" smtClean="0">
                        <a:effectLst/>
                        <a:latin typeface="Calibri"/>
                        <a:ea typeface="Calibri"/>
                        <a:cs typeface="Times New Roman"/>
                      </a:endParaRPr>
                    </a:p>
                    <a:p>
                      <a:pPr algn="ctr">
                        <a:lnSpc>
                          <a:spcPct val="115000"/>
                        </a:lnSpc>
                        <a:spcAft>
                          <a:spcPts val="0"/>
                        </a:spcAft>
                      </a:pPr>
                      <a:endParaRPr lang="en-GB" sz="1100" dirty="0">
                        <a:effectLst/>
                        <a:latin typeface="Calibri"/>
                        <a:ea typeface="Calibri"/>
                        <a:cs typeface="Times New Roman"/>
                      </a:endParaRPr>
                    </a:p>
                  </a:txBody>
                  <a:tcPr marL="68580" marR="68580" marT="0" marB="0"/>
                </a:tc>
              </a:tr>
            </a:tbl>
          </a:graphicData>
        </a:graphic>
      </p:graphicFrame>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0" name="Group 2"/>
          <p:cNvGrpSpPr>
            <a:grpSpLocks/>
          </p:cNvGrpSpPr>
          <p:nvPr/>
        </p:nvGrpSpPr>
        <p:grpSpPr bwMode="auto">
          <a:xfrm>
            <a:off x="251272" y="279077"/>
            <a:ext cx="1226701" cy="1214591"/>
            <a:chOff x="2520" y="540"/>
            <a:chExt cx="1448" cy="1545"/>
          </a:xfrm>
        </p:grpSpPr>
        <p:grpSp>
          <p:nvGrpSpPr>
            <p:cNvPr id="11"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916319652"/>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Autumn 2</a:t>
            </a:r>
            <a:endParaRPr lang="en-GB" dirty="0"/>
          </a:p>
        </p:txBody>
      </p:sp>
      <p:sp>
        <p:nvSpPr>
          <p:cNvPr id="3" name="Text Placeholder 2"/>
          <p:cNvSpPr>
            <a:spLocks noGrp="1"/>
          </p:cNvSpPr>
          <p:nvPr>
            <p:ph type="body" sz="quarter" idx="11"/>
          </p:nvPr>
        </p:nvSpPr>
        <p:spPr>
          <a:xfrm>
            <a:off x="548681" y="1619251"/>
            <a:ext cx="6192688" cy="504479"/>
          </a:xfrm>
        </p:spPr>
        <p:txBody>
          <a:bodyPr>
            <a:normAutofit/>
          </a:bodyPr>
          <a:lstStyle/>
          <a:p>
            <a:r>
              <a:rPr lang="en-GB" sz="1400" dirty="0" smtClean="0"/>
              <a:t>I know the multiplication and division facts for all times tables up to 12 × </a:t>
            </a:r>
            <a:r>
              <a:rPr lang="en-GB" sz="1400" dirty="0"/>
              <a:t>12 </a:t>
            </a:r>
            <a:r>
              <a:rPr lang="en-GB" sz="1400" dirty="0" smtClean="0"/>
              <a:t>.</a:t>
            </a:r>
            <a:endParaRPr lang="en-GB" sz="1400"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Speed Challenge </a:t>
            </a:r>
            <a:r>
              <a:rPr lang="en-GB" altLang="en-US" dirty="0" smtClean="0">
                <a:ea typeface="Calibri" pitchFamily="34" charset="0"/>
                <a:cs typeface="Times New Roman" pitchFamily="18" charset="0"/>
              </a:rPr>
              <a:t>– Take two packs of playing cards and remove the kings. Turn over two cards and ask your child to multiply the numbers together (Ace = 1, Jack = 11, Queen = 12). How many questions can they answer correctly in 2 minutes?  Practise regularly and see if they can beat their high score.</a:t>
            </a:r>
          </a:p>
          <a:p>
            <a:pPr eaLnBrk="0" fontAlgn="base" hangingPunct="0">
              <a:spcBef>
                <a:spcPct val="0"/>
              </a:spcBef>
              <a:spcAft>
                <a:spcPct val="0"/>
              </a:spcAft>
              <a:buClrTx/>
              <a:buSzTx/>
            </a:pP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Online games</a:t>
            </a:r>
            <a:r>
              <a:rPr lang="en-GB" altLang="en-US" dirty="0" smtClean="0">
                <a:ea typeface="Calibri" pitchFamily="34" charset="0"/>
                <a:cs typeface="Times New Roman" pitchFamily="18" charset="0"/>
              </a:rPr>
              <a:t> – There are many games online which can help children practise their multiplication and division facts. </a:t>
            </a:r>
            <a:r>
              <a:rPr lang="en-GB" altLang="en-US" dirty="0" smtClean="0">
                <a:ea typeface="Calibri" pitchFamily="34" charset="0"/>
                <a:cs typeface="Times New Roman" pitchFamily="18" charset="0"/>
                <a:hlinkClick r:id="rId2"/>
              </a:rPr>
              <a:t>www.conkermaths.org</a:t>
            </a:r>
            <a:r>
              <a:rPr lang="en-GB" altLang="en-US" dirty="0" smtClean="0">
                <a:ea typeface="Calibri" pitchFamily="34" charset="0"/>
                <a:cs typeface="Times New Roman" pitchFamily="18" charset="0"/>
              </a:rPr>
              <a:t> is a good place to start.</a:t>
            </a:r>
            <a:endParaRPr lang="en-GB" altLang="en-US" u="sng" dirty="0" smtClean="0">
              <a:ea typeface="Calibri" pitchFamily="34" charset="0"/>
              <a:cs typeface="Times New Roman" pitchFamily="18" charset="0"/>
            </a:endParaRPr>
          </a:p>
          <a:p>
            <a:pPr lvl="0" eaLnBrk="0" fontAlgn="base" hangingPunct="0">
              <a:spcBef>
                <a:spcPct val="0"/>
              </a:spcBef>
              <a:spcAft>
                <a:spcPct val="0"/>
              </a:spcAft>
              <a:buClrTx/>
              <a:buSzTx/>
            </a:pPr>
            <a:endParaRPr lang="en-GB" altLang="en-US" u="sng" dirty="0" smtClean="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Use </a:t>
            </a:r>
            <a:r>
              <a:rPr lang="en-GB" altLang="en-US" u="sng" dirty="0">
                <a:ea typeface="Calibri" pitchFamily="34" charset="0"/>
                <a:cs typeface="Times New Roman" pitchFamily="18" charset="0"/>
              </a:rPr>
              <a:t>memory tricks</a:t>
            </a:r>
            <a:r>
              <a:rPr lang="en-GB" altLang="en-US" dirty="0">
                <a:ea typeface="Calibri" pitchFamily="34" charset="0"/>
                <a:cs typeface="Times New Roman" pitchFamily="18" charset="0"/>
              </a:rPr>
              <a:t> – For those hard-to-remember facts, www.multiplication.com has some strange picture stories to help children remember.</a:t>
            </a:r>
            <a:endParaRPr lang="en-GB" altLang="en-US" dirty="0">
              <a:cs typeface="Arial" pitchFamily="34" charset="0"/>
            </a:endParaRPr>
          </a:p>
          <a:p>
            <a:pPr eaLnBrk="0" fontAlgn="base" hangingPunct="0">
              <a:spcBef>
                <a:spcPct val="0"/>
              </a:spcBef>
              <a:spcAft>
                <a:spcPct val="0"/>
              </a:spcAft>
              <a:buClrTx/>
              <a:buSzTx/>
            </a:pPr>
            <a:endParaRPr lang="en-GB" altLang="en-US" dirty="0" smtClean="0"/>
          </a:p>
        </p:txBody>
      </p:sp>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12 </a:t>
            </a:r>
            <a:r>
              <a:rPr lang="en-GB" u="none" dirty="0" smtClean="0"/>
              <a:t>multiplied by </a:t>
            </a:r>
            <a:r>
              <a:rPr lang="en-GB" b="0" u="none" dirty="0" smtClean="0"/>
              <a:t>6?</a:t>
            </a:r>
          </a:p>
          <a:p>
            <a:pPr algn="l"/>
            <a:r>
              <a:rPr lang="en-GB" b="0" u="none" dirty="0" smtClean="0"/>
              <a:t>What is 7</a:t>
            </a:r>
            <a:r>
              <a:rPr lang="en-GB" u="none" dirty="0" smtClean="0"/>
              <a:t> times </a:t>
            </a:r>
            <a:r>
              <a:rPr lang="en-GB" b="0" u="none" dirty="0" smtClean="0"/>
              <a:t>8?</a:t>
            </a:r>
          </a:p>
          <a:p>
            <a:pPr algn="l"/>
            <a:r>
              <a:rPr lang="en-GB" b="0" u="none" dirty="0" smtClean="0"/>
              <a:t>What is 84 </a:t>
            </a:r>
            <a:r>
              <a:rPr lang="en-GB" u="none" dirty="0" smtClean="0"/>
              <a:t>divided by </a:t>
            </a:r>
            <a:r>
              <a:rPr lang="en-GB" b="0" u="none" dirty="0"/>
              <a:t>7</a:t>
            </a:r>
            <a:r>
              <a:rPr lang="en-GB" b="0" u="none" dirty="0" smtClean="0"/>
              <a:t>?</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7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28 </a:t>
            </a:r>
            <a:r>
              <a:rPr lang="en-GB" altLang="en-US" dirty="0">
                <a:ea typeface="Calibri" pitchFamily="34" charset="0"/>
                <a:cs typeface="Times New Roman" pitchFamily="18" charset="0"/>
              </a:rPr>
              <a:t>or ⃝ ÷ 6</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7</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endParaRPr lang="en-GB" dirty="0"/>
          </a:p>
        </p:txBody>
      </p:sp>
      <p:sp>
        <p:nvSpPr>
          <p:cNvPr id="5" name="Content Placeholder 4"/>
          <p:cNvSpPr>
            <a:spLocks noGrp="1"/>
          </p:cNvSpPr>
          <p:nvPr>
            <p:ph sz="quarter" idx="13"/>
          </p:nvPr>
        </p:nvSpPr>
        <p:spPr>
          <a:xfrm>
            <a:off x="719336" y="2987824"/>
            <a:ext cx="3390900" cy="1792040"/>
          </a:xfrm>
        </p:spPr>
        <p:txBody>
          <a:bodyPr>
            <a:normAutofit/>
          </a:bodyPr>
          <a:lstStyle/>
          <a:p>
            <a:pPr marL="0" indent="0">
              <a:buNone/>
            </a:pPr>
            <a:r>
              <a:rPr lang="en-GB" sz="1200" dirty="0" smtClean="0"/>
              <a:t>Please see separate sheet for all times table facts.</a:t>
            </a:r>
            <a:endParaRPr lang="en-GB" sz="1200"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38810" y="184284"/>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60033987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Spring 1</a:t>
            </a:r>
            <a:endParaRPr lang="en-GB" dirty="0"/>
          </a:p>
        </p:txBody>
      </p:sp>
      <p:sp>
        <p:nvSpPr>
          <p:cNvPr id="3" name="Text Placeholder 2"/>
          <p:cNvSpPr>
            <a:spLocks noGrp="1"/>
          </p:cNvSpPr>
          <p:nvPr>
            <p:ph type="body" sz="quarter" idx="11"/>
          </p:nvPr>
        </p:nvSpPr>
        <p:spPr/>
        <p:txBody>
          <a:bodyPr>
            <a:normAutofit/>
          </a:bodyPr>
          <a:lstStyle/>
          <a:p>
            <a:r>
              <a:rPr lang="en-GB" dirty="0" smtClean="0"/>
              <a:t>I can recall metric conversions.</a:t>
            </a:r>
          </a:p>
        </p:txBody>
      </p:sp>
      <p:sp>
        <p:nvSpPr>
          <p:cNvPr id="4" name="Text Placeholder 3"/>
          <p:cNvSpPr>
            <a:spLocks noGrp="1"/>
          </p:cNvSpPr>
          <p:nvPr>
            <p:ph type="body" sz="quarter" idx="12"/>
          </p:nvPr>
        </p:nvSpPr>
        <p:spPr>
          <a:xfrm>
            <a:off x="686519" y="5580112"/>
            <a:ext cx="5838825" cy="3168352"/>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Look at the prefixes </a:t>
            </a:r>
            <a:r>
              <a:rPr lang="en-GB" altLang="en-US" dirty="0" smtClean="0">
                <a:cs typeface="Arial" pitchFamily="34" charset="0"/>
              </a:rPr>
              <a:t>– Can your child work out the meanings of </a:t>
            </a:r>
            <a:r>
              <a:rPr lang="en-GB" altLang="en-US" i="1" dirty="0" smtClean="0">
                <a:cs typeface="Arial" pitchFamily="34" charset="0"/>
              </a:rPr>
              <a:t>kilo-</a:t>
            </a:r>
            <a:r>
              <a:rPr lang="en-GB" altLang="en-US" dirty="0" smtClean="0">
                <a:cs typeface="Arial" pitchFamily="34" charset="0"/>
              </a:rPr>
              <a:t>, </a:t>
            </a:r>
            <a:r>
              <a:rPr lang="en-GB" altLang="en-US" i="1" dirty="0" err="1" smtClean="0">
                <a:cs typeface="Arial" pitchFamily="34" charset="0"/>
              </a:rPr>
              <a:t>centi</a:t>
            </a:r>
            <a:r>
              <a:rPr lang="en-GB" altLang="en-US" i="1" dirty="0" smtClean="0">
                <a:cs typeface="Arial" pitchFamily="34" charset="0"/>
              </a:rPr>
              <a:t>- </a:t>
            </a:r>
            <a:r>
              <a:rPr lang="en-GB" altLang="en-US" dirty="0" smtClean="0">
                <a:cs typeface="Arial" pitchFamily="34" charset="0"/>
              </a:rPr>
              <a:t>and  </a:t>
            </a:r>
            <a:r>
              <a:rPr lang="en-GB" altLang="en-US" i="1" dirty="0" err="1" smtClean="0">
                <a:cs typeface="Arial" pitchFamily="34" charset="0"/>
              </a:rPr>
              <a:t>milli</a:t>
            </a:r>
            <a:r>
              <a:rPr lang="en-GB" altLang="en-US" i="1" dirty="0" smtClean="0">
                <a:cs typeface="Arial" pitchFamily="34" charset="0"/>
              </a:rPr>
              <a:t>-</a:t>
            </a:r>
            <a:r>
              <a:rPr lang="en-GB" altLang="en-US" dirty="0" smtClean="0">
                <a:cs typeface="Arial" pitchFamily="34" charset="0"/>
              </a:rPr>
              <a:t>? What other words  begin with these prefixes? </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t>Be practical </a:t>
            </a:r>
            <a:r>
              <a:rPr lang="en-GB" altLang="en-US" dirty="0" smtClean="0"/>
              <a:t>– Do some baking and convert the measurements in the recipe.</a:t>
            </a:r>
          </a:p>
          <a:p>
            <a:pPr lvl="0"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r>
              <a:rPr lang="en-GB" altLang="en-US" u="sng" dirty="0" smtClean="0"/>
              <a:t>How far?</a:t>
            </a:r>
            <a:r>
              <a:rPr lang="en-GB" altLang="en-US" b="1" i="1" dirty="0" smtClean="0"/>
              <a:t> – </a:t>
            </a:r>
            <a:r>
              <a:rPr lang="en-GB" altLang="en-US" dirty="0" smtClean="0"/>
              <a:t>Calculate some distances  using unusual measurements. How tall is your child in mm? How far away is London in metres?</a:t>
            </a:r>
          </a:p>
          <a:p>
            <a:pPr lvl="0"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endParaRPr lang="en-GB" altLang="en-US" dirty="0"/>
          </a:p>
          <a:p>
            <a:pPr lvl="0" eaLnBrk="0" fontAlgn="base" hangingPunct="0">
              <a:spcBef>
                <a:spcPct val="0"/>
              </a:spcBef>
              <a:spcAft>
                <a:spcPct val="0"/>
              </a:spcAft>
              <a:buClrTx/>
              <a:buSzTx/>
            </a:pPr>
            <a:endParaRPr lang="en-GB" altLang="en-US" dirty="0" smtClean="0"/>
          </a:p>
        </p:txBody>
      </p:sp>
      <p:sp>
        <p:nvSpPr>
          <p:cNvPr id="11" name="TextBox 10"/>
          <p:cNvSpPr txBox="1"/>
          <p:nvPr/>
        </p:nvSpPr>
        <p:spPr>
          <a:xfrm>
            <a:off x="2348880" y="2627784"/>
            <a:ext cx="2448272" cy="1938992"/>
          </a:xfrm>
          <a:prstGeom prst="rect">
            <a:avLst/>
          </a:prstGeom>
          <a:noFill/>
        </p:spPr>
        <p:txBody>
          <a:bodyPr wrap="square" rtlCol="0">
            <a:spAutoFit/>
          </a:bodyPr>
          <a:lstStyle/>
          <a:p>
            <a:r>
              <a:rPr lang="en-GB" sz="1200" dirty="0" smtClean="0">
                <a:latin typeface="Calibri" panose="020F0502020204030204" pitchFamily="34" charset="0"/>
              </a:rPr>
              <a:t>1 kilogram = 1000 grams</a:t>
            </a:r>
          </a:p>
          <a:p>
            <a:endParaRPr lang="en-GB" sz="1200" dirty="0">
              <a:latin typeface="Calibri" panose="020F0502020204030204" pitchFamily="34" charset="0"/>
            </a:endParaRPr>
          </a:p>
          <a:p>
            <a:r>
              <a:rPr lang="en-GB" sz="1200" dirty="0" smtClean="0">
                <a:latin typeface="Calibri" panose="020F0502020204030204" pitchFamily="34" charset="0"/>
              </a:rPr>
              <a:t>1 kilometre = 1000 metres</a:t>
            </a:r>
          </a:p>
          <a:p>
            <a:r>
              <a:rPr lang="en-GB" sz="1200" dirty="0" smtClean="0">
                <a:latin typeface="Calibri" panose="020F0502020204030204" pitchFamily="34" charset="0"/>
              </a:rPr>
              <a:t>1 metre = 100 centimetres</a:t>
            </a:r>
          </a:p>
          <a:p>
            <a:r>
              <a:rPr lang="en-GB" sz="1200" dirty="0" smtClean="0">
                <a:latin typeface="Calibri" panose="020F0502020204030204" pitchFamily="34" charset="0"/>
              </a:rPr>
              <a:t>1 metre = 1000 millimetres</a:t>
            </a:r>
          </a:p>
          <a:p>
            <a:r>
              <a:rPr lang="en-GB" sz="1200" dirty="0" smtClean="0">
                <a:latin typeface="Calibri" panose="020F0502020204030204" pitchFamily="34" charset="0"/>
              </a:rPr>
              <a:t>1 centimetre = 10 millimetres</a:t>
            </a:r>
          </a:p>
          <a:p>
            <a:endParaRPr lang="en-GB" sz="1200" dirty="0">
              <a:latin typeface="Calibri" panose="020F0502020204030204" pitchFamily="34" charset="0"/>
            </a:endParaRPr>
          </a:p>
          <a:p>
            <a:r>
              <a:rPr lang="en-GB" sz="1200" dirty="0" smtClean="0">
                <a:latin typeface="Calibri" panose="020F0502020204030204" pitchFamily="34" charset="0"/>
              </a:rPr>
              <a:t>1 litre = 1000 millilitres</a:t>
            </a:r>
          </a:p>
          <a:p>
            <a:endParaRPr lang="en-GB" sz="1200" dirty="0" smtClean="0">
              <a:latin typeface="Calibri" panose="020F0502020204030204" pitchFamily="34" charset="0"/>
            </a:endParaRPr>
          </a:p>
          <a:p>
            <a:endParaRPr lang="en-GB" sz="1200" dirty="0" smtClean="0">
              <a:latin typeface="Calibri" panose="020F0502020204030204" pitchFamily="34" charset="0"/>
            </a:endParaRPr>
          </a:p>
        </p:txBody>
      </p:sp>
      <p:sp>
        <p:nvSpPr>
          <p:cNvPr id="15" name="Text Placeholder 12"/>
          <p:cNvSpPr>
            <a:spLocks noGrp="1"/>
          </p:cNvSpPr>
          <p:nvPr>
            <p:ph type="body" sz="quarter" idx="15"/>
          </p:nvPr>
        </p:nvSpPr>
        <p:spPr>
          <a:xfrm>
            <a:off x="685801" y="4572000"/>
            <a:ext cx="5838825" cy="720079"/>
          </a:xfrm>
        </p:spPr>
        <p:txBody>
          <a:bodyPr>
            <a:normAutofit/>
          </a:bodyPr>
          <a:lstStyle/>
          <a:p>
            <a:pPr lvl="0"/>
            <a:r>
              <a:rPr lang="en-GB" altLang="en-US" dirty="0" smtClean="0">
                <a:ea typeface="Calibri" pitchFamily="34" charset="0"/>
                <a:cs typeface="Times New Roman" pitchFamily="18" charset="0"/>
              </a:rPr>
              <a:t>They should also be able to apply these facts to answer questions.</a:t>
            </a:r>
          </a:p>
          <a:p>
            <a:pPr lvl="0"/>
            <a:r>
              <a:rPr lang="en-GB" altLang="en-US" dirty="0" smtClean="0">
                <a:ea typeface="Calibri" pitchFamily="34" charset="0"/>
                <a:cs typeface="Times New Roman" pitchFamily="18" charset="0"/>
              </a:rPr>
              <a:t>e.g. How many metres in  1½ km?</a:t>
            </a:r>
            <a:endParaRPr lang="en-GB" dirty="0"/>
          </a:p>
        </p:txBody>
      </p:sp>
      <p:sp>
        <p:nvSpPr>
          <p:cNvPr id="7" name="Rectangle 6"/>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2"/>
          <p:cNvGrpSpPr>
            <a:grpSpLocks/>
          </p:cNvGrpSpPr>
          <p:nvPr/>
        </p:nvGrpSpPr>
        <p:grpSpPr bwMode="auto">
          <a:xfrm>
            <a:off x="202153" y="251520"/>
            <a:ext cx="1226701" cy="1214591"/>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00887250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Spring </a:t>
            </a:r>
            <a:r>
              <a:rPr lang="en-GB" dirty="0"/>
              <a:t>2</a:t>
            </a:r>
          </a:p>
        </p:txBody>
      </p:sp>
      <p:sp>
        <p:nvSpPr>
          <p:cNvPr id="3" name="Text Placeholder 2"/>
          <p:cNvSpPr>
            <a:spLocks noGrp="1"/>
          </p:cNvSpPr>
          <p:nvPr>
            <p:ph type="body" sz="quarter" idx="11"/>
          </p:nvPr>
        </p:nvSpPr>
        <p:spPr/>
        <p:txBody>
          <a:bodyPr>
            <a:normAutofit/>
          </a:bodyPr>
          <a:lstStyle/>
          <a:p>
            <a:r>
              <a:rPr lang="en-GB" dirty="0" smtClean="0"/>
              <a:t>I can identify prime numbers up to 20. </a:t>
            </a:r>
            <a:endParaRPr lang="en-GB" dirty="0"/>
          </a:p>
        </p:txBody>
      </p:sp>
      <p:sp>
        <p:nvSpPr>
          <p:cNvPr id="4" name="Text Placeholder 3"/>
          <p:cNvSpPr>
            <a:spLocks noGrp="1"/>
          </p:cNvSpPr>
          <p:nvPr>
            <p:ph type="body" sz="quarter" idx="12"/>
          </p:nvPr>
        </p:nvSpPr>
        <p:spPr>
          <a:xfrm>
            <a:off x="686519" y="5724128"/>
            <a:ext cx="5838825" cy="3024336"/>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It’s really important that your child uses mathematical vocabulary accurately. Choose a number between 2 and 20. How many correct statements can your child make about this number using the vocabulary above?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Make a set of cards for the numbers from 2 to 20. How quickly can your child sort these into prime and composite numbers? How many even prime numbers can they find? How many odd composite numbers?</a:t>
            </a:r>
          </a:p>
        </p:txBody>
      </p:sp>
      <p:sp>
        <p:nvSpPr>
          <p:cNvPr id="6" name="Text Placeholder 5"/>
          <p:cNvSpPr>
            <a:spLocks noGrp="1"/>
          </p:cNvSpPr>
          <p:nvPr>
            <p:ph type="body" sz="quarter" idx="14"/>
          </p:nvPr>
        </p:nvSpPr>
        <p:spPr/>
        <p:txBody>
          <a:bodyPr>
            <a:normAutofit/>
          </a:bodyPr>
          <a:lstStyle/>
          <a:p>
            <a:r>
              <a:rPr lang="en-GB" dirty="0" smtClean="0"/>
              <a:t>Key Vocabulary</a:t>
            </a:r>
          </a:p>
          <a:p>
            <a:pPr algn="l"/>
            <a:r>
              <a:rPr lang="en-GB" u="none" dirty="0" smtClean="0"/>
              <a:t>prime number</a:t>
            </a:r>
            <a:endParaRPr lang="en-GB" b="0" u="none" dirty="0" smtClean="0"/>
          </a:p>
          <a:p>
            <a:pPr algn="l"/>
            <a:r>
              <a:rPr lang="en-GB" u="none" dirty="0"/>
              <a:t>c</a:t>
            </a:r>
            <a:r>
              <a:rPr lang="en-GB" u="none" dirty="0" smtClean="0"/>
              <a:t>omposite number</a:t>
            </a:r>
            <a:endParaRPr lang="en-GB" b="0" u="none" dirty="0" smtClean="0"/>
          </a:p>
          <a:p>
            <a:pPr algn="l"/>
            <a:r>
              <a:rPr lang="en-GB" u="none" dirty="0"/>
              <a:t>f</a:t>
            </a:r>
            <a:r>
              <a:rPr lang="en-GB" u="none" dirty="0" smtClean="0"/>
              <a:t>actor</a:t>
            </a:r>
          </a:p>
          <a:p>
            <a:pPr algn="l"/>
            <a:r>
              <a:rPr lang="en-GB" u="none" dirty="0" smtClean="0"/>
              <a:t>multiple</a:t>
            </a:r>
          </a:p>
        </p:txBody>
      </p:sp>
      <p:sp>
        <p:nvSpPr>
          <p:cNvPr id="13" name="Text Placeholder 12"/>
          <p:cNvSpPr>
            <a:spLocks noGrp="1"/>
          </p:cNvSpPr>
          <p:nvPr>
            <p:ph type="body" sz="quarter" idx="15"/>
          </p:nvPr>
        </p:nvSpPr>
        <p:spPr/>
        <p:txBody>
          <a:bodyPr>
            <a:normAutofit/>
          </a:bodyPr>
          <a:lstStyle/>
          <a:p>
            <a:pPr lvl="0"/>
            <a:r>
              <a:rPr lang="en-GB" dirty="0" smtClean="0">
                <a:ea typeface="Calibri" pitchFamily="34" charset="0"/>
                <a:cs typeface="Times New Roman" pitchFamily="18" charset="0"/>
              </a:rPr>
              <a:t>Children </a:t>
            </a:r>
            <a:r>
              <a:rPr lang="en-GB" dirty="0">
                <a:ea typeface="Calibri" pitchFamily="34" charset="0"/>
                <a:cs typeface="Times New Roman" pitchFamily="18" charset="0"/>
              </a:rPr>
              <a:t>should </a:t>
            </a:r>
            <a:r>
              <a:rPr lang="en-GB" dirty="0" smtClean="0">
                <a:ea typeface="Calibri" pitchFamily="34" charset="0"/>
                <a:cs typeface="Times New Roman" pitchFamily="18" charset="0"/>
              </a:rPr>
              <a:t>be able to explain how they know that a number is composite.</a:t>
            </a:r>
          </a:p>
          <a:p>
            <a:pPr lvl="0"/>
            <a:r>
              <a:rPr lang="en-GB" dirty="0" smtClean="0">
                <a:ea typeface="Calibri" pitchFamily="34" charset="0"/>
                <a:cs typeface="Times New Roman" pitchFamily="18" charset="0"/>
              </a:rPr>
              <a:t>E.g. 15 is composite because it is a multiple of 3 and 5.</a:t>
            </a:r>
            <a:endParaRPr lang="en-GB" altLang="en-US" dirty="0">
              <a:ea typeface="Calibri" pitchFamily="34" charset="0"/>
              <a:cs typeface="Times New Roman" pitchFamily="18" charset="0"/>
            </a:endParaRPr>
          </a:p>
          <a:p>
            <a:endParaRPr lang="en-GB" dirty="0"/>
          </a:p>
        </p:txBody>
      </p:sp>
      <p:sp>
        <p:nvSpPr>
          <p:cNvPr id="5" name="Content Placeholder 4"/>
          <p:cNvSpPr>
            <a:spLocks noGrp="1"/>
          </p:cNvSpPr>
          <p:nvPr>
            <p:ph sz="quarter" idx="13"/>
          </p:nvPr>
        </p:nvSpPr>
        <p:spPr/>
        <p:txBody>
          <a:bodyPr>
            <a:normAutofit/>
          </a:bodyPr>
          <a:lstStyle/>
          <a:p>
            <a:pPr marL="0" indent="0">
              <a:buNone/>
              <a:tabLst>
                <a:tab pos="268288" algn="l"/>
              </a:tabLst>
            </a:pPr>
            <a:r>
              <a:rPr lang="en-GB" sz="1200" i="1" dirty="0" smtClean="0">
                <a:ea typeface="Calibri" pitchFamily="34" charset="0"/>
                <a:cs typeface="Times New Roman" pitchFamily="18" charset="0"/>
              </a:rPr>
              <a:t>A prime number is a number with no factors other than itself and one.</a:t>
            </a:r>
          </a:p>
          <a:p>
            <a:pPr marL="0" indent="0">
              <a:buNone/>
              <a:tabLst>
                <a:tab pos="268288" algn="l"/>
              </a:tabLst>
            </a:pPr>
            <a:r>
              <a:rPr lang="en-GB" sz="1200" i="1" dirty="0" smtClean="0">
                <a:ea typeface="Calibri" pitchFamily="34" charset="0"/>
                <a:cs typeface="Times New Roman" pitchFamily="18" charset="0"/>
              </a:rPr>
              <a:t>The following numbers are prime numbers:</a:t>
            </a:r>
          </a:p>
          <a:p>
            <a:pPr marL="0" indent="0">
              <a:buNone/>
              <a:tabLst>
                <a:tab pos="268288" algn="l"/>
              </a:tabLst>
            </a:pPr>
            <a:r>
              <a:rPr lang="en-GB" sz="1200" i="1" dirty="0" smtClean="0">
                <a:ea typeface="Calibri" pitchFamily="34" charset="0"/>
                <a:cs typeface="Times New Roman" pitchFamily="18" charset="0"/>
              </a:rPr>
              <a:t>	2, 3, 5, 7, 11, 13, 17, 19</a:t>
            </a:r>
          </a:p>
          <a:p>
            <a:pPr marL="0" indent="0">
              <a:buNone/>
              <a:tabLst>
                <a:tab pos="268288" algn="l"/>
              </a:tabLst>
            </a:pPr>
            <a:endParaRPr lang="en-GB" sz="1200" i="1" dirty="0" smtClean="0">
              <a:ea typeface="Calibri" pitchFamily="34" charset="0"/>
              <a:cs typeface="Times New Roman" pitchFamily="18" charset="0"/>
            </a:endParaRPr>
          </a:p>
          <a:p>
            <a:pPr marL="0" indent="0">
              <a:buNone/>
              <a:tabLst>
                <a:tab pos="268288" algn="l"/>
              </a:tabLst>
            </a:pPr>
            <a:r>
              <a:rPr lang="en-GB" sz="1200" i="1" dirty="0" smtClean="0">
                <a:ea typeface="Calibri" pitchFamily="34" charset="0"/>
                <a:cs typeface="Times New Roman" pitchFamily="18" charset="0"/>
              </a:rPr>
              <a:t>A composite number is divisible by a number other than 1 or itself.</a:t>
            </a:r>
            <a:endParaRPr lang="en-GB" sz="1200" i="1" dirty="0">
              <a:ea typeface="Calibri" pitchFamily="34" charset="0"/>
              <a:cs typeface="Times New Roman" pitchFamily="18" charset="0"/>
            </a:endParaRPr>
          </a:p>
          <a:p>
            <a:pPr marL="0" indent="0">
              <a:buNone/>
              <a:tabLst>
                <a:tab pos="268288" algn="l"/>
              </a:tabLst>
            </a:pPr>
            <a:r>
              <a:rPr lang="en-GB" sz="1200" i="1" dirty="0" smtClean="0">
                <a:ea typeface="Calibri" pitchFamily="34" charset="0"/>
                <a:cs typeface="Times New Roman" pitchFamily="18" charset="0"/>
              </a:rPr>
              <a:t>The following numbers are composite numbers:</a:t>
            </a:r>
          </a:p>
          <a:p>
            <a:pPr marL="0" indent="0">
              <a:buNone/>
              <a:tabLst>
                <a:tab pos="268288" algn="l"/>
              </a:tabLst>
            </a:pPr>
            <a:r>
              <a:rPr lang="en-GB" sz="1200" i="1" dirty="0" smtClean="0">
                <a:ea typeface="Calibri" pitchFamily="34" charset="0"/>
                <a:cs typeface="Times New Roman" pitchFamily="18" charset="0"/>
              </a:rPr>
              <a:t>	4, 6, 8, 9, 10, 12, 14, 15, 16, 18, 20</a:t>
            </a: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14721" y="283286"/>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59761366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Summer 1</a:t>
            </a:r>
            <a:endParaRPr lang="en-GB" dirty="0"/>
          </a:p>
        </p:txBody>
      </p:sp>
      <p:sp>
        <p:nvSpPr>
          <p:cNvPr id="3" name="Text Placeholder 2"/>
          <p:cNvSpPr>
            <a:spLocks noGrp="1"/>
          </p:cNvSpPr>
          <p:nvPr>
            <p:ph type="body" sz="quarter" idx="11"/>
          </p:nvPr>
        </p:nvSpPr>
        <p:spPr/>
        <p:txBody>
          <a:bodyPr>
            <a:normAutofit/>
          </a:bodyPr>
          <a:lstStyle/>
          <a:p>
            <a:r>
              <a:rPr lang="en-GB" dirty="0" smtClean="0"/>
              <a:t>I can recall square numbers up to 12</a:t>
            </a:r>
            <a:r>
              <a:rPr lang="en-GB" baseline="30000" dirty="0" smtClean="0"/>
              <a:t>2</a:t>
            </a:r>
            <a:r>
              <a:rPr lang="en-GB" dirty="0" smtClean="0"/>
              <a:t> and their square roots. </a:t>
            </a:r>
            <a:endParaRPr lang="en-GB" dirty="0"/>
          </a:p>
        </p:txBody>
      </p:sp>
      <p:sp>
        <p:nvSpPr>
          <p:cNvPr id="4" name="Text Placeholder 3"/>
          <p:cNvSpPr>
            <a:spLocks noGrp="1"/>
          </p:cNvSpPr>
          <p:nvPr>
            <p:ph type="body" sz="quarter" idx="12"/>
          </p:nvPr>
        </p:nvSpPr>
        <p:spPr>
          <a:xfrm>
            <a:off x="686519" y="5724128"/>
            <a:ext cx="5838825" cy="3024336"/>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Cycling Squares</a:t>
            </a:r>
            <a:r>
              <a:rPr lang="en-GB" altLang="en-US" dirty="0" smtClean="0">
                <a:cs typeface="Arial" pitchFamily="34" charset="0"/>
              </a:rPr>
              <a:t> –  At </a:t>
            </a:r>
            <a:r>
              <a:rPr lang="en-GB" altLang="en-US" dirty="0" smtClean="0">
                <a:cs typeface="Arial" pitchFamily="34" charset="0"/>
                <a:hlinkClick r:id="rId2"/>
              </a:rPr>
              <a:t>http</a:t>
            </a:r>
            <a:r>
              <a:rPr lang="en-GB" altLang="en-US" dirty="0">
                <a:cs typeface="Arial" pitchFamily="34" charset="0"/>
                <a:hlinkClick r:id="rId2"/>
              </a:rPr>
              <a:t>://</a:t>
            </a:r>
            <a:r>
              <a:rPr lang="en-GB" altLang="en-US" dirty="0" smtClean="0">
                <a:cs typeface="Arial" pitchFamily="34" charset="0"/>
                <a:hlinkClick r:id="rId2"/>
              </a:rPr>
              <a:t>nrich.maths.org/1151</a:t>
            </a:r>
            <a:r>
              <a:rPr lang="en-GB" altLang="en-US" dirty="0" smtClean="0">
                <a:cs typeface="Arial" pitchFamily="34" charset="0"/>
              </a:rPr>
              <a:t>  there is a challenge involving square numbers.  Can you complete the challenge and then create your own examples?</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r>
              <a:rPr lang="en-GB" altLang="en-US" dirty="0" smtClean="0">
                <a:ea typeface="Calibri" pitchFamily="34" charset="0"/>
                <a:cs typeface="Times New Roman" pitchFamily="18" charset="0"/>
              </a:rPr>
              <a:t>.</a:t>
            </a:r>
            <a:endParaRPr lang="en-GB" altLang="en-US" dirty="0" smtClean="0"/>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p:txBody>
      </p:sp>
      <mc:AlternateContent xmlns:mc="http://schemas.openxmlformats.org/markup-compatibility/2006" xmlns:a14="http://schemas.microsoft.com/office/drawing/2010/main">
        <mc:Choice Requires="a14">
          <p:graphicFrame>
            <p:nvGraphicFramePr>
              <p:cNvPr id="7" name="Content Placeholder 6"/>
              <p:cNvGraphicFramePr>
                <a:graphicFrameLocks noGrp="1"/>
              </p:cNvGraphicFramePr>
              <p:nvPr>
                <p:ph sz="quarter" idx="13"/>
                <p:extLst>
                  <p:ext uri="{D42A27DB-BD31-4B8C-83A1-F6EECF244321}">
                    <p14:modId xmlns:p14="http://schemas.microsoft.com/office/powerpoint/2010/main" val="1776945909"/>
                  </p:ext>
                </p:extLst>
              </p:nvPr>
            </p:nvGraphicFramePr>
            <p:xfrm>
              <a:off x="719138" y="2555877"/>
              <a:ext cx="3390900" cy="2920556"/>
            </p:xfrm>
            <a:graphic>
              <a:graphicData uri="http://schemas.openxmlformats.org/drawingml/2006/table">
                <a:tbl>
                  <a:tblPr firstRow="1" bandRow="1">
                    <a:tableStyleId>{2D5ABB26-0587-4C30-8999-92F81FD0307C}</a:tableStyleId>
                  </a:tblPr>
                  <a:tblGrid>
                    <a:gridCol w="1695450"/>
                    <a:gridCol w="1695450"/>
                  </a:tblGrid>
                  <a:tr h="2831508">
                    <a:tc>
                      <a:txBody>
                        <a:bodyPr/>
                        <a:lstStyle/>
                        <a:p>
                          <a:pPr algn="ctr">
                            <a:lnSpc>
                              <a:spcPct val="115000"/>
                            </a:lnSpc>
                            <a:spcAft>
                              <a:spcPts val="0"/>
                            </a:spcAft>
                          </a:pPr>
                          <a:r>
                            <a:rPr lang="en-GB" sz="1100" dirty="0" smtClean="0">
                              <a:effectLst/>
                            </a:rPr>
                            <a:t>1</a:t>
                          </a:r>
                          <a:r>
                            <a:rPr lang="en-GB" sz="1100" baseline="30000" dirty="0" smtClean="0">
                              <a:effectLst/>
                            </a:rPr>
                            <a:t>2</a:t>
                          </a:r>
                          <a:r>
                            <a:rPr lang="en-GB" sz="1100" dirty="0" smtClean="0">
                              <a:effectLst/>
                            </a:rPr>
                            <a:t> =</a:t>
                          </a:r>
                          <a:r>
                            <a:rPr lang="en-GB" sz="1100" baseline="0" dirty="0" smtClean="0">
                              <a:effectLst/>
                            </a:rPr>
                            <a:t> 1 </a:t>
                          </a:r>
                          <a:r>
                            <a:rPr lang="en-GB" sz="1100" dirty="0" smtClean="0">
                              <a:effectLst/>
                            </a:rPr>
                            <a:t>× </a:t>
                          </a:r>
                          <a:r>
                            <a:rPr lang="en-GB" sz="1100" dirty="0">
                              <a:effectLst/>
                            </a:rPr>
                            <a:t>1 = </a:t>
                          </a:r>
                          <a:r>
                            <a:rPr lang="en-GB" sz="1100" dirty="0" smtClean="0">
                              <a:effectLst/>
                            </a:rPr>
                            <a:t>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2</a:t>
                          </a:r>
                          <a:r>
                            <a:rPr lang="en-GB" sz="1100" baseline="30000" dirty="0" smtClean="0">
                              <a:effectLst/>
                            </a:rPr>
                            <a:t>2</a:t>
                          </a:r>
                          <a:r>
                            <a:rPr lang="en-GB" sz="1100" dirty="0" smtClean="0">
                              <a:effectLst/>
                            </a:rPr>
                            <a:t> =</a:t>
                          </a:r>
                          <a:r>
                            <a:rPr lang="en-GB" sz="1100" baseline="0" dirty="0" smtClean="0">
                              <a:effectLst/>
                            </a:rPr>
                            <a:t> 2 </a:t>
                          </a:r>
                          <a:r>
                            <a:rPr lang="en-GB" sz="1100" dirty="0" smtClean="0">
                              <a:effectLst/>
                            </a:rPr>
                            <a:t>× 2 = 4</a:t>
                          </a:r>
                        </a:p>
                        <a:p>
                          <a:pPr algn="ctr">
                            <a:lnSpc>
                              <a:spcPct val="115000"/>
                            </a:lnSpc>
                            <a:spcAft>
                              <a:spcPts val="0"/>
                            </a:spcAft>
                          </a:pPr>
                          <a:r>
                            <a:rPr lang="en-GB" sz="1100" baseline="0" dirty="0" smtClean="0">
                              <a:effectLst/>
                            </a:rPr>
                            <a:t>3</a:t>
                          </a:r>
                          <a:r>
                            <a:rPr lang="en-GB" sz="1100" baseline="30000" dirty="0" smtClean="0">
                              <a:effectLst/>
                            </a:rPr>
                            <a:t>2</a:t>
                          </a:r>
                          <a:r>
                            <a:rPr lang="en-GB" sz="1100" dirty="0" smtClean="0">
                              <a:effectLst/>
                            </a:rPr>
                            <a:t> =</a:t>
                          </a:r>
                          <a:r>
                            <a:rPr lang="en-GB" sz="1100" baseline="0" dirty="0" smtClean="0">
                              <a:effectLst/>
                            </a:rPr>
                            <a:t> 3 </a:t>
                          </a:r>
                          <a:r>
                            <a:rPr lang="en-GB" sz="1100" dirty="0" smtClean="0">
                              <a:effectLst/>
                            </a:rPr>
                            <a:t>× 3 = 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4</a:t>
                          </a:r>
                          <a:r>
                            <a:rPr lang="en-GB" sz="1100" baseline="30000" dirty="0" smtClean="0">
                              <a:effectLst/>
                            </a:rPr>
                            <a:t>2</a:t>
                          </a:r>
                          <a:r>
                            <a:rPr lang="en-GB" sz="1100" dirty="0" smtClean="0">
                              <a:effectLst/>
                            </a:rPr>
                            <a:t> =</a:t>
                          </a:r>
                          <a:r>
                            <a:rPr lang="en-GB" sz="1100" baseline="0" dirty="0" smtClean="0">
                              <a:effectLst/>
                            </a:rPr>
                            <a:t> 4 </a:t>
                          </a:r>
                          <a:r>
                            <a:rPr lang="en-GB" sz="1100" dirty="0" smtClean="0">
                              <a:effectLst/>
                            </a:rPr>
                            <a:t>× 4 = 16</a:t>
                          </a:r>
                        </a:p>
                        <a:p>
                          <a:pPr algn="ctr">
                            <a:lnSpc>
                              <a:spcPct val="115000"/>
                            </a:lnSpc>
                            <a:spcAft>
                              <a:spcPts val="0"/>
                            </a:spcAft>
                          </a:pPr>
                          <a:r>
                            <a:rPr lang="en-GB" sz="1100" baseline="0" dirty="0" smtClean="0">
                              <a:effectLst/>
                            </a:rPr>
                            <a:t>5</a:t>
                          </a:r>
                          <a:r>
                            <a:rPr lang="en-GB" sz="1100" baseline="30000" dirty="0" smtClean="0">
                              <a:effectLst/>
                            </a:rPr>
                            <a:t>2</a:t>
                          </a:r>
                          <a:r>
                            <a:rPr lang="en-GB" sz="1100" dirty="0" smtClean="0">
                              <a:effectLst/>
                            </a:rPr>
                            <a:t> =</a:t>
                          </a:r>
                          <a:r>
                            <a:rPr lang="en-GB" sz="1100" baseline="0" dirty="0" smtClean="0">
                              <a:effectLst/>
                            </a:rPr>
                            <a:t> 5 </a:t>
                          </a:r>
                          <a:r>
                            <a:rPr lang="en-GB" sz="1100" dirty="0" smtClean="0">
                              <a:effectLst/>
                            </a:rPr>
                            <a:t>× 5 = 25</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6</a:t>
                          </a:r>
                          <a:r>
                            <a:rPr lang="en-GB" sz="1100" baseline="30000" dirty="0" smtClean="0">
                              <a:effectLst/>
                            </a:rPr>
                            <a:t>2</a:t>
                          </a:r>
                          <a:r>
                            <a:rPr lang="en-GB" sz="1100" dirty="0" smtClean="0">
                              <a:effectLst/>
                            </a:rPr>
                            <a:t> =</a:t>
                          </a:r>
                          <a:r>
                            <a:rPr lang="en-GB" sz="1100" baseline="0" dirty="0" smtClean="0">
                              <a:effectLst/>
                            </a:rPr>
                            <a:t> 6 </a:t>
                          </a:r>
                          <a:r>
                            <a:rPr lang="en-GB" sz="1100" dirty="0" smtClean="0">
                              <a:effectLst/>
                            </a:rPr>
                            <a:t>× 6 = 36</a:t>
                          </a:r>
                        </a:p>
                        <a:p>
                          <a:pPr algn="ctr">
                            <a:lnSpc>
                              <a:spcPct val="115000"/>
                            </a:lnSpc>
                            <a:spcAft>
                              <a:spcPts val="0"/>
                            </a:spcAft>
                          </a:pPr>
                          <a:r>
                            <a:rPr lang="en-GB" sz="1100" baseline="0" dirty="0" smtClean="0">
                              <a:effectLst/>
                            </a:rPr>
                            <a:t>7</a:t>
                          </a:r>
                          <a:r>
                            <a:rPr lang="en-GB" sz="1100" baseline="30000" dirty="0" smtClean="0">
                              <a:effectLst/>
                            </a:rPr>
                            <a:t>2</a:t>
                          </a:r>
                          <a:r>
                            <a:rPr lang="en-GB" sz="1100" dirty="0" smtClean="0">
                              <a:effectLst/>
                            </a:rPr>
                            <a:t> =</a:t>
                          </a:r>
                          <a:r>
                            <a:rPr lang="en-GB" sz="1100" baseline="0" dirty="0" smtClean="0">
                              <a:effectLst/>
                            </a:rPr>
                            <a:t> 7 </a:t>
                          </a:r>
                          <a:r>
                            <a:rPr lang="en-GB" sz="1100" dirty="0" smtClean="0">
                              <a:effectLst/>
                            </a:rPr>
                            <a:t>× 7 = 49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8</a:t>
                          </a:r>
                          <a:r>
                            <a:rPr lang="en-GB" sz="1100" baseline="30000" dirty="0" smtClean="0">
                              <a:effectLst/>
                            </a:rPr>
                            <a:t>2</a:t>
                          </a:r>
                          <a:r>
                            <a:rPr lang="en-GB" sz="1100" dirty="0" smtClean="0">
                              <a:effectLst/>
                            </a:rPr>
                            <a:t> =</a:t>
                          </a:r>
                          <a:r>
                            <a:rPr lang="en-GB" sz="1100" baseline="0" dirty="0" smtClean="0">
                              <a:effectLst/>
                            </a:rPr>
                            <a:t> 8 </a:t>
                          </a:r>
                          <a:r>
                            <a:rPr lang="en-GB" sz="1100" dirty="0" smtClean="0">
                              <a:effectLst/>
                            </a:rPr>
                            <a:t>× 8 = 64</a:t>
                          </a:r>
                        </a:p>
                        <a:p>
                          <a:pPr algn="ctr">
                            <a:lnSpc>
                              <a:spcPct val="115000"/>
                            </a:lnSpc>
                            <a:spcAft>
                              <a:spcPts val="0"/>
                            </a:spcAft>
                          </a:pPr>
                          <a:r>
                            <a:rPr lang="en-GB" sz="1100" baseline="0" dirty="0" smtClean="0">
                              <a:effectLst/>
                            </a:rPr>
                            <a:t>9</a:t>
                          </a:r>
                          <a:r>
                            <a:rPr lang="en-GB" sz="1100" baseline="30000" dirty="0" smtClean="0">
                              <a:effectLst/>
                            </a:rPr>
                            <a:t>2</a:t>
                          </a:r>
                          <a:r>
                            <a:rPr lang="en-GB" sz="1100" dirty="0" smtClean="0">
                              <a:effectLst/>
                            </a:rPr>
                            <a:t> =</a:t>
                          </a:r>
                          <a:r>
                            <a:rPr lang="en-GB" sz="1100" baseline="0" dirty="0" smtClean="0">
                              <a:effectLst/>
                            </a:rPr>
                            <a:t> 9 </a:t>
                          </a:r>
                          <a:r>
                            <a:rPr lang="en-GB" sz="1100" dirty="0" smtClean="0">
                              <a:effectLst/>
                            </a:rPr>
                            <a:t>× 9 = 81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10</a:t>
                          </a:r>
                          <a:r>
                            <a:rPr lang="en-GB" sz="1100" baseline="30000" dirty="0" smtClean="0">
                              <a:effectLst/>
                            </a:rPr>
                            <a:t>2</a:t>
                          </a:r>
                          <a:r>
                            <a:rPr lang="en-GB" sz="1100" dirty="0" smtClean="0">
                              <a:effectLst/>
                            </a:rPr>
                            <a:t> =</a:t>
                          </a:r>
                          <a:r>
                            <a:rPr lang="en-GB" sz="1100" baseline="0" dirty="0" smtClean="0">
                              <a:effectLst/>
                            </a:rPr>
                            <a:t> 10 </a:t>
                          </a:r>
                          <a:r>
                            <a:rPr lang="en-GB" sz="1100" dirty="0" smtClean="0">
                              <a:effectLst/>
                            </a:rPr>
                            <a:t>× 10 = 100</a:t>
                          </a:r>
                        </a:p>
                        <a:p>
                          <a:pPr algn="ctr">
                            <a:lnSpc>
                              <a:spcPct val="115000"/>
                            </a:lnSpc>
                            <a:spcAft>
                              <a:spcPts val="0"/>
                            </a:spcAft>
                          </a:pPr>
                          <a:r>
                            <a:rPr lang="en-GB" sz="1100" dirty="0" smtClean="0">
                              <a:effectLst/>
                            </a:rPr>
                            <a:t>11</a:t>
                          </a:r>
                          <a:r>
                            <a:rPr lang="en-GB" sz="1100" baseline="30000" dirty="0" smtClean="0">
                              <a:effectLst/>
                            </a:rPr>
                            <a:t>2</a:t>
                          </a:r>
                          <a:r>
                            <a:rPr lang="en-GB" sz="1100" dirty="0" smtClean="0">
                              <a:effectLst/>
                            </a:rPr>
                            <a:t> =</a:t>
                          </a:r>
                          <a:r>
                            <a:rPr lang="en-GB" sz="1100" baseline="0" dirty="0" smtClean="0">
                              <a:effectLst/>
                            </a:rPr>
                            <a:t> 11 </a:t>
                          </a:r>
                          <a:r>
                            <a:rPr lang="en-GB" sz="1100" dirty="0" smtClean="0">
                              <a:effectLst/>
                            </a:rPr>
                            <a:t>× 11 = 121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12</a:t>
                          </a:r>
                          <a:r>
                            <a:rPr lang="en-GB" sz="1100" baseline="30000" dirty="0" smtClean="0">
                              <a:effectLst/>
                            </a:rPr>
                            <a:t>2</a:t>
                          </a:r>
                          <a:r>
                            <a:rPr lang="en-GB" sz="1100" dirty="0" smtClean="0">
                              <a:effectLst/>
                            </a:rPr>
                            <a:t> =</a:t>
                          </a:r>
                          <a:r>
                            <a:rPr lang="en-GB" sz="1100" baseline="0" dirty="0" smtClean="0">
                              <a:effectLst/>
                            </a:rPr>
                            <a:t> 12 </a:t>
                          </a:r>
                          <a:r>
                            <a:rPr lang="en-GB" sz="1100" dirty="0" smtClean="0">
                              <a:effectLst/>
                            </a:rPr>
                            <a:t>× 12 = 144</a:t>
                          </a:r>
                        </a:p>
                        <a:p>
                          <a:pPr algn="ctr">
                            <a:lnSpc>
                              <a:spcPct val="115000"/>
                            </a:lnSpc>
                            <a:spcAft>
                              <a:spcPts val="0"/>
                            </a:spcAft>
                          </a:pPr>
                          <a:endParaRPr lang="en-GB" sz="1100" dirty="0">
                            <a:effectLst/>
                          </a:endParaRPr>
                        </a:p>
                      </a:txBody>
                      <a:tcPr marL="68580" marR="68580" marT="0" marB="0"/>
                    </a:tc>
                    <a:tc>
                      <a:txBody>
                        <a:bodyPr/>
                        <a:lstStyle/>
                        <a:p>
                          <a:pPr algn="ctr">
                            <a:lnSpc>
                              <a:spcPct val="115000"/>
                            </a:lnSpc>
                            <a:spcAft>
                              <a:spcPts val="0"/>
                            </a:spcAft>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1</m:t>
                                  </m:r>
                                </m:e>
                              </m:rad>
                            </m:oMath>
                          </a14:m>
                          <a:r>
                            <a:rPr lang="en-GB" sz="1100" dirty="0" smtClean="0">
                              <a:effectLst/>
                              <a:latin typeface="Calibri"/>
                              <a:ea typeface="Calibri"/>
                              <a:cs typeface="Times New Roman"/>
                            </a:rPr>
                            <a:t> = 1</a:t>
                          </a:r>
                          <a:endParaRPr lang="en-GB" sz="1100" dirty="0">
                            <a:effectLst/>
                            <a:latin typeface="Calibri"/>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4</m:t>
                                  </m:r>
                                </m:e>
                              </m:rad>
                            </m:oMath>
                          </a14:m>
                          <a:r>
                            <a:rPr lang="en-GB" sz="1100" dirty="0" smtClean="0">
                              <a:effectLst/>
                              <a:latin typeface="Calibri"/>
                              <a:ea typeface="Calibri"/>
                              <a:cs typeface="Times New Roman"/>
                            </a:rPr>
                            <a:t> = 2</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9</m:t>
                                  </m:r>
                                </m:e>
                              </m:rad>
                            </m:oMath>
                          </a14:m>
                          <a:r>
                            <a:rPr lang="en-GB" sz="1100" dirty="0" smtClean="0">
                              <a:effectLst/>
                              <a:latin typeface="Calibri"/>
                              <a:ea typeface="Calibri"/>
                              <a:cs typeface="Times New Roman"/>
                            </a:rPr>
                            <a:t> = 3</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16</m:t>
                                  </m:r>
                                </m:e>
                              </m:rad>
                            </m:oMath>
                          </a14:m>
                          <a:r>
                            <a:rPr lang="en-GB" sz="1100" dirty="0" smtClean="0">
                              <a:effectLst/>
                              <a:latin typeface="Calibri"/>
                              <a:ea typeface="Calibri"/>
                              <a:cs typeface="Times New Roman"/>
                            </a:rPr>
                            <a:t> = 4</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25</m:t>
                                  </m:r>
                                </m:e>
                              </m:rad>
                            </m:oMath>
                          </a14:m>
                          <a:r>
                            <a:rPr lang="en-GB" sz="1100" dirty="0" smtClean="0">
                              <a:effectLst/>
                              <a:latin typeface="Calibri"/>
                              <a:ea typeface="Calibri"/>
                              <a:cs typeface="Times New Roman"/>
                            </a:rPr>
                            <a:t> = 5</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36</m:t>
                                  </m:r>
                                </m:e>
                              </m:rad>
                            </m:oMath>
                          </a14:m>
                          <a:r>
                            <a:rPr lang="en-GB" sz="1100" dirty="0" smtClean="0">
                              <a:effectLst/>
                              <a:latin typeface="Calibri"/>
                              <a:ea typeface="Calibri"/>
                              <a:cs typeface="Times New Roman"/>
                            </a:rPr>
                            <a:t> = 6</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49</m:t>
                                  </m:r>
                                </m:e>
                              </m:rad>
                            </m:oMath>
                          </a14:m>
                          <a:r>
                            <a:rPr lang="en-GB" sz="1100" dirty="0" smtClean="0">
                              <a:effectLst/>
                              <a:latin typeface="Calibri"/>
                              <a:ea typeface="Calibri"/>
                              <a:cs typeface="Times New Roman"/>
                            </a:rPr>
                            <a:t> = 7</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64</m:t>
                                  </m:r>
                                </m:e>
                              </m:rad>
                            </m:oMath>
                          </a14:m>
                          <a:r>
                            <a:rPr lang="en-GB" sz="1100" dirty="0" smtClean="0">
                              <a:effectLst/>
                              <a:latin typeface="Calibri"/>
                              <a:ea typeface="Calibri"/>
                              <a:cs typeface="Times New Roman"/>
                            </a:rPr>
                            <a:t> = 8</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81</m:t>
                                  </m:r>
                                </m:e>
                              </m:rad>
                            </m:oMath>
                          </a14:m>
                          <a:r>
                            <a:rPr lang="en-GB" sz="1100" dirty="0" smtClean="0">
                              <a:effectLst/>
                              <a:latin typeface="Calibri"/>
                              <a:ea typeface="Calibri"/>
                              <a:cs typeface="Times New Roman"/>
                            </a:rPr>
                            <a:t> = 9</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100</m:t>
                                  </m:r>
                                </m:e>
                              </m:rad>
                            </m:oMath>
                          </a14:m>
                          <a:r>
                            <a:rPr lang="en-GB" sz="1100" dirty="0" smtClean="0">
                              <a:effectLst/>
                              <a:latin typeface="Calibri"/>
                              <a:ea typeface="Calibri"/>
                              <a:cs typeface="Times New Roman"/>
                            </a:rPr>
                            <a:t> = 10</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121</m:t>
                                  </m:r>
                                </m:e>
                              </m:rad>
                            </m:oMath>
                          </a14:m>
                          <a:r>
                            <a:rPr lang="en-GB" sz="1100" dirty="0" smtClean="0">
                              <a:effectLst/>
                              <a:latin typeface="Calibri"/>
                              <a:ea typeface="Calibri"/>
                              <a:cs typeface="Times New Roman"/>
                            </a:rPr>
                            <a:t> = 11</a:t>
                          </a:r>
                        </a:p>
                        <a:p>
                          <a:pPr marL="0" marR="0" indent="0" algn="ctr" defTabSz="914400" rtl="0" eaLnBrk="1" fontAlgn="auto" latinLnBrk="0" hangingPunct="1">
                            <a:lnSpc>
                              <a:spcPct val="115000"/>
                            </a:lnSpc>
                            <a:spcBef>
                              <a:spcPts val="0"/>
                            </a:spcBef>
                            <a:spcAft>
                              <a:spcPts val="0"/>
                            </a:spcAft>
                            <a:buClrTx/>
                            <a:buSzTx/>
                            <a:buFontTx/>
                            <a:buNone/>
                            <a:tabLst/>
                            <a:defRPr/>
                          </a:pPr>
                          <a14:m>
                            <m:oMath xmlns:m="http://schemas.openxmlformats.org/officeDocument/2006/math">
                              <m:rad>
                                <m:radPr>
                                  <m:degHide m:val="on"/>
                                  <m:ctrlPr>
                                    <a:rPr lang="en-GB" sz="1100" i="1" smtClean="0">
                                      <a:effectLst/>
                                      <a:latin typeface="Cambria Math"/>
                                      <a:cs typeface="Times New Roman"/>
                                    </a:rPr>
                                  </m:ctrlPr>
                                </m:radPr>
                                <m:deg/>
                                <m:e>
                                  <m:r>
                                    <a:rPr lang="en-GB" sz="1100" b="0" i="1" smtClean="0">
                                      <a:effectLst/>
                                      <a:latin typeface="Cambria Math"/>
                                      <a:cs typeface="Times New Roman"/>
                                    </a:rPr>
                                    <m:t>144</m:t>
                                  </m:r>
                                </m:e>
                              </m:rad>
                            </m:oMath>
                          </a14:m>
                          <a:r>
                            <a:rPr lang="en-GB" sz="1100" dirty="0" smtClean="0">
                              <a:effectLst/>
                              <a:latin typeface="Calibri"/>
                              <a:ea typeface="Calibri"/>
                              <a:cs typeface="Times New Roman"/>
                            </a:rPr>
                            <a:t> = 12</a:t>
                          </a:r>
                        </a:p>
                        <a:p>
                          <a:pPr marL="0" marR="0" indent="0" algn="ctr" defTabSz="914400" rtl="0" eaLnBrk="1" fontAlgn="auto" latinLnBrk="0" hangingPunct="1">
                            <a:lnSpc>
                              <a:spcPct val="115000"/>
                            </a:lnSpc>
                            <a:spcBef>
                              <a:spcPts val="0"/>
                            </a:spcBef>
                            <a:spcAft>
                              <a:spcPts val="0"/>
                            </a:spcAft>
                            <a:buClrTx/>
                            <a:buSzTx/>
                            <a:buFontTx/>
                            <a:buNone/>
                            <a:tabLst/>
                            <a:defRPr/>
                          </a:pPr>
                          <a:endParaRPr lang="en-GB" sz="1100" dirty="0" smtClean="0">
                            <a:effectLst/>
                            <a:latin typeface="Calibri"/>
                            <a:ea typeface="Calibri"/>
                            <a:cs typeface="Times New Roman"/>
                          </a:endParaRPr>
                        </a:p>
                        <a:p>
                          <a:pPr marL="0" marR="0" indent="0" algn="ctr" defTabSz="914400" rtl="0" eaLnBrk="1" fontAlgn="auto" latinLnBrk="0" hangingPunct="1">
                            <a:lnSpc>
                              <a:spcPct val="115000"/>
                            </a:lnSpc>
                            <a:spcBef>
                              <a:spcPts val="0"/>
                            </a:spcBef>
                            <a:spcAft>
                              <a:spcPts val="0"/>
                            </a:spcAft>
                            <a:buClrTx/>
                            <a:buSzTx/>
                            <a:buFontTx/>
                            <a:buNone/>
                            <a:tabLst/>
                            <a:defRPr/>
                          </a:pPr>
                          <a:endParaRPr lang="en-GB" sz="1100" dirty="0" smtClean="0">
                            <a:effectLst/>
                            <a:latin typeface="Calibri"/>
                            <a:ea typeface="Calibri"/>
                            <a:cs typeface="Times New Roman"/>
                          </a:endParaRPr>
                        </a:p>
                      </a:txBody>
                      <a:tcPr marL="68580" marR="68580" marT="0" marB="0"/>
                    </a:tc>
                  </a:tr>
                </a:tbl>
              </a:graphicData>
            </a:graphic>
          </p:graphicFrame>
        </mc:Choice>
        <mc:Fallback xmlns="">
          <p:graphicFrame>
            <p:nvGraphicFramePr>
              <p:cNvPr id="7" name="Content Placeholder 6"/>
              <p:cNvGraphicFramePr>
                <a:graphicFrameLocks noGrp="1"/>
              </p:cNvGraphicFramePr>
              <p:nvPr>
                <p:ph sz="quarter" idx="13"/>
                <p:extLst>
                  <p:ext uri="{D42A27DB-BD31-4B8C-83A1-F6EECF244321}">
                    <p14:modId xmlns:p14="http://schemas.microsoft.com/office/powerpoint/2010/main" val="1776945909"/>
                  </p:ext>
                </p:extLst>
              </p:nvPr>
            </p:nvGraphicFramePr>
            <p:xfrm>
              <a:off x="719138" y="2555875"/>
              <a:ext cx="3390900" cy="2679192"/>
            </p:xfrm>
            <a:graphic>
              <a:graphicData uri="http://schemas.openxmlformats.org/drawingml/2006/table">
                <a:tbl>
                  <a:tblPr firstRow="1" bandRow="1">
                    <a:tableStyleId>{2D5ABB26-0587-4C30-8999-92F81FD0307C}</a:tableStyleId>
                  </a:tblPr>
                  <a:tblGrid>
                    <a:gridCol w="1695450"/>
                    <a:gridCol w="1695450"/>
                  </a:tblGrid>
                  <a:tr h="2679192">
                    <a:tc>
                      <a:txBody>
                        <a:bodyPr/>
                        <a:lstStyle/>
                        <a:p>
                          <a:pPr algn="ctr">
                            <a:lnSpc>
                              <a:spcPct val="115000"/>
                            </a:lnSpc>
                            <a:spcAft>
                              <a:spcPts val="0"/>
                            </a:spcAft>
                          </a:pPr>
                          <a:r>
                            <a:rPr lang="en-GB" sz="1100" dirty="0" smtClean="0">
                              <a:effectLst/>
                            </a:rPr>
                            <a:t>1</a:t>
                          </a:r>
                          <a:r>
                            <a:rPr lang="en-GB" sz="1100" baseline="30000" dirty="0" smtClean="0">
                              <a:effectLst/>
                            </a:rPr>
                            <a:t>2</a:t>
                          </a:r>
                          <a:r>
                            <a:rPr lang="en-GB" sz="1100" dirty="0" smtClean="0">
                              <a:effectLst/>
                            </a:rPr>
                            <a:t> =</a:t>
                          </a:r>
                          <a:r>
                            <a:rPr lang="en-GB" sz="1100" baseline="0" dirty="0" smtClean="0">
                              <a:effectLst/>
                            </a:rPr>
                            <a:t> 1 </a:t>
                          </a:r>
                          <a:r>
                            <a:rPr lang="en-GB" sz="1100" dirty="0" smtClean="0">
                              <a:effectLst/>
                            </a:rPr>
                            <a:t>× </a:t>
                          </a:r>
                          <a:r>
                            <a:rPr lang="en-GB" sz="1100" dirty="0">
                              <a:effectLst/>
                            </a:rPr>
                            <a:t>1 = </a:t>
                          </a:r>
                          <a:r>
                            <a:rPr lang="en-GB" sz="1100" dirty="0" smtClean="0">
                              <a:effectLst/>
                            </a:rPr>
                            <a:t>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2</a:t>
                          </a:r>
                          <a:r>
                            <a:rPr lang="en-GB" sz="1100" baseline="30000" dirty="0" smtClean="0">
                              <a:effectLst/>
                            </a:rPr>
                            <a:t>2</a:t>
                          </a:r>
                          <a:r>
                            <a:rPr lang="en-GB" sz="1100" dirty="0" smtClean="0">
                              <a:effectLst/>
                            </a:rPr>
                            <a:t> =</a:t>
                          </a:r>
                          <a:r>
                            <a:rPr lang="en-GB" sz="1100" baseline="0" dirty="0" smtClean="0">
                              <a:effectLst/>
                            </a:rPr>
                            <a:t> 2 </a:t>
                          </a:r>
                          <a:r>
                            <a:rPr lang="en-GB" sz="1100" dirty="0" smtClean="0">
                              <a:effectLst/>
                            </a:rPr>
                            <a:t>× 2 = 4</a:t>
                          </a:r>
                        </a:p>
                        <a:p>
                          <a:pPr algn="ctr">
                            <a:lnSpc>
                              <a:spcPct val="115000"/>
                            </a:lnSpc>
                            <a:spcAft>
                              <a:spcPts val="0"/>
                            </a:spcAft>
                          </a:pPr>
                          <a:r>
                            <a:rPr lang="en-GB" sz="1100" baseline="0" dirty="0" smtClean="0">
                              <a:effectLst/>
                            </a:rPr>
                            <a:t>3</a:t>
                          </a:r>
                          <a:r>
                            <a:rPr lang="en-GB" sz="1100" baseline="30000" dirty="0" smtClean="0">
                              <a:effectLst/>
                            </a:rPr>
                            <a:t>2</a:t>
                          </a:r>
                          <a:r>
                            <a:rPr lang="en-GB" sz="1100" dirty="0" smtClean="0">
                              <a:effectLst/>
                            </a:rPr>
                            <a:t> =</a:t>
                          </a:r>
                          <a:r>
                            <a:rPr lang="en-GB" sz="1100" baseline="0" dirty="0" smtClean="0">
                              <a:effectLst/>
                            </a:rPr>
                            <a:t> 3 </a:t>
                          </a:r>
                          <a:r>
                            <a:rPr lang="en-GB" sz="1100" dirty="0" smtClean="0">
                              <a:effectLst/>
                            </a:rPr>
                            <a:t>× 3 = 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4</a:t>
                          </a:r>
                          <a:r>
                            <a:rPr lang="en-GB" sz="1100" baseline="30000" dirty="0" smtClean="0">
                              <a:effectLst/>
                            </a:rPr>
                            <a:t>2</a:t>
                          </a:r>
                          <a:r>
                            <a:rPr lang="en-GB" sz="1100" dirty="0" smtClean="0">
                              <a:effectLst/>
                            </a:rPr>
                            <a:t> =</a:t>
                          </a:r>
                          <a:r>
                            <a:rPr lang="en-GB" sz="1100" baseline="0" dirty="0" smtClean="0">
                              <a:effectLst/>
                            </a:rPr>
                            <a:t> 4 </a:t>
                          </a:r>
                          <a:r>
                            <a:rPr lang="en-GB" sz="1100" dirty="0" smtClean="0">
                              <a:effectLst/>
                            </a:rPr>
                            <a:t>× 4 = 16</a:t>
                          </a:r>
                        </a:p>
                        <a:p>
                          <a:pPr algn="ctr">
                            <a:lnSpc>
                              <a:spcPct val="115000"/>
                            </a:lnSpc>
                            <a:spcAft>
                              <a:spcPts val="0"/>
                            </a:spcAft>
                          </a:pPr>
                          <a:r>
                            <a:rPr lang="en-GB" sz="1100" baseline="0" dirty="0" smtClean="0">
                              <a:effectLst/>
                            </a:rPr>
                            <a:t>5</a:t>
                          </a:r>
                          <a:r>
                            <a:rPr lang="en-GB" sz="1100" baseline="30000" dirty="0" smtClean="0">
                              <a:effectLst/>
                            </a:rPr>
                            <a:t>2</a:t>
                          </a:r>
                          <a:r>
                            <a:rPr lang="en-GB" sz="1100" dirty="0" smtClean="0">
                              <a:effectLst/>
                            </a:rPr>
                            <a:t> =</a:t>
                          </a:r>
                          <a:r>
                            <a:rPr lang="en-GB" sz="1100" baseline="0" dirty="0" smtClean="0">
                              <a:effectLst/>
                            </a:rPr>
                            <a:t> 5 </a:t>
                          </a:r>
                          <a:r>
                            <a:rPr lang="en-GB" sz="1100" dirty="0" smtClean="0">
                              <a:effectLst/>
                            </a:rPr>
                            <a:t>× 5 = 25</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6</a:t>
                          </a:r>
                          <a:r>
                            <a:rPr lang="en-GB" sz="1100" baseline="30000" dirty="0" smtClean="0">
                              <a:effectLst/>
                            </a:rPr>
                            <a:t>2</a:t>
                          </a:r>
                          <a:r>
                            <a:rPr lang="en-GB" sz="1100" dirty="0" smtClean="0">
                              <a:effectLst/>
                            </a:rPr>
                            <a:t> =</a:t>
                          </a:r>
                          <a:r>
                            <a:rPr lang="en-GB" sz="1100" baseline="0" dirty="0" smtClean="0">
                              <a:effectLst/>
                            </a:rPr>
                            <a:t> 6 </a:t>
                          </a:r>
                          <a:r>
                            <a:rPr lang="en-GB" sz="1100" dirty="0" smtClean="0">
                              <a:effectLst/>
                            </a:rPr>
                            <a:t>× 6 = 36</a:t>
                          </a:r>
                        </a:p>
                        <a:p>
                          <a:pPr algn="ctr">
                            <a:lnSpc>
                              <a:spcPct val="115000"/>
                            </a:lnSpc>
                            <a:spcAft>
                              <a:spcPts val="0"/>
                            </a:spcAft>
                          </a:pPr>
                          <a:r>
                            <a:rPr lang="en-GB" sz="1100" baseline="0" dirty="0" smtClean="0">
                              <a:effectLst/>
                            </a:rPr>
                            <a:t>7</a:t>
                          </a:r>
                          <a:r>
                            <a:rPr lang="en-GB" sz="1100" baseline="30000" dirty="0" smtClean="0">
                              <a:effectLst/>
                            </a:rPr>
                            <a:t>2</a:t>
                          </a:r>
                          <a:r>
                            <a:rPr lang="en-GB" sz="1100" dirty="0" smtClean="0">
                              <a:effectLst/>
                            </a:rPr>
                            <a:t> =</a:t>
                          </a:r>
                          <a:r>
                            <a:rPr lang="en-GB" sz="1100" baseline="0" dirty="0" smtClean="0">
                              <a:effectLst/>
                            </a:rPr>
                            <a:t> 7 </a:t>
                          </a:r>
                          <a:r>
                            <a:rPr lang="en-GB" sz="1100" dirty="0" smtClean="0">
                              <a:effectLst/>
                            </a:rPr>
                            <a:t>× 7 = 49</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8</a:t>
                          </a:r>
                          <a:r>
                            <a:rPr lang="en-GB" sz="1100" baseline="30000" dirty="0" smtClean="0">
                              <a:effectLst/>
                            </a:rPr>
                            <a:t>2</a:t>
                          </a:r>
                          <a:r>
                            <a:rPr lang="en-GB" sz="1100" dirty="0" smtClean="0">
                              <a:effectLst/>
                            </a:rPr>
                            <a:t> =</a:t>
                          </a:r>
                          <a:r>
                            <a:rPr lang="en-GB" sz="1100" baseline="0" dirty="0" smtClean="0">
                              <a:effectLst/>
                            </a:rPr>
                            <a:t> 8 </a:t>
                          </a:r>
                          <a:r>
                            <a:rPr lang="en-GB" sz="1100" dirty="0" smtClean="0">
                              <a:effectLst/>
                            </a:rPr>
                            <a:t>× 8 = 64</a:t>
                          </a:r>
                        </a:p>
                        <a:p>
                          <a:pPr algn="ctr">
                            <a:lnSpc>
                              <a:spcPct val="115000"/>
                            </a:lnSpc>
                            <a:spcAft>
                              <a:spcPts val="0"/>
                            </a:spcAft>
                          </a:pPr>
                          <a:r>
                            <a:rPr lang="en-GB" sz="1100" baseline="0" dirty="0" smtClean="0">
                              <a:effectLst/>
                            </a:rPr>
                            <a:t>9</a:t>
                          </a:r>
                          <a:r>
                            <a:rPr lang="en-GB" sz="1100" baseline="30000" dirty="0" smtClean="0">
                              <a:effectLst/>
                            </a:rPr>
                            <a:t>2</a:t>
                          </a:r>
                          <a:r>
                            <a:rPr lang="en-GB" sz="1100" dirty="0" smtClean="0">
                              <a:effectLst/>
                            </a:rPr>
                            <a:t> =</a:t>
                          </a:r>
                          <a:r>
                            <a:rPr lang="en-GB" sz="1100" baseline="0" dirty="0" smtClean="0">
                              <a:effectLst/>
                            </a:rPr>
                            <a:t> 9 </a:t>
                          </a:r>
                          <a:r>
                            <a:rPr lang="en-GB" sz="1100" dirty="0" smtClean="0">
                              <a:effectLst/>
                            </a:rPr>
                            <a:t>× 9 = 81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10</a:t>
                          </a:r>
                          <a:r>
                            <a:rPr lang="en-GB" sz="1100" baseline="30000" dirty="0" smtClean="0">
                              <a:effectLst/>
                            </a:rPr>
                            <a:t>2</a:t>
                          </a:r>
                          <a:r>
                            <a:rPr lang="en-GB" sz="1100" dirty="0" smtClean="0">
                              <a:effectLst/>
                            </a:rPr>
                            <a:t> =</a:t>
                          </a:r>
                          <a:r>
                            <a:rPr lang="en-GB" sz="1100" baseline="0" dirty="0" smtClean="0">
                              <a:effectLst/>
                            </a:rPr>
                            <a:t> 10 </a:t>
                          </a:r>
                          <a:r>
                            <a:rPr lang="en-GB" sz="1100" dirty="0" smtClean="0">
                              <a:effectLst/>
                            </a:rPr>
                            <a:t>× 10 = 100</a:t>
                          </a:r>
                        </a:p>
                        <a:p>
                          <a:pPr algn="ctr">
                            <a:lnSpc>
                              <a:spcPct val="115000"/>
                            </a:lnSpc>
                            <a:spcAft>
                              <a:spcPts val="0"/>
                            </a:spcAft>
                          </a:pPr>
                          <a:r>
                            <a:rPr lang="en-GB" sz="1100" dirty="0" smtClean="0">
                              <a:effectLst/>
                            </a:rPr>
                            <a:t>11</a:t>
                          </a:r>
                          <a:r>
                            <a:rPr lang="en-GB" sz="1100" baseline="30000" dirty="0" smtClean="0">
                              <a:effectLst/>
                            </a:rPr>
                            <a:t>2</a:t>
                          </a:r>
                          <a:r>
                            <a:rPr lang="en-GB" sz="1100" dirty="0" smtClean="0">
                              <a:effectLst/>
                            </a:rPr>
                            <a:t> =</a:t>
                          </a:r>
                          <a:r>
                            <a:rPr lang="en-GB" sz="1100" baseline="0" dirty="0" smtClean="0">
                              <a:effectLst/>
                            </a:rPr>
                            <a:t> 11 </a:t>
                          </a:r>
                          <a:r>
                            <a:rPr lang="en-GB" sz="1100" dirty="0" smtClean="0">
                              <a:effectLst/>
                            </a:rPr>
                            <a:t>× 11 = 121</a:t>
                          </a:r>
                        </a:p>
                        <a:p>
                          <a:pPr marL="0" marR="0" indent="0" algn="ctr" defTabSz="914400" rtl="0" eaLnBrk="1" fontAlgn="auto" latinLnBrk="0" hangingPunct="1">
                            <a:lnSpc>
                              <a:spcPct val="115000"/>
                            </a:lnSpc>
                            <a:spcBef>
                              <a:spcPts val="0"/>
                            </a:spcBef>
                            <a:spcAft>
                              <a:spcPts val="0"/>
                            </a:spcAft>
                            <a:buClrTx/>
                            <a:buSzTx/>
                            <a:buFontTx/>
                            <a:buNone/>
                            <a:tabLst/>
                            <a:defRPr/>
                          </a:pPr>
                          <a:r>
                            <a:rPr lang="en-GB" sz="1100" baseline="0" dirty="0" smtClean="0">
                              <a:effectLst/>
                            </a:rPr>
                            <a:t>12</a:t>
                          </a:r>
                          <a:r>
                            <a:rPr lang="en-GB" sz="1100" baseline="30000" dirty="0" smtClean="0">
                              <a:effectLst/>
                            </a:rPr>
                            <a:t>2</a:t>
                          </a:r>
                          <a:r>
                            <a:rPr lang="en-GB" sz="1100" dirty="0" smtClean="0">
                              <a:effectLst/>
                            </a:rPr>
                            <a:t> =</a:t>
                          </a:r>
                          <a:r>
                            <a:rPr lang="en-GB" sz="1100" baseline="0" dirty="0" smtClean="0">
                              <a:effectLst/>
                            </a:rPr>
                            <a:t> 12 </a:t>
                          </a:r>
                          <a:r>
                            <a:rPr lang="en-GB" sz="1100" dirty="0" smtClean="0">
                              <a:effectLst/>
                            </a:rPr>
                            <a:t>× 12 = 144</a:t>
                          </a:r>
                        </a:p>
                        <a:p>
                          <a:pPr algn="ctr">
                            <a:lnSpc>
                              <a:spcPct val="115000"/>
                            </a:lnSpc>
                            <a:spcAft>
                              <a:spcPts val="0"/>
                            </a:spcAft>
                          </a:pPr>
                          <a:endParaRPr lang="en-GB" sz="1100" dirty="0">
                            <a:effectLst/>
                          </a:endParaRPr>
                        </a:p>
                      </a:txBody>
                      <a:tcPr marL="68580" marR="68580" marT="0" marB="0"/>
                    </a:tc>
                    <a:tc>
                      <a:txBody>
                        <a:bodyPr/>
                        <a:lstStyle/>
                        <a:p>
                          <a:endParaRPr lang="en-US"/>
                        </a:p>
                      </a:txBody>
                      <a:tcPr marL="68580" marR="68580" marT="0" marB="0">
                        <a:blipFill rotWithShape="1">
                          <a:blip r:embed="rId3"/>
                          <a:stretch>
                            <a:fillRect l="-100360" t="-1364" r="-360"/>
                          </a:stretch>
                        </a:blipFill>
                      </a:tcPr>
                    </a:tc>
                  </a:tr>
                </a:tbl>
              </a:graphicData>
            </a:graphic>
          </p:graphicFrame>
        </mc:Fallback>
      </mc:AlternateContent>
      <p:sp>
        <p:nvSpPr>
          <p:cNvPr id="6" name="Text Placeholder 5"/>
          <p:cNvSpPr>
            <a:spLocks noGrp="1"/>
          </p:cNvSpPr>
          <p:nvPr>
            <p:ph type="body" sz="quarter" idx="14"/>
          </p:nvPr>
        </p:nvSpPr>
        <p:spPr/>
        <p:txBody>
          <a:bodyPr>
            <a:normAutofit fontScale="92500"/>
          </a:bodyPr>
          <a:lstStyle/>
          <a:p>
            <a:r>
              <a:rPr lang="en-GB" dirty="0" smtClean="0"/>
              <a:t>Key Vocabulary</a:t>
            </a:r>
          </a:p>
          <a:p>
            <a:pPr algn="l"/>
            <a:r>
              <a:rPr lang="en-GB" b="0" u="none" dirty="0" smtClean="0"/>
              <a:t>What is 8 </a:t>
            </a:r>
            <a:r>
              <a:rPr lang="en-GB" u="none" dirty="0" smtClean="0"/>
              <a:t>squared</a:t>
            </a:r>
            <a:r>
              <a:rPr lang="en-GB" b="0" u="none" dirty="0" smtClean="0"/>
              <a:t>?</a:t>
            </a:r>
          </a:p>
          <a:p>
            <a:pPr algn="l"/>
            <a:r>
              <a:rPr lang="en-GB" b="0" u="none" dirty="0" smtClean="0"/>
              <a:t>What is 7 </a:t>
            </a:r>
            <a:r>
              <a:rPr lang="en-GB" u="none" dirty="0" smtClean="0"/>
              <a:t>multiplied by itself</a:t>
            </a:r>
            <a:r>
              <a:rPr lang="en-GB" b="0" u="none" dirty="0" smtClean="0"/>
              <a:t>?</a:t>
            </a:r>
          </a:p>
          <a:p>
            <a:pPr algn="l"/>
            <a:r>
              <a:rPr lang="en-GB" b="0" u="none" dirty="0" smtClean="0"/>
              <a:t>What is the </a:t>
            </a:r>
            <a:r>
              <a:rPr lang="en-GB" u="none" dirty="0" smtClean="0"/>
              <a:t>square root </a:t>
            </a:r>
            <a:r>
              <a:rPr lang="en-GB" b="0" u="none" dirty="0" smtClean="0"/>
              <a:t>of 144?</a:t>
            </a:r>
          </a:p>
          <a:p>
            <a:pPr algn="l"/>
            <a:r>
              <a:rPr lang="en-GB" b="0" u="none" dirty="0" smtClean="0"/>
              <a:t>Is 81 a </a:t>
            </a:r>
            <a:r>
              <a:rPr lang="en-GB" u="none" dirty="0" smtClean="0"/>
              <a:t>square number</a:t>
            </a:r>
            <a:r>
              <a:rPr lang="en-GB" b="0" u="none" dirty="0" smtClean="0"/>
              <a:t>?</a:t>
            </a:r>
          </a:p>
        </p:txBody>
      </p:sp>
      <p:sp>
        <p:nvSpPr>
          <p:cNvPr id="13" name="Text Placeholder 12"/>
          <p:cNvSpPr>
            <a:spLocks noGrp="1"/>
          </p:cNvSpPr>
          <p:nvPr>
            <p:ph type="body" sz="quarter" idx="15"/>
          </p:nvPr>
        </p:nvSpPr>
        <p:spPr>
          <a:xfrm>
            <a:off x="685801" y="5148063"/>
            <a:ext cx="5838825" cy="576065"/>
          </a:xfrm>
        </p:spPr>
        <p:txBody>
          <a:bodyPr>
            <a:normAutofit/>
          </a:bodyPr>
          <a:lstStyle/>
          <a:p>
            <a:pPr lvl="0"/>
            <a:r>
              <a:rPr lang="en-GB" dirty="0" smtClean="0">
                <a:ea typeface="Calibri" pitchFamily="34" charset="0"/>
                <a:cs typeface="Times New Roman" pitchFamily="18" charset="0"/>
              </a:rPr>
              <a:t>Children </a:t>
            </a:r>
            <a:r>
              <a:rPr lang="en-GB" dirty="0">
                <a:ea typeface="Calibri" pitchFamily="34" charset="0"/>
                <a:cs typeface="Times New Roman" pitchFamily="18" charset="0"/>
              </a:rPr>
              <a:t>should </a:t>
            </a:r>
            <a:r>
              <a:rPr lang="en-GB" dirty="0" smtClean="0">
                <a:ea typeface="Calibri" pitchFamily="34" charset="0"/>
                <a:cs typeface="Times New Roman" pitchFamily="18" charset="0"/>
              </a:rPr>
              <a:t>also be </a:t>
            </a:r>
            <a:r>
              <a:rPr lang="en-GB" dirty="0">
                <a:ea typeface="Calibri" pitchFamily="34" charset="0"/>
                <a:cs typeface="Times New Roman" pitchFamily="18" charset="0"/>
              </a:rPr>
              <a:t>able to </a:t>
            </a:r>
            <a:r>
              <a:rPr lang="en-GB" dirty="0" smtClean="0">
                <a:ea typeface="Calibri" pitchFamily="34" charset="0"/>
                <a:cs typeface="Times New Roman" pitchFamily="18" charset="0"/>
              </a:rPr>
              <a:t>recognise whether a number below 150 is a square number or not. </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2"/>
          <p:cNvGrpSpPr>
            <a:grpSpLocks/>
          </p:cNvGrpSpPr>
          <p:nvPr/>
        </p:nvGrpSpPr>
        <p:grpSpPr bwMode="auto">
          <a:xfrm>
            <a:off x="238810" y="261065"/>
            <a:ext cx="1226701" cy="1214591"/>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4">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1"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04367387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5 – Summer 2</a:t>
            </a:r>
            <a:endParaRPr lang="en-GB" dirty="0"/>
          </a:p>
        </p:txBody>
      </p:sp>
      <p:sp>
        <p:nvSpPr>
          <p:cNvPr id="3" name="Text Placeholder 2"/>
          <p:cNvSpPr>
            <a:spLocks noGrp="1"/>
          </p:cNvSpPr>
          <p:nvPr>
            <p:ph type="body" sz="quarter" idx="11"/>
          </p:nvPr>
        </p:nvSpPr>
        <p:spPr/>
        <p:txBody>
          <a:bodyPr>
            <a:normAutofit/>
          </a:bodyPr>
          <a:lstStyle/>
          <a:p>
            <a:r>
              <a:rPr lang="en-GB" dirty="0" smtClean="0"/>
              <a:t>I can find factor pairs of a number. </a:t>
            </a:r>
            <a:endParaRPr lang="en-GB" dirty="0"/>
          </a:p>
        </p:txBody>
      </p:sp>
      <p:sp>
        <p:nvSpPr>
          <p:cNvPr id="4" name="Text Placeholder 3"/>
          <p:cNvSpPr>
            <a:spLocks noGrp="1"/>
          </p:cNvSpPr>
          <p:nvPr>
            <p:ph type="body" sz="quarter" idx="12"/>
          </p:nvPr>
        </p:nvSpPr>
        <p:spPr>
          <a:xfrm>
            <a:off x="686519" y="5724128"/>
            <a:ext cx="5838825" cy="3024336"/>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Play games </a:t>
            </a:r>
            <a:r>
              <a:rPr lang="en-GB" altLang="en-US" dirty="0" smtClean="0">
                <a:cs typeface="Arial" pitchFamily="34" charset="0"/>
              </a:rPr>
              <a:t> - There is an activity at </a:t>
            </a:r>
            <a:r>
              <a:rPr lang="en-GB" altLang="en-US" dirty="0" smtClean="0">
                <a:cs typeface="Arial" pitchFamily="34" charset="0"/>
                <a:hlinkClick r:id="rId2"/>
              </a:rPr>
              <a:t>www.conkermaths.org</a:t>
            </a:r>
            <a:r>
              <a:rPr lang="en-GB" altLang="en-US" dirty="0" smtClean="0">
                <a:cs typeface="Arial" pitchFamily="34" charset="0"/>
              </a:rPr>
              <a:t> to practise finding factor pairs</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Think of the question</a:t>
            </a:r>
            <a:r>
              <a:rPr lang="en-GB" altLang="en-US" dirty="0" smtClean="0">
                <a:cs typeface="Arial" pitchFamily="34" charset="0"/>
              </a:rPr>
              <a:t> – One player thinks of a times table question (e.g. 4 </a:t>
            </a:r>
            <a:r>
              <a:rPr lang="en-GB" dirty="0" smtClean="0"/>
              <a:t>× 12) and states the answer. The other player has to guess the original question.</a:t>
            </a:r>
            <a:endParaRPr lang="en-GB" altLang="en-US" u="sng"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r>
              <a:rPr lang="en-GB" altLang="en-US" dirty="0" smtClean="0">
                <a:ea typeface="Calibri" pitchFamily="34" charset="0"/>
                <a:cs typeface="Times New Roman" pitchFamily="18" charset="0"/>
              </a:rPr>
              <a:t>.</a:t>
            </a:r>
            <a:endParaRPr lang="en-GB" altLang="en-US" dirty="0" smtClean="0"/>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p:txBody>
      </p:sp>
      <p:sp>
        <p:nvSpPr>
          <p:cNvPr id="6" name="Text Placeholder 5"/>
          <p:cNvSpPr>
            <a:spLocks noGrp="1"/>
          </p:cNvSpPr>
          <p:nvPr>
            <p:ph type="body" sz="quarter" idx="14"/>
          </p:nvPr>
        </p:nvSpPr>
        <p:spPr>
          <a:xfrm>
            <a:off x="4293096" y="2843808"/>
            <a:ext cx="2020987" cy="1728192"/>
          </a:xfrm>
        </p:spPr>
        <p:txBody>
          <a:bodyPr>
            <a:normAutofit/>
          </a:bodyPr>
          <a:lstStyle/>
          <a:p>
            <a:r>
              <a:rPr lang="en-GB" dirty="0" smtClean="0"/>
              <a:t>Key Vocabulary</a:t>
            </a:r>
          </a:p>
          <a:p>
            <a:pPr algn="l"/>
            <a:r>
              <a:rPr lang="en-GB" b="0" u="none" dirty="0" smtClean="0"/>
              <a:t>Can you find a </a:t>
            </a:r>
            <a:r>
              <a:rPr lang="en-GB" u="none" dirty="0" smtClean="0"/>
              <a:t>factor</a:t>
            </a:r>
            <a:r>
              <a:rPr lang="en-GB" b="0" u="none" dirty="0" smtClean="0"/>
              <a:t> of 28?</a:t>
            </a:r>
          </a:p>
          <a:p>
            <a:pPr algn="l"/>
            <a:r>
              <a:rPr lang="en-GB" b="0" u="none" dirty="0" smtClean="0"/>
              <a:t>Find  two numbers whose</a:t>
            </a:r>
            <a:r>
              <a:rPr lang="en-GB" u="none" dirty="0" smtClean="0"/>
              <a:t> product</a:t>
            </a:r>
            <a:r>
              <a:rPr lang="en-GB" b="0" u="none" dirty="0" smtClean="0"/>
              <a:t> is 20.</a:t>
            </a:r>
          </a:p>
          <a:p>
            <a:pPr algn="l"/>
            <a:r>
              <a:rPr lang="en-GB" b="0" u="none" dirty="0" smtClean="0"/>
              <a:t>I know that 6 is a factor of 72 because 6 multiplied by 12 equals 72.</a:t>
            </a:r>
          </a:p>
        </p:txBody>
      </p:sp>
      <p:sp>
        <p:nvSpPr>
          <p:cNvPr id="5" name="Content Placeholder 4"/>
          <p:cNvSpPr>
            <a:spLocks noGrp="1"/>
          </p:cNvSpPr>
          <p:nvPr>
            <p:ph sz="quarter" idx="13"/>
          </p:nvPr>
        </p:nvSpPr>
        <p:spPr>
          <a:xfrm>
            <a:off x="692696" y="2771800"/>
            <a:ext cx="3390900" cy="1368152"/>
          </a:xfrm>
        </p:spPr>
        <p:txBody>
          <a:bodyPr>
            <a:normAutofit/>
          </a:bodyPr>
          <a:lstStyle/>
          <a:p>
            <a:pPr marL="0" indent="0">
              <a:buNone/>
            </a:pPr>
            <a:r>
              <a:rPr lang="en-GB" sz="1200" dirty="0" smtClean="0"/>
              <a:t>Children should now know all multiplication and division facts up to 12 × 12. When given a number in one of these times tables, they should be able to state a factor pair which multiply to make this number. Below are some examples:</a:t>
            </a:r>
          </a:p>
          <a:p>
            <a:pPr marL="0" indent="0">
              <a:buNone/>
            </a:pPr>
            <a:endParaRPr lang="en-GB" dirty="0"/>
          </a:p>
          <a:p>
            <a:pPr marL="0" indent="0">
              <a:buNone/>
            </a:pPr>
            <a:endParaRPr lang="en-GB" dirty="0"/>
          </a:p>
        </p:txBody>
      </p:sp>
      <p:graphicFrame>
        <p:nvGraphicFramePr>
          <p:cNvPr id="9" name="Table 8"/>
          <p:cNvGraphicFramePr>
            <a:graphicFrameLocks noGrp="1"/>
          </p:cNvGraphicFramePr>
          <p:nvPr>
            <p:extLst>
              <p:ext uri="{D42A27DB-BD31-4B8C-83A1-F6EECF244321}">
                <p14:modId xmlns:p14="http://schemas.microsoft.com/office/powerpoint/2010/main" val="2269383833"/>
              </p:ext>
            </p:extLst>
          </p:nvPr>
        </p:nvGraphicFramePr>
        <p:xfrm>
          <a:off x="764704" y="3923928"/>
          <a:ext cx="2934072" cy="1005840"/>
        </p:xfrm>
        <a:graphic>
          <a:graphicData uri="http://schemas.openxmlformats.org/drawingml/2006/table">
            <a:tbl>
              <a:tblPr firstRow="1" bandRow="1">
                <a:tableStyleId>{5C22544A-7EE6-4342-B048-85BDC9FD1C3A}</a:tableStyleId>
              </a:tblPr>
              <a:tblGrid>
                <a:gridCol w="1467036"/>
                <a:gridCol w="1467036"/>
              </a:tblGrid>
              <a:tr h="936104">
                <a:tc>
                  <a:txBody>
                    <a:bodyPr/>
                    <a:lstStyle/>
                    <a:p>
                      <a:pPr marL="0" indent="0">
                        <a:buNone/>
                      </a:pPr>
                      <a:r>
                        <a:rPr lang="en-GB" sz="1200" b="0" dirty="0" smtClean="0">
                          <a:solidFill>
                            <a:schemeClr val="tx1"/>
                          </a:solidFill>
                        </a:rPr>
                        <a:t>24 = 4 × 6</a:t>
                      </a:r>
                    </a:p>
                    <a:p>
                      <a:pPr marL="0" indent="0">
                        <a:buNone/>
                      </a:pPr>
                      <a:r>
                        <a:rPr lang="en-GB" sz="1200" b="0" dirty="0" smtClean="0">
                          <a:solidFill>
                            <a:schemeClr val="tx1"/>
                          </a:solidFill>
                        </a:rPr>
                        <a:t>24 = 8 × 3</a:t>
                      </a:r>
                    </a:p>
                    <a:p>
                      <a:pPr marL="0" indent="0">
                        <a:buNone/>
                      </a:pPr>
                      <a:r>
                        <a:rPr lang="en-GB" sz="1200" b="0" dirty="0" smtClean="0">
                          <a:solidFill>
                            <a:schemeClr val="tx1"/>
                          </a:solidFill>
                        </a:rPr>
                        <a:t>56 = 7 × 8</a:t>
                      </a:r>
                    </a:p>
                    <a:p>
                      <a:pPr marL="0" indent="0">
                        <a:buNone/>
                      </a:pPr>
                      <a:r>
                        <a:rPr lang="en-GB" sz="1200" b="0" dirty="0" smtClean="0">
                          <a:solidFill>
                            <a:schemeClr val="tx1"/>
                          </a:solidFill>
                        </a:rPr>
                        <a:t>54 = 9 × 6</a:t>
                      </a:r>
                    </a:p>
                    <a:p>
                      <a:endParaRPr lang="en-GB" sz="1200" b="0" dirty="0">
                        <a:solidFill>
                          <a:schemeClr val="tx1"/>
                        </a:solidFill>
                      </a:endParaRPr>
                    </a:p>
                  </a:txBody>
                  <a:tcPr>
                    <a:solidFill>
                      <a:schemeClr val="bg1"/>
                    </a:solidFill>
                  </a:tcPr>
                </a:tc>
                <a:tc>
                  <a:txBody>
                    <a:bodyPr/>
                    <a:lstStyle/>
                    <a:p>
                      <a:pPr marL="0" indent="0">
                        <a:buNone/>
                      </a:pPr>
                      <a:r>
                        <a:rPr lang="en-GB" sz="1200" b="0" dirty="0" smtClean="0">
                          <a:solidFill>
                            <a:schemeClr val="tx1"/>
                          </a:solidFill>
                        </a:rPr>
                        <a:t>42 = 6 × 7</a:t>
                      </a:r>
                    </a:p>
                    <a:p>
                      <a:pPr marL="0" indent="0">
                        <a:buNone/>
                      </a:pPr>
                      <a:r>
                        <a:rPr lang="en-GB" sz="1200" b="0" dirty="0" smtClean="0">
                          <a:solidFill>
                            <a:schemeClr val="tx1"/>
                          </a:solidFill>
                        </a:rPr>
                        <a:t>25 = 5 × 5</a:t>
                      </a:r>
                    </a:p>
                    <a:p>
                      <a:pPr marL="0" indent="0">
                        <a:buNone/>
                      </a:pPr>
                      <a:r>
                        <a:rPr lang="en-GB" sz="1200" b="0" dirty="0" smtClean="0">
                          <a:solidFill>
                            <a:schemeClr val="tx1"/>
                          </a:solidFill>
                        </a:rPr>
                        <a:t>84 = 7 × 12</a:t>
                      </a:r>
                    </a:p>
                    <a:p>
                      <a:pPr marL="0" indent="0">
                        <a:buNone/>
                      </a:pPr>
                      <a:r>
                        <a:rPr lang="en-GB" sz="1200" b="0" dirty="0" smtClean="0">
                          <a:solidFill>
                            <a:schemeClr val="tx1"/>
                          </a:solidFill>
                        </a:rPr>
                        <a:t>15 = 5 × 3</a:t>
                      </a:r>
                    </a:p>
                    <a:p>
                      <a:endParaRPr lang="en-GB" sz="1200" dirty="0"/>
                    </a:p>
                  </a:txBody>
                  <a:tcPr>
                    <a:solidFill>
                      <a:schemeClr val="bg1"/>
                    </a:solidFill>
                  </a:tcPr>
                </a:tc>
              </a:tr>
            </a:tbl>
          </a:graphicData>
        </a:graphic>
      </p:graphicFrame>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2"/>
          <p:cNvGrpSpPr>
            <a:grpSpLocks/>
          </p:cNvGrpSpPr>
          <p:nvPr/>
        </p:nvGrpSpPr>
        <p:grpSpPr bwMode="auto">
          <a:xfrm>
            <a:off x="200309" y="262786"/>
            <a:ext cx="1094008" cy="1057587"/>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8995578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1 – Spring </a:t>
            </a:r>
            <a:r>
              <a:rPr lang="en-GB" dirty="0"/>
              <a:t>2</a:t>
            </a:r>
          </a:p>
        </p:txBody>
      </p:sp>
      <p:sp>
        <p:nvSpPr>
          <p:cNvPr id="3" name="Text Placeholder 2"/>
          <p:cNvSpPr>
            <a:spLocks noGrp="1"/>
          </p:cNvSpPr>
          <p:nvPr>
            <p:ph type="body" sz="quarter" idx="11"/>
          </p:nvPr>
        </p:nvSpPr>
        <p:spPr/>
        <p:txBody>
          <a:bodyPr/>
          <a:lstStyle/>
          <a:p>
            <a:r>
              <a:rPr lang="en-GB" dirty="0" smtClean="0"/>
              <a:t>I know number bonds to 10.</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practical resources</a:t>
            </a:r>
            <a:r>
              <a:rPr lang="en-GB" altLang="en-US" dirty="0" smtClean="0">
                <a:cs typeface="Times New Roman" pitchFamily="18" charset="0"/>
              </a:rPr>
              <a:t> – Your child has one potato on their plate and you give them two more. Can they predict how many they will have now?</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Make a poster</a:t>
            </a:r>
            <a:r>
              <a:rPr lang="en-GB" altLang="en-US" dirty="0" smtClean="0">
                <a:cs typeface="Times New Roman" pitchFamily="18" charset="0"/>
              </a:rPr>
              <a:t> – We use </a:t>
            </a:r>
            <a:r>
              <a:rPr lang="en-GB" altLang="en-US" dirty="0" err="1" smtClean="0">
                <a:cs typeface="Times New Roman" pitchFamily="18" charset="0"/>
              </a:rPr>
              <a:t>Numicon</a:t>
            </a:r>
            <a:r>
              <a:rPr lang="en-GB" altLang="en-US" dirty="0" smtClean="0">
                <a:cs typeface="Times New Roman" pitchFamily="18" charset="0"/>
              </a:rPr>
              <a:t> at school. You can find pictures of the </a:t>
            </a:r>
            <a:r>
              <a:rPr lang="en-GB" altLang="en-US" dirty="0" err="1" smtClean="0">
                <a:cs typeface="Times New Roman" pitchFamily="18" charset="0"/>
              </a:rPr>
              <a:t>Numicon</a:t>
            </a:r>
            <a:r>
              <a:rPr lang="en-GB" altLang="en-US" dirty="0">
                <a:cs typeface="Times New Roman" pitchFamily="18" charset="0"/>
              </a:rPr>
              <a:t> shapes here</a:t>
            </a:r>
            <a:r>
              <a:rPr lang="en-GB" altLang="en-US" dirty="0" smtClean="0">
                <a:cs typeface="Times New Roman" pitchFamily="18" charset="0"/>
              </a:rPr>
              <a:t>: bit.ly/</a:t>
            </a:r>
            <a:r>
              <a:rPr lang="en-GB" altLang="en-US" dirty="0" err="1" smtClean="0">
                <a:cs typeface="Times New Roman" pitchFamily="18" charset="0"/>
              </a:rPr>
              <a:t>NumiconPictures</a:t>
            </a:r>
            <a:r>
              <a:rPr lang="en-GB" altLang="en-US" dirty="0" smtClean="0">
                <a:cs typeface="Times New Roman" pitchFamily="18" charset="0"/>
              </a:rPr>
              <a:t> – your child could make a poster showing the different ways of making </a:t>
            </a:r>
            <a:r>
              <a:rPr lang="en-GB" altLang="en-US" dirty="0">
                <a:cs typeface="Times New Roman" pitchFamily="18" charset="0"/>
              </a:rPr>
              <a:t>5</a:t>
            </a:r>
            <a:r>
              <a:rPr lang="en-GB" altLang="en-US" dirty="0" smtClean="0">
                <a:cs typeface="Times New Roman" pitchFamily="18" charset="0"/>
              </a:rPr>
              <a:t>.</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Play games</a:t>
            </a:r>
            <a:r>
              <a:rPr lang="en-GB" altLang="en-US" dirty="0" smtClean="0">
                <a:cs typeface="Times New Roman" pitchFamily="18" charset="0"/>
              </a:rPr>
              <a:t> – You can play number bond pairs online at </a:t>
            </a:r>
            <a:r>
              <a:rPr lang="en-GB" altLang="en-US" dirty="0" smtClean="0">
                <a:cs typeface="Times New Roman" pitchFamily="18" charset="0"/>
                <a:hlinkClick r:id="rId2"/>
              </a:rPr>
              <a:t>www.conkermaths.com</a:t>
            </a:r>
            <a:r>
              <a:rPr lang="en-GB" altLang="en-US" dirty="0" smtClean="0">
                <a:cs typeface="Times New Roman" pitchFamily="18" charset="0"/>
              </a:rPr>
              <a:t> and then see how many questions you can answer in just one minute. </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1112918775"/>
              </p:ext>
            </p:extLst>
          </p:nvPr>
        </p:nvGraphicFramePr>
        <p:xfrm>
          <a:off x="719138" y="2555877"/>
          <a:ext cx="2781870" cy="2109343"/>
        </p:xfrm>
        <a:graphic>
          <a:graphicData uri="http://schemas.openxmlformats.org/drawingml/2006/table">
            <a:tbl>
              <a:tblPr firstRow="1" bandRow="1">
                <a:tableStyleId>{2D5ABB26-0587-4C30-8999-92F81FD0307C}</a:tableStyleId>
              </a:tblPr>
              <a:tblGrid>
                <a:gridCol w="927290"/>
                <a:gridCol w="927290"/>
                <a:gridCol w="927290"/>
              </a:tblGrid>
              <a:tr h="2109343">
                <a:tc>
                  <a:txBody>
                    <a:bodyPr/>
                    <a:lstStyle/>
                    <a:p>
                      <a:pPr algn="ctr">
                        <a:lnSpc>
                          <a:spcPct val="115000"/>
                        </a:lnSpc>
                        <a:spcAft>
                          <a:spcPts val="0"/>
                        </a:spcAft>
                      </a:pPr>
                      <a:r>
                        <a:rPr lang="en-GB" sz="1100" dirty="0" smtClean="0">
                          <a:effectLst/>
                          <a:latin typeface="Calibri"/>
                          <a:ea typeface="Calibri"/>
                          <a:cs typeface="Times New Roman"/>
                        </a:rPr>
                        <a:t>0 + 10 = 10</a:t>
                      </a:r>
                    </a:p>
                    <a:p>
                      <a:pPr algn="ctr">
                        <a:lnSpc>
                          <a:spcPct val="115000"/>
                        </a:lnSpc>
                        <a:spcAft>
                          <a:spcPts val="0"/>
                        </a:spcAft>
                      </a:pPr>
                      <a:r>
                        <a:rPr lang="en-GB" sz="1100" dirty="0" smtClean="0">
                          <a:effectLst/>
                          <a:latin typeface="Calibri"/>
                          <a:ea typeface="Calibri"/>
                          <a:cs typeface="Times New Roman"/>
                        </a:rPr>
                        <a:t>10 + 0 = 10</a:t>
                      </a:r>
                    </a:p>
                    <a:p>
                      <a:pPr algn="ctr">
                        <a:lnSpc>
                          <a:spcPct val="115000"/>
                        </a:lnSpc>
                        <a:spcAft>
                          <a:spcPts val="0"/>
                        </a:spcAft>
                      </a:pPr>
                      <a:r>
                        <a:rPr lang="en-GB" sz="1100" dirty="0" smtClean="0">
                          <a:effectLst/>
                          <a:latin typeface="Calibri"/>
                          <a:ea typeface="Calibri"/>
                          <a:cs typeface="Times New Roman"/>
                        </a:rPr>
                        <a:t>10 – 10 = 0</a:t>
                      </a:r>
                    </a:p>
                    <a:p>
                      <a:pPr algn="ctr">
                        <a:lnSpc>
                          <a:spcPct val="115000"/>
                        </a:lnSpc>
                        <a:spcAft>
                          <a:spcPts val="0"/>
                        </a:spcAft>
                      </a:pPr>
                      <a:r>
                        <a:rPr lang="en-GB" sz="1100" dirty="0" smtClean="0">
                          <a:effectLst/>
                          <a:latin typeface="Calibri"/>
                          <a:ea typeface="Calibri"/>
                          <a:cs typeface="Times New Roman"/>
                        </a:rPr>
                        <a:t>10</a:t>
                      </a:r>
                      <a:r>
                        <a:rPr lang="en-GB" sz="1100" baseline="0" dirty="0" smtClean="0">
                          <a:effectLst/>
                          <a:latin typeface="Calibri"/>
                          <a:ea typeface="Calibri"/>
                          <a:cs typeface="Times New Roman"/>
                        </a:rPr>
                        <a:t> – 0 = 10</a:t>
                      </a:r>
                    </a:p>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r>
                        <a:rPr lang="en-GB" sz="1100" dirty="0" smtClean="0">
                          <a:effectLst/>
                          <a:latin typeface="Calibri"/>
                          <a:ea typeface="Calibri"/>
                          <a:cs typeface="Times New Roman"/>
                        </a:rPr>
                        <a:t>1 + 9 = 10</a:t>
                      </a:r>
                    </a:p>
                    <a:p>
                      <a:pPr algn="ctr">
                        <a:lnSpc>
                          <a:spcPct val="115000"/>
                        </a:lnSpc>
                        <a:spcAft>
                          <a:spcPts val="0"/>
                        </a:spcAft>
                      </a:pPr>
                      <a:r>
                        <a:rPr lang="en-GB" sz="1100" dirty="0" smtClean="0">
                          <a:effectLst/>
                          <a:latin typeface="Calibri"/>
                          <a:ea typeface="Calibri"/>
                          <a:cs typeface="Times New Roman"/>
                        </a:rPr>
                        <a:t>9</a:t>
                      </a:r>
                      <a:r>
                        <a:rPr lang="en-GB" sz="1100" baseline="0" dirty="0" smtClean="0">
                          <a:effectLst/>
                          <a:latin typeface="Calibri"/>
                          <a:ea typeface="Calibri"/>
                          <a:cs typeface="Times New Roman"/>
                        </a:rPr>
                        <a:t> + 1 = 10</a:t>
                      </a:r>
                    </a:p>
                    <a:p>
                      <a:pPr algn="ctr">
                        <a:lnSpc>
                          <a:spcPct val="115000"/>
                        </a:lnSpc>
                        <a:spcAft>
                          <a:spcPts val="0"/>
                        </a:spcAft>
                      </a:pPr>
                      <a:r>
                        <a:rPr lang="en-GB" sz="1100" baseline="0" dirty="0" smtClean="0">
                          <a:effectLst/>
                          <a:latin typeface="Calibri"/>
                          <a:ea typeface="Calibri"/>
                          <a:cs typeface="Times New Roman"/>
                        </a:rPr>
                        <a:t>10 – 9 = 1</a:t>
                      </a:r>
                    </a:p>
                    <a:p>
                      <a:pPr algn="ctr">
                        <a:lnSpc>
                          <a:spcPct val="115000"/>
                        </a:lnSpc>
                        <a:spcAft>
                          <a:spcPts val="0"/>
                        </a:spcAft>
                      </a:pPr>
                      <a:r>
                        <a:rPr lang="en-GB" sz="1100" baseline="0" dirty="0" smtClean="0">
                          <a:effectLst/>
                          <a:latin typeface="Calibri"/>
                          <a:ea typeface="Calibri"/>
                          <a:cs typeface="Times New Roman"/>
                        </a:rPr>
                        <a:t>10 – 1 = 9</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baseline="0" dirty="0" smtClean="0">
                          <a:effectLst/>
                          <a:latin typeface="Calibri"/>
                          <a:ea typeface="Calibri"/>
                          <a:cs typeface="Times New Roman"/>
                        </a:rPr>
                        <a:t>2 + 8 = 10</a:t>
                      </a:r>
                    </a:p>
                    <a:p>
                      <a:pPr algn="ctr">
                        <a:lnSpc>
                          <a:spcPct val="115000"/>
                        </a:lnSpc>
                        <a:spcAft>
                          <a:spcPts val="0"/>
                        </a:spcAft>
                      </a:pPr>
                      <a:r>
                        <a:rPr lang="en-GB" sz="1100" baseline="0" dirty="0" smtClean="0">
                          <a:effectLst/>
                          <a:latin typeface="Calibri"/>
                          <a:ea typeface="Calibri"/>
                          <a:cs typeface="Times New Roman"/>
                        </a:rPr>
                        <a:t>8 + 2 = 10</a:t>
                      </a:r>
                    </a:p>
                    <a:p>
                      <a:pPr algn="ctr">
                        <a:lnSpc>
                          <a:spcPct val="115000"/>
                        </a:lnSpc>
                        <a:spcAft>
                          <a:spcPts val="0"/>
                        </a:spcAft>
                      </a:pPr>
                      <a:r>
                        <a:rPr lang="en-GB" sz="1100" baseline="0" dirty="0" smtClean="0">
                          <a:effectLst/>
                          <a:latin typeface="Calibri"/>
                          <a:ea typeface="Calibri"/>
                          <a:cs typeface="Times New Roman"/>
                        </a:rPr>
                        <a:t>10 – 8 = 2</a:t>
                      </a:r>
                    </a:p>
                    <a:p>
                      <a:pPr algn="ctr">
                        <a:lnSpc>
                          <a:spcPct val="115000"/>
                        </a:lnSpc>
                        <a:spcAft>
                          <a:spcPts val="0"/>
                        </a:spcAft>
                      </a:pPr>
                      <a:r>
                        <a:rPr lang="en-GB" sz="1100" baseline="0" dirty="0" smtClean="0">
                          <a:effectLst/>
                          <a:latin typeface="Calibri"/>
                          <a:ea typeface="Calibri"/>
                          <a:cs typeface="Times New Roman"/>
                        </a:rPr>
                        <a:t>10 – 2 = 8</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3 + 7 = 10</a:t>
                      </a:r>
                    </a:p>
                    <a:p>
                      <a:pPr algn="ctr">
                        <a:lnSpc>
                          <a:spcPct val="115000"/>
                        </a:lnSpc>
                        <a:spcAft>
                          <a:spcPts val="0"/>
                        </a:spcAft>
                      </a:pPr>
                      <a:r>
                        <a:rPr lang="en-GB" sz="1100" baseline="0" dirty="0" smtClean="0">
                          <a:effectLst/>
                          <a:latin typeface="Calibri"/>
                          <a:ea typeface="Calibri"/>
                          <a:cs typeface="Times New Roman"/>
                        </a:rPr>
                        <a:t>7 + 3 = 10</a:t>
                      </a:r>
                    </a:p>
                    <a:p>
                      <a:pPr algn="ctr">
                        <a:lnSpc>
                          <a:spcPct val="115000"/>
                        </a:lnSpc>
                        <a:spcAft>
                          <a:spcPts val="0"/>
                        </a:spcAft>
                      </a:pPr>
                      <a:r>
                        <a:rPr lang="en-GB" sz="1100" baseline="0" dirty="0" smtClean="0">
                          <a:effectLst/>
                          <a:latin typeface="Calibri"/>
                          <a:ea typeface="Calibri"/>
                          <a:cs typeface="Times New Roman"/>
                        </a:rPr>
                        <a:t>10 – 7 = 3</a:t>
                      </a:r>
                    </a:p>
                    <a:p>
                      <a:pPr algn="ctr">
                        <a:lnSpc>
                          <a:spcPct val="115000"/>
                        </a:lnSpc>
                        <a:spcAft>
                          <a:spcPts val="0"/>
                        </a:spcAft>
                      </a:pPr>
                      <a:r>
                        <a:rPr lang="en-GB" sz="1100" baseline="0" dirty="0" smtClean="0">
                          <a:effectLst/>
                          <a:latin typeface="Calibri"/>
                          <a:ea typeface="Calibri"/>
                          <a:cs typeface="Times New Roman"/>
                        </a:rPr>
                        <a:t>10 – 3 = 7</a:t>
                      </a: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4 + 6 = 10</a:t>
                      </a:r>
                    </a:p>
                    <a:p>
                      <a:pPr algn="ctr">
                        <a:lnSpc>
                          <a:spcPct val="115000"/>
                        </a:lnSpc>
                        <a:spcAft>
                          <a:spcPts val="0"/>
                        </a:spcAft>
                      </a:pPr>
                      <a:r>
                        <a:rPr lang="en-GB" sz="1100" dirty="0" smtClean="0">
                          <a:effectLst/>
                          <a:latin typeface="Calibri"/>
                          <a:ea typeface="Calibri"/>
                          <a:cs typeface="Times New Roman"/>
                        </a:rPr>
                        <a:t>6</a:t>
                      </a:r>
                      <a:r>
                        <a:rPr lang="en-GB" sz="1100" baseline="0" dirty="0" smtClean="0">
                          <a:effectLst/>
                          <a:latin typeface="Calibri"/>
                          <a:ea typeface="Calibri"/>
                          <a:cs typeface="Times New Roman"/>
                        </a:rPr>
                        <a:t> + 4 = 10</a:t>
                      </a:r>
                    </a:p>
                    <a:p>
                      <a:pPr algn="ctr">
                        <a:lnSpc>
                          <a:spcPct val="115000"/>
                        </a:lnSpc>
                        <a:spcAft>
                          <a:spcPts val="0"/>
                        </a:spcAft>
                      </a:pPr>
                      <a:r>
                        <a:rPr lang="en-GB" sz="1100" baseline="0" dirty="0" smtClean="0">
                          <a:effectLst/>
                          <a:latin typeface="Calibri"/>
                          <a:ea typeface="Calibri"/>
                          <a:cs typeface="Times New Roman"/>
                        </a:rPr>
                        <a:t>10 – 6 = 4</a:t>
                      </a:r>
                    </a:p>
                    <a:p>
                      <a:pPr algn="ctr">
                        <a:lnSpc>
                          <a:spcPct val="115000"/>
                        </a:lnSpc>
                        <a:spcAft>
                          <a:spcPts val="0"/>
                        </a:spcAft>
                      </a:pPr>
                      <a:r>
                        <a:rPr lang="en-GB" sz="1100" baseline="0" dirty="0" smtClean="0">
                          <a:effectLst/>
                          <a:latin typeface="Calibri"/>
                          <a:ea typeface="Calibri"/>
                          <a:cs typeface="Times New Roman"/>
                        </a:rPr>
                        <a:t>10 – 4 = 6</a:t>
                      </a:r>
                    </a:p>
                    <a:p>
                      <a:pPr algn="ctr">
                        <a:lnSpc>
                          <a:spcPct val="115000"/>
                        </a:lnSpc>
                        <a:spcAft>
                          <a:spcPts val="0"/>
                        </a:spcAft>
                      </a:pPr>
                      <a:endParaRPr lang="en-GB" sz="1100" baseline="0" dirty="0" smtClean="0">
                        <a:effectLst/>
                        <a:latin typeface="Calibri"/>
                        <a:ea typeface="Calibri"/>
                        <a:cs typeface="Times New Roman"/>
                      </a:endParaRPr>
                    </a:p>
                    <a:p>
                      <a:pPr algn="ctr">
                        <a:lnSpc>
                          <a:spcPct val="115000"/>
                        </a:lnSpc>
                        <a:spcAft>
                          <a:spcPts val="0"/>
                        </a:spcAft>
                      </a:pPr>
                      <a:r>
                        <a:rPr lang="en-GB" sz="1100" baseline="0" dirty="0" smtClean="0">
                          <a:effectLst/>
                          <a:latin typeface="Calibri"/>
                          <a:ea typeface="Calibri"/>
                          <a:cs typeface="Times New Roman"/>
                        </a:rPr>
                        <a:t>5 + 5 = 10</a:t>
                      </a:r>
                    </a:p>
                    <a:p>
                      <a:pPr algn="ctr">
                        <a:lnSpc>
                          <a:spcPct val="115000"/>
                        </a:lnSpc>
                        <a:spcAft>
                          <a:spcPts val="0"/>
                        </a:spcAft>
                      </a:pPr>
                      <a:r>
                        <a:rPr lang="en-GB" sz="1100" baseline="0" dirty="0" smtClean="0">
                          <a:effectLst/>
                          <a:latin typeface="Calibri"/>
                          <a:ea typeface="Calibri"/>
                          <a:cs typeface="Times New Roman"/>
                        </a:rPr>
                        <a:t>10 – 5 = 5</a:t>
                      </a:r>
                    </a:p>
                  </a:txBody>
                  <a:tcPr marL="68580" marR="68580" marT="0" marB="0"/>
                </a:tc>
              </a:tr>
            </a:tbl>
          </a:graphicData>
        </a:graphic>
      </p:graphicFrame>
      <p:sp>
        <p:nvSpPr>
          <p:cNvPr id="6" name="Text Placeholder 5"/>
          <p:cNvSpPr>
            <a:spLocks noGrp="1"/>
          </p:cNvSpPr>
          <p:nvPr>
            <p:ph type="body" sz="quarter" idx="14"/>
          </p:nvPr>
        </p:nvSpPr>
        <p:spPr/>
        <p:txBody>
          <a:bodyPr>
            <a:normAutofit/>
          </a:bodyPr>
          <a:lstStyle/>
          <a:p>
            <a:r>
              <a:rPr lang="en-GB" dirty="0" smtClean="0"/>
              <a:t>Key Vocabulary</a:t>
            </a:r>
          </a:p>
          <a:p>
            <a:pPr algn="l"/>
            <a:r>
              <a:rPr lang="en-GB" b="0" u="none" dirty="0" smtClean="0"/>
              <a:t>What is 3 </a:t>
            </a:r>
            <a:r>
              <a:rPr lang="en-GB" u="none" dirty="0" smtClean="0"/>
              <a:t>add</a:t>
            </a:r>
            <a:r>
              <a:rPr lang="en-GB" b="0" u="none" dirty="0" smtClean="0"/>
              <a:t> 2?</a:t>
            </a:r>
          </a:p>
          <a:p>
            <a:pPr algn="l"/>
            <a:r>
              <a:rPr lang="en-GB" b="0" u="none" dirty="0" smtClean="0"/>
              <a:t>What is 2 </a:t>
            </a:r>
            <a:r>
              <a:rPr lang="en-GB" u="none" dirty="0" smtClean="0"/>
              <a:t>plus</a:t>
            </a:r>
            <a:r>
              <a:rPr lang="en-GB" b="0" u="none" dirty="0" smtClean="0"/>
              <a:t> 2?</a:t>
            </a:r>
          </a:p>
          <a:p>
            <a:pPr algn="l"/>
            <a:r>
              <a:rPr lang="en-GB" b="0" u="none" dirty="0" smtClean="0"/>
              <a:t>What is 5 </a:t>
            </a:r>
            <a:r>
              <a:rPr lang="en-GB" u="none" dirty="0" smtClean="0"/>
              <a:t>take away </a:t>
            </a:r>
            <a:r>
              <a:rPr lang="en-GB" b="0" u="none" dirty="0"/>
              <a:t>2</a:t>
            </a:r>
            <a:r>
              <a:rPr lang="en-GB" b="0" u="none" dirty="0" smtClean="0"/>
              <a:t>?</a:t>
            </a:r>
          </a:p>
          <a:p>
            <a:pPr algn="l"/>
            <a:r>
              <a:rPr lang="en-GB" b="0" u="none" dirty="0" smtClean="0"/>
              <a:t>What is 1 </a:t>
            </a:r>
            <a:r>
              <a:rPr lang="en-GB" u="none" dirty="0" smtClean="0"/>
              <a:t>less than </a:t>
            </a:r>
            <a:r>
              <a:rPr lang="en-GB" b="0" u="none" dirty="0"/>
              <a:t>4</a:t>
            </a:r>
            <a:r>
              <a:rPr lang="en-GB" b="0" u="none" dirty="0" smtClean="0"/>
              <a:t>?</a:t>
            </a:r>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6 </a:t>
            </a:r>
            <a:r>
              <a:rPr lang="en-GB" altLang="en-US" dirty="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or </a:t>
            </a:r>
            <a:r>
              <a:rPr lang="en-GB" altLang="en-US" dirty="0" smtClean="0">
                <a:ea typeface="Calibri" pitchFamily="34" charset="0"/>
                <a:cs typeface="Times New Roman" pitchFamily="18" charset="0"/>
              </a:rPr>
              <a:t>10 – ⃝ = </a:t>
            </a:r>
            <a:r>
              <a:rPr lang="en-GB" altLang="en-US" dirty="0">
                <a:ea typeface="Calibri" pitchFamily="34" charset="0"/>
                <a:cs typeface="Times New Roman" pitchFamily="18" charset="0"/>
              </a:rPr>
              <a:t>3</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14721"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70012237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6 – Autumn 1</a:t>
            </a:r>
            <a:endParaRPr lang="en-GB" dirty="0"/>
          </a:p>
        </p:txBody>
      </p:sp>
      <p:sp>
        <p:nvSpPr>
          <p:cNvPr id="3" name="Text Placeholder 2"/>
          <p:cNvSpPr>
            <a:spLocks noGrp="1"/>
          </p:cNvSpPr>
          <p:nvPr>
            <p:ph type="body" sz="quarter" idx="11"/>
          </p:nvPr>
        </p:nvSpPr>
        <p:spPr>
          <a:xfrm>
            <a:off x="548681" y="1619251"/>
            <a:ext cx="6192688" cy="504479"/>
          </a:xfrm>
        </p:spPr>
        <p:txBody>
          <a:bodyPr>
            <a:normAutofit/>
          </a:bodyPr>
          <a:lstStyle/>
          <a:p>
            <a:r>
              <a:rPr lang="en-GB" sz="1400" dirty="0" smtClean="0"/>
              <a:t>I know the multiplication and division facts for all times tables up to 12 × </a:t>
            </a:r>
            <a:r>
              <a:rPr lang="en-GB" sz="1400" dirty="0"/>
              <a:t>12 </a:t>
            </a:r>
            <a:r>
              <a:rPr lang="en-GB" sz="1400" dirty="0" smtClean="0"/>
              <a:t>.</a:t>
            </a:r>
            <a:endParaRPr lang="en-GB" sz="1400"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a:t>
            </a:r>
            <a:r>
              <a:rPr lang="en-GB" altLang="en-US" dirty="0" smtClean="0">
                <a:ea typeface="Calibri" pitchFamily="34" charset="0"/>
                <a:cs typeface="Times New Roman" pitchFamily="18" charset="0"/>
              </a:rPr>
              <a:t>fact family </a:t>
            </a:r>
            <a:r>
              <a:rPr lang="en-GB" altLang="en-US" dirty="0">
                <a:ea typeface="Calibri" pitchFamily="34" charset="0"/>
                <a:cs typeface="Times New Roman" pitchFamily="18" charset="0"/>
              </a:rPr>
              <a:t>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ea typeface="Calibri" pitchFamily="34" charset="0"/>
                <a:cs typeface="Times New Roman" pitchFamily="18" charset="0"/>
              </a:rPr>
              <a:t>Speed Challenge </a:t>
            </a:r>
            <a:r>
              <a:rPr lang="en-GB" altLang="en-US" dirty="0" smtClean="0">
                <a:ea typeface="Calibri" pitchFamily="34" charset="0"/>
                <a:cs typeface="Times New Roman" pitchFamily="18" charset="0"/>
              </a:rPr>
              <a:t>– Take two packs of playing cards and remove the kings. Turn over two cards and ask your child to multiply the numbers together (Ace = 1, Jack = 11, Queen = 12). How many questions can they answer correctly in 2 minutes?  Practise regularly and see if they can beat their high score.</a:t>
            </a:r>
          </a:p>
          <a:p>
            <a:pPr eaLnBrk="0" fontAlgn="base" hangingPunct="0">
              <a:spcBef>
                <a:spcPct val="0"/>
              </a:spcBef>
              <a:spcAft>
                <a:spcPct val="0"/>
              </a:spcAft>
              <a:buClrTx/>
              <a:buSzTx/>
            </a:pP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Online games</a:t>
            </a:r>
            <a:r>
              <a:rPr lang="en-GB" altLang="en-US" dirty="0" smtClean="0">
                <a:ea typeface="Calibri" pitchFamily="34" charset="0"/>
                <a:cs typeface="Times New Roman" pitchFamily="18" charset="0"/>
              </a:rPr>
              <a:t> – There are many games online which can help children practise their multiplication and division facts. </a:t>
            </a:r>
            <a:r>
              <a:rPr lang="en-GB" altLang="en-US" dirty="0" smtClean="0">
                <a:ea typeface="Calibri" pitchFamily="34" charset="0"/>
                <a:cs typeface="Times New Roman" pitchFamily="18" charset="0"/>
                <a:hlinkClick r:id="rId2"/>
              </a:rPr>
              <a:t>www.conkermaths.org</a:t>
            </a:r>
            <a:r>
              <a:rPr lang="en-GB" altLang="en-US" dirty="0" smtClean="0">
                <a:ea typeface="Calibri" pitchFamily="34" charset="0"/>
                <a:cs typeface="Times New Roman" pitchFamily="18" charset="0"/>
              </a:rPr>
              <a:t> is a good place to start.</a:t>
            </a:r>
            <a:endParaRPr lang="en-GB" altLang="en-US" u="sng" dirty="0" smtClean="0">
              <a:ea typeface="Calibri" pitchFamily="34" charset="0"/>
              <a:cs typeface="Times New Roman" pitchFamily="18" charset="0"/>
            </a:endParaRPr>
          </a:p>
          <a:p>
            <a:pPr lvl="0" eaLnBrk="0" fontAlgn="base" hangingPunct="0">
              <a:spcBef>
                <a:spcPct val="0"/>
              </a:spcBef>
              <a:spcAft>
                <a:spcPct val="0"/>
              </a:spcAft>
              <a:buClrTx/>
              <a:buSzTx/>
            </a:pPr>
            <a:endParaRPr lang="en-GB" altLang="en-US" u="sng" dirty="0" smtClean="0">
              <a:ea typeface="Calibri" pitchFamily="34" charset="0"/>
              <a:cs typeface="Times New Roman" pitchFamily="18"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Use </a:t>
            </a:r>
            <a:r>
              <a:rPr lang="en-GB" altLang="en-US" u="sng" dirty="0">
                <a:ea typeface="Calibri" pitchFamily="34" charset="0"/>
                <a:cs typeface="Times New Roman" pitchFamily="18" charset="0"/>
              </a:rPr>
              <a:t>memory tricks</a:t>
            </a:r>
            <a:r>
              <a:rPr lang="en-GB" altLang="en-US" dirty="0">
                <a:ea typeface="Calibri" pitchFamily="34" charset="0"/>
                <a:cs typeface="Times New Roman" pitchFamily="18" charset="0"/>
              </a:rPr>
              <a:t> – For those hard-to-remember facts, www.multiplication.com has some strange picture stories to help children remember.</a:t>
            </a:r>
            <a:endParaRPr lang="en-GB" altLang="en-US" dirty="0">
              <a:cs typeface="Arial" pitchFamily="34" charset="0"/>
            </a:endParaRPr>
          </a:p>
          <a:p>
            <a:pPr eaLnBrk="0" fontAlgn="base" hangingPunct="0">
              <a:spcBef>
                <a:spcPct val="0"/>
              </a:spcBef>
              <a:spcAft>
                <a:spcPct val="0"/>
              </a:spcAft>
              <a:buClrTx/>
              <a:buSzTx/>
            </a:pPr>
            <a:endParaRPr lang="en-GB" altLang="en-US" dirty="0" smtClean="0"/>
          </a:p>
        </p:txBody>
      </p:sp>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12 </a:t>
            </a:r>
            <a:r>
              <a:rPr lang="en-GB" u="none" dirty="0" smtClean="0"/>
              <a:t>multiplied by </a:t>
            </a:r>
            <a:r>
              <a:rPr lang="en-GB" b="0" u="none" dirty="0" smtClean="0"/>
              <a:t>6?</a:t>
            </a:r>
          </a:p>
          <a:p>
            <a:pPr algn="l"/>
            <a:r>
              <a:rPr lang="en-GB" b="0" u="none" dirty="0" smtClean="0"/>
              <a:t>What is 7</a:t>
            </a:r>
            <a:r>
              <a:rPr lang="en-GB" u="none" dirty="0" smtClean="0"/>
              <a:t> times </a:t>
            </a:r>
            <a:r>
              <a:rPr lang="en-GB" b="0" u="none" dirty="0" smtClean="0"/>
              <a:t>8?</a:t>
            </a:r>
          </a:p>
          <a:p>
            <a:pPr algn="l"/>
            <a:r>
              <a:rPr lang="en-GB" b="0" u="none" dirty="0" smtClean="0"/>
              <a:t>What is 84 </a:t>
            </a:r>
            <a:r>
              <a:rPr lang="en-GB" u="none" dirty="0" smtClean="0"/>
              <a:t>divided by </a:t>
            </a:r>
            <a:r>
              <a:rPr lang="en-GB" b="0" u="none" dirty="0"/>
              <a:t>7</a:t>
            </a:r>
            <a:r>
              <a:rPr lang="en-GB" b="0" u="none" dirty="0" smtClean="0"/>
              <a:t>?</a:t>
            </a:r>
            <a:endParaRPr lang="en-GB" b="0" u="none" dirty="0"/>
          </a:p>
        </p:txBody>
      </p:sp>
      <p:sp>
        <p:nvSpPr>
          <p:cNvPr id="13" name="Text Placeholder 12"/>
          <p:cNvSpPr>
            <a:spLocks noGrp="1"/>
          </p:cNvSpPr>
          <p:nvPr>
            <p:ph type="body" sz="quarter" idx="15"/>
          </p:nvPr>
        </p:nvSpPr>
        <p:spPr>
          <a:xfrm>
            <a:off x="685801" y="4572000"/>
            <a:ext cx="5838825" cy="974205"/>
          </a:xfrm>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7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 28 </a:t>
            </a:r>
            <a:r>
              <a:rPr lang="en-GB" altLang="en-US" dirty="0">
                <a:ea typeface="Calibri" pitchFamily="34" charset="0"/>
                <a:cs typeface="Times New Roman" pitchFamily="18" charset="0"/>
              </a:rPr>
              <a:t>or ⃝ ÷ 6</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7</a:t>
            </a:r>
            <a:r>
              <a:rPr lang="en-GB" altLang="en-US" dirty="0" smtClean="0">
                <a:ea typeface="Calibri" pitchFamily="34" charset="0"/>
                <a:cs typeface="Times New Roman" pitchFamily="18" charset="0"/>
              </a:rPr>
              <a:t>.</a:t>
            </a:r>
          </a:p>
          <a:p>
            <a:pPr lvl="0"/>
            <a:r>
              <a:rPr lang="en-GB" altLang="en-US" dirty="0" smtClean="0">
                <a:ea typeface="Calibri" pitchFamily="34" charset="0"/>
                <a:cs typeface="Times New Roman" pitchFamily="18" charset="0"/>
              </a:rPr>
              <a:t>Children who have already mastered their times tables should apply this knowledge to answer questions including decimals e.g</a:t>
            </a:r>
            <a:r>
              <a:rPr lang="en-GB" altLang="en-US" dirty="0">
                <a:ea typeface="Calibri" pitchFamily="34" charset="0"/>
                <a:cs typeface="Times New Roman" pitchFamily="18" charset="0"/>
              </a:rPr>
              <a:t>. 0.7 × ⃝ = </a:t>
            </a:r>
            <a:r>
              <a:rPr lang="en-GB" altLang="en-US" dirty="0" smtClean="0">
                <a:ea typeface="Calibri" pitchFamily="34" charset="0"/>
                <a:cs typeface="Times New Roman" pitchFamily="18" charset="0"/>
              </a:rPr>
              <a:t>4.2 or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60 </a:t>
            </a:r>
            <a:r>
              <a:rPr lang="en-GB" altLang="en-US">
                <a:ea typeface="Calibri" pitchFamily="34" charset="0"/>
                <a:cs typeface="Times New Roman" pitchFamily="18" charset="0"/>
              </a:rPr>
              <a:t>= </a:t>
            </a:r>
            <a:r>
              <a:rPr lang="en-GB" altLang="en-US" smtClean="0">
                <a:ea typeface="Calibri" pitchFamily="34" charset="0"/>
                <a:cs typeface="Times New Roman" pitchFamily="18" charset="0"/>
              </a:rPr>
              <a:t>0.7</a:t>
            </a:r>
            <a:endParaRPr lang="en-GB" altLang="en-US" dirty="0">
              <a:ea typeface="Calibri" pitchFamily="34" charset="0"/>
              <a:cs typeface="Times New Roman" pitchFamily="18" charset="0"/>
            </a:endParaRPr>
          </a:p>
          <a:p>
            <a:endParaRPr lang="en-GB" dirty="0"/>
          </a:p>
        </p:txBody>
      </p:sp>
      <p:sp>
        <p:nvSpPr>
          <p:cNvPr id="5" name="Content Placeholder 4"/>
          <p:cNvSpPr>
            <a:spLocks noGrp="1"/>
          </p:cNvSpPr>
          <p:nvPr>
            <p:ph sz="quarter" idx="13"/>
          </p:nvPr>
        </p:nvSpPr>
        <p:spPr>
          <a:xfrm>
            <a:off x="719336" y="2987824"/>
            <a:ext cx="3390900" cy="1792040"/>
          </a:xfrm>
        </p:spPr>
        <p:txBody>
          <a:bodyPr>
            <a:normAutofit/>
          </a:bodyPr>
          <a:lstStyle/>
          <a:p>
            <a:pPr marL="0" indent="0">
              <a:buNone/>
            </a:pPr>
            <a:r>
              <a:rPr lang="en-GB" sz="1200" dirty="0" smtClean="0"/>
              <a:t>Please see separate sheet for all times table facts.</a:t>
            </a:r>
          </a:p>
          <a:p>
            <a:pPr marL="0" indent="0">
              <a:buNone/>
            </a:pPr>
            <a:endParaRPr lang="en-GB" sz="1200" dirty="0"/>
          </a:p>
          <a:p>
            <a:pPr marL="0" indent="0">
              <a:buNone/>
            </a:pPr>
            <a:r>
              <a:rPr lang="en-GB" sz="1200" dirty="0" smtClean="0"/>
              <a:t>This is a chance for Year 6 children to consolidate their knowledge of multiplication and division facts and to increase their speed of recall.</a:t>
            </a: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2"/>
          <p:cNvGrpSpPr>
            <a:grpSpLocks/>
          </p:cNvGrpSpPr>
          <p:nvPr/>
        </p:nvGrpSpPr>
        <p:grpSpPr bwMode="auto">
          <a:xfrm>
            <a:off x="190838" y="269122"/>
            <a:ext cx="1320094" cy="1245498"/>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1"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55929128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6 – Autumn </a:t>
            </a:r>
            <a:r>
              <a:rPr lang="en-GB" dirty="0"/>
              <a:t>2</a:t>
            </a:r>
          </a:p>
        </p:txBody>
      </p:sp>
      <p:sp>
        <p:nvSpPr>
          <p:cNvPr id="3" name="Text Placeholder 2"/>
          <p:cNvSpPr>
            <a:spLocks noGrp="1"/>
          </p:cNvSpPr>
          <p:nvPr>
            <p:ph type="body" sz="quarter" idx="11"/>
          </p:nvPr>
        </p:nvSpPr>
        <p:spPr/>
        <p:txBody>
          <a:bodyPr>
            <a:normAutofit/>
          </a:bodyPr>
          <a:lstStyle/>
          <a:p>
            <a:r>
              <a:rPr lang="en-GB" dirty="0" smtClean="0"/>
              <a:t>I can identify common factors of a pair of numbers. </a:t>
            </a:r>
            <a:endParaRPr lang="en-GB" dirty="0"/>
          </a:p>
        </p:txBody>
      </p:sp>
      <p:sp>
        <p:nvSpPr>
          <p:cNvPr id="4" name="Text Placeholder 3"/>
          <p:cNvSpPr>
            <a:spLocks noGrp="1"/>
          </p:cNvSpPr>
          <p:nvPr>
            <p:ph type="body" sz="quarter" idx="12"/>
          </p:nvPr>
        </p:nvSpPr>
        <p:spPr>
          <a:xfrm>
            <a:off x="686519" y="5724128"/>
            <a:ext cx="5838825" cy="3024336"/>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a:t>
            </a:r>
            <a:r>
              <a:rPr lang="en-GB" altLang="en-US" dirty="0" smtClean="0">
                <a:ea typeface="Calibri" pitchFamily="34" charset="0"/>
                <a:cs typeface="Times New Roman" pitchFamily="18" charset="0"/>
              </a:rPr>
              <a:t>If your child is not yet confident with identifying factor pairs of a number, you may want to refer to the Year 5 Summer 2 sheet to practise this first. </a:t>
            </a:r>
            <a:r>
              <a:rPr lang="en-GB" altLang="en-US" dirty="0">
                <a:ea typeface="Calibri" pitchFamily="34" charset="0"/>
                <a:cs typeface="Times New Roman" pitchFamily="18" charset="0"/>
              </a:rPr>
              <a:t>If you would like more ideas, please speak to your child’s teacher</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There are many online games to practise finding the greatest common factor, for example:</a:t>
            </a:r>
          </a:p>
          <a:p>
            <a:pPr lvl="0" eaLnBrk="0" fontAlgn="base" hangingPunct="0">
              <a:spcBef>
                <a:spcPct val="0"/>
              </a:spcBef>
              <a:spcAft>
                <a:spcPct val="0"/>
              </a:spcAft>
              <a:buClrTx/>
              <a:buSzTx/>
            </a:pPr>
            <a:r>
              <a:rPr lang="en-GB" altLang="en-US" dirty="0">
                <a:cs typeface="Arial" pitchFamily="34" charset="0"/>
              </a:rPr>
              <a:t>http://www.fun4thebrain.com/beyondfacts/gcfsketch.html</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Choose two numbers. Take it in turns to name factors. Who can find the most?</a:t>
            </a:r>
          </a:p>
        </p:txBody>
      </p:sp>
      <p:sp>
        <p:nvSpPr>
          <p:cNvPr id="6" name="Text Placeholder 5"/>
          <p:cNvSpPr>
            <a:spLocks noGrp="1"/>
          </p:cNvSpPr>
          <p:nvPr>
            <p:ph type="body" sz="quarter" idx="14"/>
          </p:nvPr>
        </p:nvSpPr>
        <p:spPr/>
        <p:txBody>
          <a:bodyPr>
            <a:normAutofit/>
          </a:bodyPr>
          <a:lstStyle/>
          <a:p>
            <a:r>
              <a:rPr lang="en-GB" dirty="0" smtClean="0"/>
              <a:t>Key Vocabulary</a:t>
            </a:r>
          </a:p>
          <a:p>
            <a:pPr algn="l"/>
            <a:r>
              <a:rPr lang="en-GB" u="none" dirty="0" smtClean="0"/>
              <a:t>factor</a:t>
            </a:r>
            <a:endParaRPr lang="en-GB" b="0" u="none" dirty="0" smtClean="0"/>
          </a:p>
          <a:p>
            <a:pPr algn="l"/>
            <a:r>
              <a:rPr lang="en-GB" u="none" dirty="0"/>
              <a:t>c</a:t>
            </a:r>
            <a:r>
              <a:rPr lang="en-GB" u="none" dirty="0" smtClean="0"/>
              <a:t>ommon factor</a:t>
            </a:r>
          </a:p>
          <a:p>
            <a:pPr algn="l"/>
            <a:r>
              <a:rPr lang="en-GB" u="none" dirty="0"/>
              <a:t>m</a:t>
            </a:r>
            <a:r>
              <a:rPr lang="en-GB" u="none" dirty="0" smtClean="0"/>
              <a:t>ultiple</a:t>
            </a:r>
          </a:p>
          <a:p>
            <a:pPr algn="l"/>
            <a:r>
              <a:rPr lang="en-GB" u="none" dirty="0"/>
              <a:t>g</a:t>
            </a:r>
            <a:r>
              <a:rPr lang="en-GB" u="none" dirty="0" smtClean="0"/>
              <a:t>reatest common factor</a:t>
            </a:r>
          </a:p>
        </p:txBody>
      </p:sp>
      <p:sp>
        <p:nvSpPr>
          <p:cNvPr id="13" name="Text Placeholder 12"/>
          <p:cNvSpPr>
            <a:spLocks noGrp="1"/>
          </p:cNvSpPr>
          <p:nvPr>
            <p:ph type="body" sz="quarter" idx="15"/>
          </p:nvPr>
        </p:nvSpPr>
        <p:spPr/>
        <p:txBody>
          <a:bodyPr>
            <a:normAutofit/>
          </a:bodyPr>
          <a:lstStyle/>
          <a:p>
            <a:pPr lvl="0"/>
            <a:r>
              <a:rPr lang="en-GB" dirty="0" smtClean="0">
                <a:ea typeface="Calibri" pitchFamily="34" charset="0"/>
                <a:cs typeface="Times New Roman" pitchFamily="18" charset="0"/>
              </a:rPr>
              <a:t>Children </a:t>
            </a:r>
            <a:r>
              <a:rPr lang="en-GB" dirty="0">
                <a:ea typeface="Calibri" pitchFamily="34" charset="0"/>
                <a:cs typeface="Times New Roman" pitchFamily="18" charset="0"/>
              </a:rPr>
              <a:t>should </a:t>
            </a:r>
            <a:r>
              <a:rPr lang="en-GB" dirty="0" smtClean="0">
                <a:ea typeface="Calibri" pitchFamily="34" charset="0"/>
                <a:cs typeface="Times New Roman" pitchFamily="18" charset="0"/>
              </a:rPr>
              <a:t>be able to explain how they know that a number is a common factor.</a:t>
            </a:r>
          </a:p>
          <a:p>
            <a:pPr lvl="0"/>
            <a:r>
              <a:rPr lang="en-GB" dirty="0" smtClean="0">
                <a:ea typeface="Calibri" pitchFamily="34" charset="0"/>
                <a:cs typeface="Times New Roman" pitchFamily="18" charset="0"/>
              </a:rPr>
              <a:t>E.g. 8 is a common factor of 24 and 56 because 24 = 8 × 3 and 56 = </a:t>
            </a:r>
            <a:r>
              <a:rPr lang="en-GB" dirty="0">
                <a:ea typeface="Calibri" pitchFamily="34" charset="0"/>
                <a:cs typeface="Times New Roman" pitchFamily="18" charset="0"/>
              </a:rPr>
              <a:t>8 × </a:t>
            </a:r>
            <a:r>
              <a:rPr lang="en-GB" dirty="0" smtClean="0">
                <a:ea typeface="Calibri" pitchFamily="34" charset="0"/>
                <a:cs typeface="Times New Roman" pitchFamily="18" charset="0"/>
              </a:rPr>
              <a:t>7.</a:t>
            </a:r>
            <a:endParaRPr lang="en-GB" altLang="en-US" dirty="0">
              <a:ea typeface="Calibri" pitchFamily="34" charset="0"/>
              <a:cs typeface="Times New Roman" pitchFamily="18" charset="0"/>
            </a:endParaRPr>
          </a:p>
          <a:p>
            <a:endParaRPr lang="en-GB" dirty="0"/>
          </a:p>
        </p:txBody>
      </p:sp>
      <p:sp>
        <p:nvSpPr>
          <p:cNvPr id="5" name="Content Placeholder 4"/>
          <p:cNvSpPr>
            <a:spLocks noGrp="1"/>
          </p:cNvSpPr>
          <p:nvPr>
            <p:ph sz="quarter" idx="13"/>
          </p:nvPr>
        </p:nvSpPr>
        <p:spPr>
          <a:xfrm>
            <a:off x="719336" y="2555776"/>
            <a:ext cx="3390900" cy="2376264"/>
          </a:xfrm>
        </p:spPr>
        <p:txBody>
          <a:bodyPr>
            <a:normAutofit/>
          </a:bodyPr>
          <a:lstStyle/>
          <a:p>
            <a:pPr marL="0" indent="0">
              <a:buNone/>
              <a:tabLst>
                <a:tab pos="268288" algn="l"/>
              </a:tabLst>
            </a:pPr>
            <a:r>
              <a:rPr lang="en-GB" sz="1200" i="1" dirty="0" smtClean="0">
                <a:ea typeface="Calibri" pitchFamily="34" charset="0"/>
                <a:cs typeface="Times New Roman" pitchFamily="18" charset="0"/>
              </a:rPr>
              <a:t>The factors of a number are all numbers which divide it with no remainder.</a:t>
            </a:r>
          </a:p>
          <a:p>
            <a:pPr marL="0" indent="0">
              <a:buNone/>
              <a:tabLst>
                <a:tab pos="268288" algn="l"/>
              </a:tabLst>
            </a:pPr>
            <a:r>
              <a:rPr lang="en-GB" sz="1200" i="1" dirty="0" smtClean="0">
                <a:ea typeface="Calibri" pitchFamily="34" charset="0"/>
                <a:cs typeface="Times New Roman" pitchFamily="18" charset="0"/>
              </a:rPr>
              <a:t>E.g. the factors of 24 are 1, 2, 3, 4, 6, 8, 12, and 24. The factors of  56 are 1, 2, 4, 7, 8, 14, 28 and 56.</a:t>
            </a:r>
          </a:p>
          <a:p>
            <a:pPr marL="0" indent="0">
              <a:buNone/>
              <a:tabLst>
                <a:tab pos="268288" algn="l"/>
              </a:tabLst>
            </a:pPr>
            <a:r>
              <a:rPr lang="en-GB" sz="1200" i="1" dirty="0" smtClean="0">
                <a:ea typeface="Calibri" pitchFamily="34" charset="0"/>
                <a:cs typeface="Times New Roman" pitchFamily="18" charset="0"/>
              </a:rPr>
              <a:t>The common factors of two numbers are the factors they share.</a:t>
            </a:r>
          </a:p>
          <a:p>
            <a:pPr marL="0" indent="0">
              <a:buNone/>
              <a:tabLst>
                <a:tab pos="268288" algn="l"/>
              </a:tabLst>
            </a:pPr>
            <a:r>
              <a:rPr lang="en-GB" sz="1200" i="1" dirty="0" smtClean="0">
                <a:ea typeface="Calibri" pitchFamily="34" charset="0"/>
                <a:cs typeface="Times New Roman" pitchFamily="18" charset="0"/>
              </a:rPr>
              <a:t>E.g. the common factors of 24 and 56 are 1, 2, 4 and 8.</a:t>
            </a:r>
          </a:p>
          <a:p>
            <a:pPr marL="0" indent="0">
              <a:buNone/>
              <a:tabLst>
                <a:tab pos="268288" algn="l"/>
              </a:tabLst>
            </a:pPr>
            <a:r>
              <a:rPr lang="en-GB" sz="1200" i="1" dirty="0" smtClean="0">
                <a:ea typeface="Calibri" pitchFamily="34" charset="0"/>
                <a:cs typeface="Times New Roman" pitchFamily="18" charset="0"/>
              </a:rPr>
              <a:t>The greatest common factor of 24 and 56 is 8.</a:t>
            </a:r>
          </a:p>
          <a:p>
            <a:pPr marL="0" indent="0">
              <a:buNone/>
              <a:tabLst>
                <a:tab pos="268288" algn="l"/>
              </a:tabLst>
            </a:pPr>
            <a:endParaRPr lang="en-GB" sz="1200" i="1" dirty="0" smtClean="0">
              <a:ea typeface="Calibri" pitchFamily="34" charset="0"/>
              <a:cs typeface="Times New Roman" pitchFamily="18" charset="0"/>
            </a:endParaRP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2"/>
          <p:cNvGrpSpPr>
            <a:grpSpLocks/>
          </p:cNvGrpSpPr>
          <p:nvPr/>
        </p:nvGrpSpPr>
        <p:grpSpPr bwMode="auto">
          <a:xfrm>
            <a:off x="265551" y="251520"/>
            <a:ext cx="1219233" cy="1284455"/>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1"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484400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6 – Spring 1</a:t>
            </a:r>
            <a:endParaRPr lang="en-GB" dirty="0"/>
          </a:p>
        </p:txBody>
      </p:sp>
      <p:sp>
        <p:nvSpPr>
          <p:cNvPr id="3" name="Text Placeholder 2"/>
          <p:cNvSpPr>
            <a:spLocks noGrp="1"/>
          </p:cNvSpPr>
          <p:nvPr>
            <p:ph type="body" sz="quarter" idx="11"/>
          </p:nvPr>
        </p:nvSpPr>
        <p:spPr>
          <a:xfrm>
            <a:off x="548680" y="1619251"/>
            <a:ext cx="6120680" cy="504479"/>
          </a:xfrm>
        </p:spPr>
        <p:txBody>
          <a:bodyPr>
            <a:normAutofit/>
          </a:bodyPr>
          <a:lstStyle/>
          <a:p>
            <a:r>
              <a:rPr lang="en-GB" dirty="0" smtClean="0"/>
              <a:t>I can convert between decimals, fractions and percentages.</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a:t>
            </a:r>
            <a:r>
              <a:rPr lang="en-GB" altLang="en-US" dirty="0" smtClean="0">
                <a:ea typeface="Calibri" pitchFamily="34" charset="0"/>
                <a:cs typeface="Times New Roman" pitchFamily="18" charset="0"/>
              </a:rPr>
              <a:t>start with tenths before moving on to hundredths. </a:t>
            </a:r>
            <a:r>
              <a:rPr lang="en-GB" altLang="en-US" dirty="0">
                <a:ea typeface="Calibri" pitchFamily="34" charset="0"/>
                <a:cs typeface="Times New Roman" pitchFamily="18" charset="0"/>
              </a:rPr>
              <a:t>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eaLnBrk="0" fontAlgn="base" hangingPunct="0">
              <a:spcBef>
                <a:spcPct val="0"/>
              </a:spcBef>
              <a:spcAft>
                <a:spcPct val="0"/>
              </a:spcAft>
              <a:buClrTx/>
              <a:buSzTx/>
            </a:pPr>
            <a:r>
              <a:rPr lang="en-GB" altLang="en-US" u="sng" dirty="0" smtClean="0"/>
              <a:t>Play games </a:t>
            </a:r>
            <a:r>
              <a:rPr lang="en-GB" altLang="en-US" dirty="0" smtClean="0"/>
              <a:t> - Make some cards with pairs of equivalent fractions and decimals. Use these to play the memory game or snap. Or make your own dominoes with fractions on one side and decimals on the other.</a:t>
            </a:r>
          </a:p>
          <a:p>
            <a:pPr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endParaRPr lang="en-GB" altLang="en-US" dirty="0" smtClean="0"/>
          </a:p>
          <a:p>
            <a:pPr eaLnBrk="0" fontAlgn="base" hangingPunct="0">
              <a:spcBef>
                <a:spcPct val="0"/>
              </a:spcBef>
              <a:spcAft>
                <a:spcPct val="0"/>
              </a:spcAft>
              <a:buClrTx/>
              <a:buSzTx/>
            </a:pPr>
            <a:endParaRPr lang="en-GB" altLang="en-US" dirty="0" smtClean="0"/>
          </a:p>
        </p:txBody>
      </p:sp>
      <p:sp>
        <p:nvSpPr>
          <p:cNvPr id="6" name="Text Placeholder 5"/>
          <p:cNvSpPr>
            <a:spLocks noGrp="1"/>
          </p:cNvSpPr>
          <p:nvPr>
            <p:ph type="body" sz="quarter" idx="14"/>
          </p:nvPr>
        </p:nvSpPr>
        <p:spPr>
          <a:xfrm>
            <a:off x="4509120" y="2627784"/>
            <a:ext cx="1944216" cy="1728192"/>
          </a:xfrm>
        </p:spPr>
        <p:txBody>
          <a:bodyPr>
            <a:normAutofit/>
          </a:bodyPr>
          <a:lstStyle/>
          <a:p>
            <a:r>
              <a:rPr lang="en-GB" dirty="0" smtClean="0"/>
              <a:t>Key Vocabulary</a:t>
            </a:r>
          </a:p>
          <a:p>
            <a:pPr algn="l"/>
            <a:r>
              <a:rPr lang="en-GB" b="0" u="none" dirty="0" smtClean="0"/>
              <a:t>How many </a:t>
            </a:r>
            <a:r>
              <a:rPr lang="en-GB" u="none" dirty="0" smtClean="0"/>
              <a:t>tenths </a:t>
            </a:r>
            <a:r>
              <a:rPr lang="en-GB" b="0" u="none" dirty="0" smtClean="0"/>
              <a:t>is 0.8?</a:t>
            </a:r>
          </a:p>
          <a:p>
            <a:pPr algn="l"/>
            <a:r>
              <a:rPr lang="en-GB" b="0" u="none" dirty="0" smtClean="0"/>
              <a:t>How many </a:t>
            </a:r>
            <a:r>
              <a:rPr lang="en-GB" u="none" dirty="0" smtClean="0"/>
              <a:t>hundredths</a:t>
            </a:r>
            <a:r>
              <a:rPr lang="en-GB" b="0" u="none" dirty="0" smtClean="0"/>
              <a:t> is 0.12?</a:t>
            </a:r>
          </a:p>
          <a:p>
            <a:pPr algn="l"/>
            <a:r>
              <a:rPr lang="en-GB" b="0" u="none" dirty="0" smtClean="0"/>
              <a:t>Write 0.75 as a </a:t>
            </a:r>
            <a:r>
              <a:rPr lang="en-GB" u="none" dirty="0" smtClean="0"/>
              <a:t>fraction</a:t>
            </a:r>
            <a:r>
              <a:rPr lang="en-GB" b="0" u="none" dirty="0" smtClean="0"/>
              <a:t>?</a:t>
            </a:r>
          </a:p>
          <a:p>
            <a:pPr algn="l"/>
            <a:r>
              <a:rPr lang="en-GB" b="0" u="none" dirty="0" smtClean="0"/>
              <a:t>Write ¼ as a </a:t>
            </a:r>
            <a:r>
              <a:rPr lang="en-GB" u="none" dirty="0" smtClean="0"/>
              <a:t>decimal</a:t>
            </a:r>
            <a:r>
              <a:rPr lang="en-GB" b="0" u="none" dirty="0" smtClean="0"/>
              <a:t>?</a:t>
            </a:r>
            <a:endParaRPr lang="en-GB" b="0" u="none" dirty="0"/>
          </a:p>
        </p:txBody>
      </p:sp>
      <mc:AlternateContent xmlns:mc="http://schemas.openxmlformats.org/markup-compatibility/2006" xmlns:a14="http://schemas.microsoft.com/office/drawing/2010/main">
        <mc:Choice Requires="a14">
          <p:graphicFrame>
            <p:nvGraphicFramePr>
              <p:cNvPr id="10" name="Content Placeholder 9"/>
              <p:cNvGraphicFramePr>
                <a:graphicFrameLocks noGrp="1"/>
              </p:cNvGraphicFramePr>
              <p:nvPr>
                <p:ph sz="quarter" idx="13"/>
                <p:extLst>
                  <p:ext uri="{D42A27DB-BD31-4B8C-83A1-F6EECF244321}">
                    <p14:modId xmlns:p14="http://schemas.microsoft.com/office/powerpoint/2010/main" val="1337254113"/>
                  </p:ext>
                </p:extLst>
              </p:nvPr>
            </p:nvGraphicFramePr>
            <p:xfrm>
              <a:off x="692696" y="2555776"/>
              <a:ext cx="3717975" cy="2956878"/>
            </p:xfrm>
            <a:graphic>
              <a:graphicData uri="http://schemas.openxmlformats.org/drawingml/2006/table">
                <a:tbl>
                  <a:tblPr firstRow="1" bandRow="1">
                    <a:tableStyleId>{5C22544A-7EE6-4342-B048-85BDC9FD1C3A}</a:tableStyleId>
                  </a:tblPr>
                  <a:tblGrid>
                    <a:gridCol w="1239325"/>
                    <a:gridCol w="1239325"/>
                    <a:gridCol w="1239325"/>
                  </a:tblGrid>
                  <a:tr h="370840">
                    <a:tc>
                      <a:txBody>
                        <a:bodyPr/>
                        <a:lstStyle/>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2</m:t>
                                        </m:r>
                                      </m:den>
                                    </m:f>
                                  </m:e>
                                </m:box>
                                <m:r>
                                  <a:rPr lang="en-GB" sz="1600" b="0" i="0" smtClean="0">
                                    <a:solidFill>
                                      <a:schemeClr val="tx1"/>
                                    </a:solidFill>
                                    <a:latin typeface="Cambria Math"/>
                                  </a:rPr>
                                  <m:t>=0.5</m:t>
                                </m:r>
                              </m:oMath>
                            </m:oMathPara>
                          </a14:m>
                          <a:endParaRPr lang="en-GB" sz="1600" b="0" dirty="0" smtClean="0">
                            <a:solidFill>
                              <a:schemeClr val="tx1"/>
                            </a:solidFill>
                          </a:endParaRPr>
                        </a:p>
                        <a:p>
                          <a:pPr marL="0" indent="0">
                            <a:buNone/>
                          </a:pPr>
                          <a:endParaRPr kumimoji="0" lang="en-GB" sz="500" b="0" kern="1200" dirty="0" smtClean="0">
                            <a:solidFill>
                              <a:schemeClr val="tx1"/>
                            </a:solidFill>
                            <a:latin typeface="+mn-lt"/>
                            <a:ea typeface="+mn-ea"/>
                            <a:cs typeface="+mn-cs"/>
                          </a:endParaRPr>
                        </a:p>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a:solidFill>
                                              <a:schemeClr val="tx1"/>
                                            </a:solidFill>
                                            <a:latin typeface="Cambria Math"/>
                                          </a:rPr>
                                        </m:ctrlPr>
                                      </m:fPr>
                                      <m:num>
                                        <m:r>
                                          <a:rPr lang="en-GB" sz="1600" i="1">
                                            <a:solidFill>
                                              <a:schemeClr val="tx1"/>
                                            </a:solidFill>
                                            <a:latin typeface="Cambria Math"/>
                                          </a:rPr>
                                          <m:t>1</m:t>
                                        </m:r>
                                      </m:num>
                                      <m:den>
                                        <m:r>
                                          <a:rPr lang="en-GB" sz="1600" b="0" i="1" smtClean="0">
                                            <a:solidFill>
                                              <a:schemeClr val="tx1"/>
                                            </a:solidFill>
                                            <a:latin typeface="Cambria Math"/>
                                          </a:rPr>
                                          <m:t>4</m:t>
                                        </m:r>
                                      </m:den>
                                    </m:f>
                                  </m:e>
                                </m:box>
                                <m:r>
                                  <a:rPr lang="en-GB" sz="1600">
                                    <a:solidFill>
                                      <a:schemeClr val="tx1"/>
                                    </a:solidFill>
                                    <a:latin typeface="Cambria Math"/>
                                  </a:rPr>
                                  <m:t>=0.</m:t>
                                </m:r>
                                <m:r>
                                  <a:rPr lang="en-GB" sz="1600" b="0" i="0" smtClean="0">
                                    <a:solidFill>
                                      <a:schemeClr val="tx1"/>
                                    </a:solidFill>
                                    <a:latin typeface="Cambria Math"/>
                                  </a:rPr>
                                  <m:t>2</m:t>
                                </m:r>
                                <m:r>
                                  <a:rPr lang="en-GB" sz="1600">
                                    <a:solidFill>
                                      <a:schemeClr val="tx1"/>
                                    </a:solidFill>
                                    <a:latin typeface="Cambria Math"/>
                                  </a:rPr>
                                  <m:t>5</m:t>
                                </m:r>
                              </m:oMath>
                            </m:oMathPara>
                          </a14:m>
                          <a:endParaRPr lang="en-GB" sz="1600" dirty="0" smtClean="0">
                            <a:solidFill>
                              <a:schemeClr val="tx1"/>
                            </a:solidFill>
                          </a:endParaRPr>
                        </a:p>
                        <a:p>
                          <a:pPr marL="0" indent="0">
                            <a:buNone/>
                          </a:pPr>
                          <a:endParaRPr lang="en-GB" sz="500" dirty="0" smtClean="0">
                            <a:solidFill>
                              <a:schemeClr val="tx1"/>
                            </a:solidFill>
                          </a:endParaRPr>
                        </a:p>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a:solidFill>
                                              <a:schemeClr val="tx1"/>
                                            </a:solidFill>
                                            <a:latin typeface="Cambria Math"/>
                                          </a:rPr>
                                        </m:ctrlPr>
                                      </m:fPr>
                                      <m:num>
                                        <m:r>
                                          <a:rPr lang="en-GB" sz="1600" b="0" i="1" smtClean="0">
                                            <a:solidFill>
                                              <a:schemeClr val="tx1"/>
                                            </a:solidFill>
                                            <a:latin typeface="Cambria Math"/>
                                          </a:rPr>
                                          <m:t>3</m:t>
                                        </m:r>
                                      </m:num>
                                      <m:den>
                                        <m:r>
                                          <a:rPr lang="en-GB" sz="1600" i="1">
                                            <a:solidFill>
                                              <a:schemeClr val="tx1"/>
                                            </a:solidFill>
                                            <a:latin typeface="Cambria Math"/>
                                          </a:rPr>
                                          <m:t>4</m:t>
                                        </m:r>
                                      </m:den>
                                    </m:f>
                                  </m:e>
                                </m:box>
                                <m:r>
                                  <a:rPr lang="en-GB" sz="1600">
                                    <a:solidFill>
                                      <a:schemeClr val="tx1"/>
                                    </a:solidFill>
                                    <a:latin typeface="Cambria Math"/>
                                  </a:rPr>
                                  <m:t>=0.</m:t>
                                </m:r>
                                <m:r>
                                  <a:rPr lang="en-GB" sz="1600" b="0" i="0" smtClean="0">
                                    <a:solidFill>
                                      <a:schemeClr val="tx1"/>
                                    </a:solidFill>
                                    <a:latin typeface="Cambria Math"/>
                                  </a:rPr>
                                  <m:t>7</m:t>
                                </m:r>
                                <m:r>
                                  <a:rPr lang="en-GB" sz="1600">
                                    <a:solidFill>
                                      <a:schemeClr val="tx1"/>
                                    </a:solidFill>
                                    <a:latin typeface="Cambria Math"/>
                                  </a:rPr>
                                  <m:t>5</m:t>
                                </m:r>
                              </m:oMath>
                            </m:oMathPara>
                          </a14:m>
                          <a:endParaRPr lang="en-GB" sz="1600" dirty="0" smtClean="0">
                            <a:solidFill>
                              <a:schemeClr val="tx1"/>
                            </a:solidFill>
                          </a:endParaRPr>
                        </a:p>
                        <a:p>
                          <a:pPr marL="0" indent="0">
                            <a:buNone/>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10</m:t>
                                        </m:r>
                                      </m:den>
                                    </m:f>
                                  </m:e>
                                </m:box>
                                <m:r>
                                  <a:rPr lang="en-GB" sz="1600" b="0" i="0" smtClean="0">
                                    <a:solidFill>
                                      <a:schemeClr val="tx1"/>
                                    </a:solidFill>
                                    <a:latin typeface="Cambria Math"/>
                                  </a:rPr>
                                  <m:t>=0.1</m:t>
                                </m:r>
                              </m:oMath>
                            </m:oMathPara>
                          </a14:m>
                          <a:endParaRPr lang="en-GB" sz="1600" b="0" dirty="0" smtClean="0">
                            <a:solidFill>
                              <a:schemeClr val="tx1"/>
                            </a:solidFill>
                          </a:endParaRPr>
                        </a:p>
                        <a:p>
                          <a:pPr marL="0" indent="0">
                            <a:buNone/>
                          </a:pPr>
                          <a:endParaRPr lang="en-GB" sz="5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5</m:t>
                                        </m:r>
                                      </m:den>
                                    </m:f>
                                  </m:e>
                                </m:box>
                                <m:r>
                                  <a:rPr lang="en-GB" sz="1600" b="0" i="0" smtClean="0">
                                    <a:solidFill>
                                      <a:schemeClr val="tx1"/>
                                    </a:solidFill>
                                    <a:latin typeface="Cambria Math"/>
                                  </a:rPr>
                                  <m:t>=0.2</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3</m:t>
                                        </m:r>
                                      </m:num>
                                      <m:den>
                                        <m:r>
                                          <a:rPr lang="en-GB" sz="1600" b="0" i="1" smtClean="0">
                                            <a:solidFill>
                                              <a:schemeClr val="tx1"/>
                                            </a:solidFill>
                                            <a:latin typeface="Cambria Math"/>
                                          </a:rPr>
                                          <m:t>5</m:t>
                                        </m:r>
                                      </m:den>
                                    </m:f>
                                  </m:e>
                                </m:box>
                                <m:r>
                                  <a:rPr lang="en-GB" sz="1600" b="0" i="0" smtClean="0">
                                    <a:solidFill>
                                      <a:schemeClr val="tx1"/>
                                    </a:solidFill>
                                    <a:latin typeface="Cambria Math"/>
                                  </a:rPr>
                                  <m:t>=0.6</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9</m:t>
                                        </m:r>
                                      </m:num>
                                      <m:den>
                                        <m:r>
                                          <a:rPr lang="en-GB" sz="1600" b="0" i="1" smtClean="0">
                                            <a:solidFill>
                                              <a:schemeClr val="tx1"/>
                                            </a:solidFill>
                                            <a:latin typeface="Cambria Math"/>
                                          </a:rPr>
                                          <m:t>10</m:t>
                                        </m:r>
                                      </m:den>
                                    </m:f>
                                  </m:e>
                                </m:box>
                                <m:r>
                                  <a:rPr lang="en-GB" sz="1600" b="0" i="0" smtClean="0">
                                    <a:solidFill>
                                      <a:schemeClr val="tx1"/>
                                    </a:solidFill>
                                    <a:latin typeface="Cambria Math"/>
                                  </a:rPr>
                                  <m:t>=0.9</m:t>
                                </m:r>
                              </m:oMath>
                            </m:oMathPara>
                          </a14:m>
                          <a:endParaRPr lang="en-GB" sz="1600" b="0" dirty="0" smtClean="0">
                            <a:solidFill>
                              <a:schemeClr val="tx1"/>
                            </a:solidFill>
                          </a:endParaRPr>
                        </a:p>
                        <a:p>
                          <a:pPr marL="0" indent="0">
                            <a:buNone/>
                          </a:pPr>
                          <a:endParaRPr lang="en-GB" sz="1600" dirty="0">
                            <a:solidFill>
                              <a:schemeClr val="tx1"/>
                            </a:solidFill>
                          </a:endParaRPr>
                        </a:p>
                        <a:p>
                          <a:endParaRPr lang="en-GB" sz="1600" dirty="0">
                            <a:solidFill>
                              <a:schemeClr val="tx1"/>
                            </a:solidFill>
                          </a:endParaRPr>
                        </a:p>
                      </a:txBody>
                      <a:tcP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GB" sz="1600" b="0" dirty="0" smtClean="0">
                            <a:solidFill>
                              <a:schemeClr val="tx1"/>
                            </a:solidFill>
                          </a:endParaRPr>
                        </a:p>
                      </a:txBody>
                      <a:tcP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1</m:t>
                                        </m:r>
                                      </m:num>
                                      <m:den>
                                        <m:r>
                                          <a:rPr lang="en-GB" sz="1600" b="0" i="1" smtClean="0">
                                            <a:solidFill>
                                              <a:schemeClr val="tx1"/>
                                            </a:solidFill>
                                            <a:latin typeface="Cambria Math"/>
                                          </a:rPr>
                                          <m:t>100</m:t>
                                        </m:r>
                                      </m:den>
                                    </m:f>
                                  </m:e>
                                </m:box>
                                <m:r>
                                  <a:rPr lang="en-GB" sz="1600" b="0" i="0" smtClean="0">
                                    <a:solidFill>
                                      <a:schemeClr val="tx1"/>
                                    </a:solidFill>
                                    <a:latin typeface="Cambria Math"/>
                                  </a:rPr>
                                  <m:t>=0.01</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7</m:t>
                                        </m:r>
                                      </m:num>
                                      <m:den>
                                        <m:r>
                                          <a:rPr lang="en-GB" sz="1600" b="0" i="1" smtClean="0">
                                            <a:solidFill>
                                              <a:schemeClr val="tx1"/>
                                            </a:solidFill>
                                            <a:latin typeface="Cambria Math"/>
                                          </a:rPr>
                                          <m:t>100</m:t>
                                        </m:r>
                                      </m:den>
                                    </m:f>
                                  </m:e>
                                </m:box>
                                <m:r>
                                  <a:rPr lang="en-GB" sz="1600" b="0" i="0" smtClean="0">
                                    <a:solidFill>
                                      <a:schemeClr val="tx1"/>
                                    </a:solidFill>
                                    <a:latin typeface="Cambria Math"/>
                                  </a:rPr>
                                  <m:t>=0.07</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21</m:t>
                                        </m:r>
                                      </m:num>
                                      <m:den>
                                        <m:r>
                                          <a:rPr lang="en-GB" sz="1600" b="0" i="1" smtClean="0">
                                            <a:solidFill>
                                              <a:schemeClr val="tx1"/>
                                            </a:solidFill>
                                            <a:latin typeface="Cambria Math"/>
                                          </a:rPr>
                                          <m:t>100</m:t>
                                        </m:r>
                                      </m:den>
                                    </m:f>
                                  </m:e>
                                </m:box>
                                <m:r>
                                  <a:rPr lang="en-GB" sz="1600" b="0" i="0" smtClean="0">
                                    <a:solidFill>
                                      <a:schemeClr val="tx1"/>
                                    </a:solidFill>
                                    <a:latin typeface="Cambria Math"/>
                                  </a:rPr>
                                  <m:t>=0.21</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75</m:t>
                                        </m:r>
                                      </m:num>
                                      <m:den>
                                        <m:r>
                                          <a:rPr lang="en-GB" sz="1600" b="0" i="1" smtClean="0">
                                            <a:solidFill>
                                              <a:schemeClr val="tx1"/>
                                            </a:solidFill>
                                            <a:latin typeface="Cambria Math"/>
                                          </a:rPr>
                                          <m:t>100</m:t>
                                        </m:r>
                                      </m:den>
                                    </m:f>
                                  </m:e>
                                </m:box>
                                <m:r>
                                  <a:rPr lang="en-GB" sz="1600" b="0" i="0" smtClean="0">
                                    <a:solidFill>
                                      <a:schemeClr val="tx1"/>
                                    </a:solidFill>
                                    <a:latin typeface="Cambria Math"/>
                                  </a:rPr>
                                  <m:t>=0.75</m:t>
                                </m:r>
                              </m:oMath>
                            </m:oMathPara>
                          </a14:m>
                          <a:endParaRPr lang="en-GB" sz="1600" b="0" dirty="0" smtClean="0">
                            <a:solidFill>
                              <a:schemeClr val="tx1"/>
                            </a:solidFill>
                          </a:endParaRPr>
                        </a:p>
                        <a:p>
                          <a:pPr marL="0" marR="0" indent="0" algn="l" defTabSz="914400" rtl="0" eaLnBrk="1" fontAlgn="auto" latinLnBrk="0" hangingPunct="1">
                            <a:lnSpc>
                              <a:spcPct val="100000"/>
                            </a:lnSpc>
                            <a:spcBef>
                              <a:spcPts val="0"/>
                            </a:spcBef>
                            <a:spcAft>
                              <a:spcPts val="0"/>
                            </a:spcAft>
                            <a:buClrTx/>
                            <a:buSzTx/>
                            <a:buFontTx/>
                            <a:buNone/>
                            <a:tabLst/>
                            <a:defRPr/>
                          </a:pPr>
                          <a:endParaRPr lang="en-GB" sz="500" i="1" dirty="0" smtClean="0">
                            <a:solidFill>
                              <a:schemeClr val="tx1"/>
                            </a:solidFill>
                            <a:latin typeface="Cambria Math"/>
                          </a:endParaRPr>
                        </a:p>
                        <a:p>
                          <a:pPr marL="0" marR="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box>
                                  <m:boxPr>
                                    <m:ctrlPr>
                                      <a:rPr lang="en-GB" sz="1600" i="1" smtClean="0">
                                        <a:solidFill>
                                          <a:schemeClr val="tx1"/>
                                        </a:solidFill>
                                        <a:latin typeface="Cambria Math"/>
                                      </a:rPr>
                                    </m:ctrlPr>
                                  </m:boxPr>
                                  <m:e>
                                    <m:argPr>
                                      <m:argSz m:val="-1"/>
                                    </m:argPr>
                                    <m:f>
                                      <m:fPr>
                                        <m:ctrlPr>
                                          <a:rPr lang="en-GB" sz="1600" i="1" smtClean="0">
                                            <a:solidFill>
                                              <a:schemeClr val="tx1"/>
                                            </a:solidFill>
                                            <a:latin typeface="Cambria Math"/>
                                          </a:rPr>
                                        </m:ctrlPr>
                                      </m:fPr>
                                      <m:num>
                                        <m:r>
                                          <a:rPr lang="en-GB" sz="1600" b="0" i="1" smtClean="0">
                                            <a:solidFill>
                                              <a:schemeClr val="tx1"/>
                                            </a:solidFill>
                                            <a:latin typeface="Cambria Math"/>
                                          </a:rPr>
                                          <m:t>99</m:t>
                                        </m:r>
                                      </m:num>
                                      <m:den>
                                        <m:r>
                                          <a:rPr lang="en-GB" sz="1600" b="0" i="1" smtClean="0">
                                            <a:solidFill>
                                              <a:schemeClr val="tx1"/>
                                            </a:solidFill>
                                            <a:latin typeface="Cambria Math"/>
                                          </a:rPr>
                                          <m:t>100</m:t>
                                        </m:r>
                                      </m:den>
                                    </m:f>
                                  </m:e>
                                </m:box>
                                <m:r>
                                  <a:rPr lang="en-GB" sz="1600" b="0" i="0" smtClean="0">
                                    <a:solidFill>
                                      <a:schemeClr val="tx1"/>
                                    </a:solidFill>
                                    <a:latin typeface="Cambria Math"/>
                                  </a:rPr>
                                  <m:t>=0.99</m:t>
                                </m:r>
                              </m:oMath>
                            </m:oMathPara>
                          </a14:m>
                          <a:endParaRPr lang="en-GB" sz="1600" b="0" dirty="0" smtClean="0">
                            <a:solidFill>
                              <a:schemeClr val="tx1"/>
                            </a:solidFill>
                          </a:endParaRPr>
                        </a:p>
                        <a:p>
                          <a:endParaRPr lang="en-GB" sz="1600" dirty="0">
                            <a:solidFill>
                              <a:schemeClr val="tx1"/>
                            </a:solidFill>
                          </a:endParaRPr>
                        </a:p>
                      </a:txBody>
                      <a:tcPr>
                        <a:solidFill>
                          <a:schemeClr val="bg1"/>
                        </a:solidFill>
                      </a:tcPr>
                    </a:tc>
                  </a:tr>
                </a:tbl>
              </a:graphicData>
            </a:graphic>
          </p:graphicFrame>
        </mc:Choice>
        <mc:Fallback xmlns="">
          <p:graphicFrame>
            <p:nvGraphicFramePr>
              <p:cNvPr id="10" name="Content Placeholder 9"/>
              <p:cNvGraphicFramePr>
                <a:graphicFrameLocks noGrp="1"/>
              </p:cNvGraphicFramePr>
              <p:nvPr>
                <p:ph sz="quarter" idx="13"/>
                <p:extLst>
                  <p:ext uri="{D42A27DB-BD31-4B8C-83A1-F6EECF244321}">
                    <p14:modId xmlns:p14="http://schemas.microsoft.com/office/powerpoint/2010/main" val="1337254113"/>
                  </p:ext>
                </p:extLst>
              </p:nvPr>
            </p:nvGraphicFramePr>
            <p:xfrm>
              <a:off x="692696" y="2555776"/>
              <a:ext cx="3717975" cy="2956878"/>
            </p:xfrm>
            <a:graphic>
              <a:graphicData uri="http://schemas.openxmlformats.org/drawingml/2006/table">
                <a:tbl>
                  <a:tblPr firstRow="1" bandRow="1">
                    <a:tableStyleId>{5C22544A-7EE6-4342-B048-85BDC9FD1C3A}</a:tableStyleId>
                  </a:tblPr>
                  <a:tblGrid>
                    <a:gridCol w="1239325"/>
                    <a:gridCol w="1239325"/>
                    <a:gridCol w="1239325"/>
                  </a:tblGrid>
                  <a:tr h="2956878">
                    <a:tc>
                      <a:txBody>
                        <a:bodyPr/>
                        <a:lstStyle/>
                        <a:p>
                          <a:endParaRPr lang="en-US"/>
                        </a:p>
                      </a:txBody>
                      <a:tcPr>
                        <a:blipFill rotWithShape="1">
                          <a:blip r:embed="rId2"/>
                          <a:stretch>
                            <a:fillRect l="-493" r="-200493" b="-206"/>
                          </a:stretch>
                        </a:blip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GB" sz="1600" b="0" dirty="0" smtClean="0">
                            <a:solidFill>
                              <a:schemeClr val="tx1"/>
                            </a:solidFill>
                          </a:endParaRPr>
                        </a:p>
                      </a:txBody>
                      <a:tcPr>
                        <a:solidFill>
                          <a:schemeClr val="bg1"/>
                        </a:solidFill>
                      </a:tcPr>
                    </a:tc>
                    <a:tc>
                      <a:txBody>
                        <a:bodyPr/>
                        <a:lstStyle/>
                        <a:p>
                          <a:endParaRPr lang="en-US"/>
                        </a:p>
                      </a:txBody>
                      <a:tcPr>
                        <a:blipFill rotWithShape="1">
                          <a:blip r:embed="rId2"/>
                          <a:stretch>
                            <a:fillRect l="-200985" b="-206"/>
                          </a:stretch>
                        </a:blipFill>
                      </a:tcPr>
                    </a:tc>
                  </a:tr>
                </a:tbl>
              </a:graphicData>
            </a:graphic>
          </p:graphicFrame>
        </mc:Fallback>
      </mc:AlternateContent>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 name="Group 2"/>
          <p:cNvGrpSpPr>
            <a:grpSpLocks/>
          </p:cNvGrpSpPr>
          <p:nvPr/>
        </p:nvGrpSpPr>
        <p:grpSpPr bwMode="auto">
          <a:xfrm>
            <a:off x="209003" y="251520"/>
            <a:ext cx="1203773" cy="1219666"/>
            <a:chOff x="2520" y="540"/>
            <a:chExt cx="1448" cy="1545"/>
          </a:xfrm>
        </p:grpSpPr>
        <p:grpSp>
          <p:nvGrpSpPr>
            <p:cNvPr id="7" name="Group 3"/>
            <p:cNvGrpSpPr>
              <a:grpSpLocks/>
            </p:cNvGrpSpPr>
            <p:nvPr/>
          </p:nvGrpSpPr>
          <p:grpSpPr bwMode="auto">
            <a:xfrm>
              <a:off x="2704" y="817"/>
              <a:ext cx="1080" cy="1080"/>
              <a:chOff x="2613" y="1620"/>
              <a:chExt cx="4368" cy="4516"/>
            </a:xfrm>
          </p:grpSpPr>
          <p:sp>
            <p:nvSpPr>
              <p:cNvPr id="46"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2"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1"/>
              <p:cNvGrpSpPr>
                <a:grpSpLocks/>
              </p:cNvGrpSpPr>
              <p:nvPr/>
            </p:nvGrpSpPr>
            <p:grpSpPr bwMode="auto">
              <a:xfrm>
                <a:off x="2613" y="1620"/>
                <a:ext cx="4368" cy="4347"/>
                <a:chOff x="2644" y="1645"/>
                <a:chExt cx="4368" cy="4347"/>
              </a:xfrm>
            </p:grpSpPr>
            <p:sp>
              <p:nvSpPr>
                <p:cNvPr id="134"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5" name="Group 93"/>
                <p:cNvGrpSpPr>
                  <a:grpSpLocks/>
                </p:cNvGrpSpPr>
                <p:nvPr/>
              </p:nvGrpSpPr>
              <p:grpSpPr bwMode="auto">
                <a:xfrm>
                  <a:off x="2644" y="1645"/>
                  <a:ext cx="4368" cy="3194"/>
                  <a:chOff x="2644" y="1645"/>
                  <a:chExt cx="4368" cy="3194"/>
                </a:xfrm>
              </p:grpSpPr>
              <p:sp>
                <p:nvSpPr>
                  <p:cNvPr id="136"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7"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2" name="Group 96"/>
            <p:cNvGrpSpPr>
              <a:grpSpLocks/>
            </p:cNvGrpSpPr>
            <p:nvPr/>
          </p:nvGrpSpPr>
          <p:grpSpPr bwMode="auto">
            <a:xfrm>
              <a:off x="2520" y="540"/>
              <a:ext cx="1448" cy="1545"/>
              <a:chOff x="737" y="367"/>
              <a:chExt cx="1448" cy="1545"/>
            </a:xfrm>
          </p:grpSpPr>
          <p:sp>
            <p:nvSpPr>
              <p:cNvPr id="14"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5"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
        <p:nvSpPr>
          <p:cNvPr id="13" name="Text Placeholder 12"/>
          <p:cNvSpPr>
            <a:spLocks noGrp="1"/>
          </p:cNvSpPr>
          <p:nvPr>
            <p:ph type="body" sz="quarter" idx="15"/>
          </p:nvPr>
        </p:nvSpPr>
        <p:spPr>
          <a:xfrm>
            <a:off x="722298" y="5292080"/>
            <a:ext cx="5838825" cy="614165"/>
          </a:xfrm>
        </p:spPr>
        <p:txBody>
          <a:bodyPr/>
          <a:lstStyle/>
          <a:p>
            <a:pPr lvl="0"/>
            <a:r>
              <a:rPr lang="en-GB" dirty="0" smtClean="0">
                <a:ea typeface="Calibri" pitchFamily="34" charset="0"/>
                <a:cs typeface="Times New Roman" pitchFamily="18" charset="0"/>
              </a:rPr>
              <a:t>Children should be able to convert between decimals and fractions for ½, ¼, ¾ and any number of tenths and hundredths. </a:t>
            </a:r>
            <a:endParaRPr lang="en-GB" altLang="en-US" dirty="0">
              <a:ea typeface="Calibri" pitchFamily="34" charset="0"/>
              <a:cs typeface="Times New Roman" pitchFamily="18" charset="0"/>
            </a:endParaRPr>
          </a:p>
          <a:p>
            <a:endParaRPr lang="en-GB" dirty="0"/>
          </a:p>
        </p:txBody>
      </p:sp>
    </p:spTree>
    <p:extLst>
      <p:ext uri="{BB962C8B-B14F-4D97-AF65-F5344CB8AC3E}">
        <p14:creationId xmlns:p14="http://schemas.microsoft.com/office/powerpoint/2010/main" val="4886784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6 – Spring </a:t>
            </a:r>
            <a:r>
              <a:rPr lang="en-GB" dirty="0"/>
              <a:t>2</a:t>
            </a:r>
          </a:p>
        </p:txBody>
      </p:sp>
      <p:sp>
        <p:nvSpPr>
          <p:cNvPr id="3" name="Text Placeholder 2"/>
          <p:cNvSpPr>
            <a:spLocks noGrp="1"/>
          </p:cNvSpPr>
          <p:nvPr>
            <p:ph type="body" sz="quarter" idx="11"/>
          </p:nvPr>
        </p:nvSpPr>
        <p:spPr/>
        <p:txBody>
          <a:bodyPr>
            <a:normAutofit/>
          </a:bodyPr>
          <a:lstStyle/>
          <a:p>
            <a:r>
              <a:rPr lang="en-GB" dirty="0" smtClean="0"/>
              <a:t>I can identify prime numbers up to 50. </a:t>
            </a:r>
            <a:endParaRPr lang="en-GB" dirty="0"/>
          </a:p>
        </p:txBody>
      </p:sp>
      <p:sp>
        <p:nvSpPr>
          <p:cNvPr id="4" name="Text Placeholder 3"/>
          <p:cNvSpPr>
            <a:spLocks noGrp="1"/>
          </p:cNvSpPr>
          <p:nvPr>
            <p:ph type="body" sz="quarter" idx="12"/>
          </p:nvPr>
        </p:nvSpPr>
        <p:spPr>
          <a:xfrm>
            <a:off x="686519" y="5724128"/>
            <a:ext cx="5838825" cy="3024336"/>
          </a:xfrm>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r>
              <a:rPr lang="en-GB" altLang="en-US" dirty="0" smtClean="0">
                <a:ea typeface="Calibri" pitchFamily="34" charset="0"/>
                <a:cs typeface="Times New Roman" pitchFamily="18" charset="0"/>
              </a:rPr>
              <a:t>.</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It’s really important that your child uses mathematical vocabulary accurately. Choose a number between 2 and 50. How many correct statements can your child make about this number using the vocabulary above?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smtClean="0">
                <a:cs typeface="Arial" pitchFamily="34" charset="0"/>
              </a:rPr>
              <a:t>Make a set of cards for the numbers from 2 to 50. How quickly can your child sort these into prime and composite numbers? How many even prime numbers can they find? How many odd composite numbers?</a:t>
            </a:r>
          </a:p>
        </p:txBody>
      </p:sp>
      <p:sp>
        <p:nvSpPr>
          <p:cNvPr id="6" name="Text Placeholder 5"/>
          <p:cNvSpPr>
            <a:spLocks noGrp="1"/>
          </p:cNvSpPr>
          <p:nvPr>
            <p:ph type="body" sz="quarter" idx="14"/>
          </p:nvPr>
        </p:nvSpPr>
        <p:spPr/>
        <p:txBody>
          <a:bodyPr>
            <a:normAutofit/>
          </a:bodyPr>
          <a:lstStyle/>
          <a:p>
            <a:r>
              <a:rPr lang="en-GB" dirty="0" smtClean="0"/>
              <a:t>Key Vocabulary</a:t>
            </a:r>
          </a:p>
          <a:p>
            <a:pPr algn="l"/>
            <a:r>
              <a:rPr lang="en-GB" u="none" dirty="0" smtClean="0"/>
              <a:t>prime number</a:t>
            </a:r>
            <a:endParaRPr lang="en-GB" b="0" u="none" dirty="0" smtClean="0"/>
          </a:p>
          <a:p>
            <a:pPr algn="l"/>
            <a:r>
              <a:rPr lang="en-GB" u="none" dirty="0"/>
              <a:t>c</a:t>
            </a:r>
            <a:r>
              <a:rPr lang="en-GB" u="none" dirty="0" smtClean="0"/>
              <a:t>omposite number</a:t>
            </a:r>
            <a:endParaRPr lang="en-GB" b="0" u="none" dirty="0" smtClean="0"/>
          </a:p>
          <a:p>
            <a:pPr algn="l"/>
            <a:r>
              <a:rPr lang="en-GB" u="none" dirty="0"/>
              <a:t>f</a:t>
            </a:r>
            <a:r>
              <a:rPr lang="en-GB" u="none" dirty="0" smtClean="0"/>
              <a:t>actor</a:t>
            </a:r>
          </a:p>
          <a:p>
            <a:pPr algn="l"/>
            <a:r>
              <a:rPr lang="en-GB" u="none" dirty="0" smtClean="0"/>
              <a:t>multiple</a:t>
            </a:r>
          </a:p>
        </p:txBody>
      </p:sp>
      <p:sp>
        <p:nvSpPr>
          <p:cNvPr id="13" name="Text Placeholder 12"/>
          <p:cNvSpPr>
            <a:spLocks noGrp="1"/>
          </p:cNvSpPr>
          <p:nvPr>
            <p:ph type="body" sz="quarter" idx="15"/>
          </p:nvPr>
        </p:nvSpPr>
        <p:spPr/>
        <p:txBody>
          <a:bodyPr>
            <a:normAutofit/>
          </a:bodyPr>
          <a:lstStyle/>
          <a:p>
            <a:pPr lvl="0"/>
            <a:r>
              <a:rPr lang="en-GB" dirty="0" smtClean="0">
                <a:ea typeface="Calibri" pitchFamily="34" charset="0"/>
                <a:cs typeface="Times New Roman" pitchFamily="18" charset="0"/>
              </a:rPr>
              <a:t>Children </a:t>
            </a:r>
            <a:r>
              <a:rPr lang="en-GB" dirty="0">
                <a:ea typeface="Calibri" pitchFamily="34" charset="0"/>
                <a:cs typeface="Times New Roman" pitchFamily="18" charset="0"/>
              </a:rPr>
              <a:t>should </a:t>
            </a:r>
            <a:r>
              <a:rPr lang="en-GB" dirty="0" smtClean="0">
                <a:ea typeface="Calibri" pitchFamily="34" charset="0"/>
                <a:cs typeface="Times New Roman" pitchFamily="18" charset="0"/>
              </a:rPr>
              <a:t>be able to explain how they know that a number is composite.</a:t>
            </a:r>
          </a:p>
          <a:p>
            <a:pPr lvl="0"/>
            <a:r>
              <a:rPr lang="en-GB" dirty="0" smtClean="0">
                <a:ea typeface="Calibri" pitchFamily="34" charset="0"/>
                <a:cs typeface="Times New Roman" pitchFamily="18" charset="0"/>
              </a:rPr>
              <a:t>E.g. 39 is composite because it is a multiple of 3 and 13.</a:t>
            </a:r>
            <a:endParaRPr lang="en-GB" altLang="en-US" dirty="0">
              <a:ea typeface="Calibri" pitchFamily="34" charset="0"/>
              <a:cs typeface="Times New Roman" pitchFamily="18" charset="0"/>
            </a:endParaRPr>
          </a:p>
          <a:p>
            <a:endParaRPr lang="en-GB" dirty="0"/>
          </a:p>
        </p:txBody>
      </p:sp>
      <p:sp>
        <p:nvSpPr>
          <p:cNvPr id="5" name="Content Placeholder 4"/>
          <p:cNvSpPr>
            <a:spLocks noGrp="1"/>
          </p:cNvSpPr>
          <p:nvPr>
            <p:ph sz="quarter" idx="13"/>
          </p:nvPr>
        </p:nvSpPr>
        <p:spPr>
          <a:xfrm>
            <a:off x="719336" y="2555776"/>
            <a:ext cx="3390900" cy="2376264"/>
          </a:xfrm>
        </p:spPr>
        <p:txBody>
          <a:bodyPr>
            <a:normAutofit fontScale="85000" lnSpcReduction="20000"/>
          </a:bodyPr>
          <a:lstStyle/>
          <a:p>
            <a:pPr marL="0" indent="0">
              <a:buNone/>
              <a:tabLst>
                <a:tab pos="268288" algn="l"/>
              </a:tabLst>
            </a:pPr>
            <a:r>
              <a:rPr lang="en-GB" sz="1200" i="1" dirty="0" smtClean="0">
                <a:ea typeface="Calibri" pitchFamily="34" charset="0"/>
                <a:cs typeface="Times New Roman" pitchFamily="18" charset="0"/>
              </a:rPr>
              <a:t>A prime number is a number with no factors other than itself and one.</a:t>
            </a:r>
          </a:p>
          <a:p>
            <a:pPr marL="0" indent="0">
              <a:buNone/>
              <a:tabLst>
                <a:tab pos="268288" algn="l"/>
              </a:tabLst>
            </a:pPr>
            <a:r>
              <a:rPr lang="en-GB" sz="1200" i="1" dirty="0" smtClean="0">
                <a:ea typeface="Calibri" pitchFamily="34" charset="0"/>
                <a:cs typeface="Times New Roman" pitchFamily="18" charset="0"/>
              </a:rPr>
              <a:t>The following numbers are prime numbers:</a:t>
            </a:r>
          </a:p>
          <a:p>
            <a:pPr marL="0" indent="0">
              <a:buNone/>
              <a:tabLst>
                <a:tab pos="268288" algn="l"/>
              </a:tabLst>
            </a:pPr>
            <a:r>
              <a:rPr lang="en-GB" sz="1200" i="1" dirty="0" smtClean="0">
                <a:ea typeface="Calibri" pitchFamily="34" charset="0"/>
                <a:cs typeface="Times New Roman" pitchFamily="18" charset="0"/>
              </a:rPr>
              <a:t>	2, 3, 5, 7, 11, 13, 17, 19, 23,</a:t>
            </a:r>
          </a:p>
          <a:p>
            <a:pPr marL="0" indent="0">
              <a:buNone/>
              <a:tabLst>
                <a:tab pos="268288" algn="l"/>
              </a:tabLst>
            </a:pPr>
            <a:r>
              <a:rPr lang="en-GB" sz="1200" i="1" dirty="0">
                <a:ea typeface="Calibri" pitchFamily="34" charset="0"/>
                <a:cs typeface="Times New Roman" pitchFamily="18" charset="0"/>
              </a:rPr>
              <a:t>	</a:t>
            </a:r>
            <a:r>
              <a:rPr lang="en-GB" sz="1200" i="1" dirty="0" smtClean="0">
                <a:ea typeface="Calibri" pitchFamily="34" charset="0"/>
                <a:cs typeface="Times New Roman" pitchFamily="18" charset="0"/>
              </a:rPr>
              <a:t>27, 29, 31, 37, 41, 43, 47</a:t>
            </a:r>
          </a:p>
          <a:p>
            <a:pPr marL="0" indent="0">
              <a:buNone/>
              <a:tabLst>
                <a:tab pos="268288" algn="l"/>
              </a:tabLst>
            </a:pPr>
            <a:endParaRPr lang="en-GB" sz="1200" i="1" dirty="0" smtClean="0">
              <a:ea typeface="Calibri" pitchFamily="34" charset="0"/>
              <a:cs typeface="Times New Roman" pitchFamily="18" charset="0"/>
            </a:endParaRPr>
          </a:p>
          <a:p>
            <a:pPr marL="0" indent="0">
              <a:buNone/>
              <a:tabLst>
                <a:tab pos="268288" algn="l"/>
              </a:tabLst>
            </a:pPr>
            <a:r>
              <a:rPr lang="en-GB" sz="1200" i="1" dirty="0" smtClean="0">
                <a:ea typeface="Calibri" pitchFamily="34" charset="0"/>
                <a:cs typeface="Times New Roman" pitchFamily="18" charset="0"/>
              </a:rPr>
              <a:t>A composite number is divisible by a number other than 1 or itself.</a:t>
            </a:r>
            <a:endParaRPr lang="en-GB" sz="1200" i="1" dirty="0">
              <a:ea typeface="Calibri" pitchFamily="34" charset="0"/>
              <a:cs typeface="Times New Roman" pitchFamily="18" charset="0"/>
            </a:endParaRPr>
          </a:p>
          <a:p>
            <a:pPr marL="0" indent="0">
              <a:buNone/>
              <a:tabLst>
                <a:tab pos="268288" algn="l"/>
              </a:tabLst>
            </a:pPr>
            <a:r>
              <a:rPr lang="en-GB" sz="1200" i="1" dirty="0" smtClean="0">
                <a:ea typeface="Calibri" pitchFamily="34" charset="0"/>
                <a:cs typeface="Times New Roman" pitchFamily="18" charset="0"/>
              </a:rPr>
              <a:t>The following numbers are composite numbers:</a:t>
            </a:r>
          </a:p>
          <a:p>
            <a:pPr marL="0" indent="0">
              <a:buNone/>
              <a:tabLst>
                <a:tab pos="268288" algn="l"/>
              </a:tabLst>
            </a:pPr>
            <a:r>
              <a:rPr lang="en-GB" sz="1200" i="1" dirty="0" smtClean="0">
                <a:ea typeface="Calibri" pitchFamily="34" charset="0"/>
                <a:cs typeface="Times New Roman" pitchFamily="18" charset="0"/>
              </a:rPr>
              <a:t>	4, 6, 8, 9, 10, 12, 14, 15, 16, 18, 20,</a:t>
            </a:r>
          </a:p>
          <a:p>
            <a:pPr marL="0" indent="0">
              <a:buNone/>
              <a:tabLst>
                <a:tab pos="268288" algn="l"/>
              </a:tabLst>
            </a:pPr>
            <a:r>
              <a:rPr lang="en-GB" sz="1200" i="1" dirty="0">
                <a:ea typeface="Calibri" pitchFamily="34" charset="0"/>
                <a:cs typeface="Times New Roman" pitchFamily="18" charset="0"/>
              </a:rPr>
              <a:t>	</a:t>
            </a:r>
            <a:r>
              <a:rPr lang="en-GB" sz="1200" i="1" dirty="0" smtClean="0">
                <a:ea typeface="Calibri" pitchFamily="34" charset="0"/>
                <a:cs typeface="Times New Roman" pitchFamily="18" charset="0"/>
              </a:rPr>
              <a:t>22, 24, 25, 26, 27, 28, 30, 32, 34, 35, 36,</a:t>
            </a:r>
          </a:p>
          <a:p>
            <a:pPr marL="0" indent="0">
              <a:buNone/>
              <a:tabLst>
                <a:tab pos="268288" algn="l"/>
              </a:tabLst>
            </a:pPr>
            <a:r>
              <a:rPr lang="en-GB" sz="1200" i="1" dirty="0">
                <a:ea typeface="Calibri" pitchFamily="34" charset="0"/>
                <a:cs typeface="Times New Roman" pitchFamily="18" charset="0"/>
              </a:rPr>
              <a:t>	</a:t>
            </a:r>
            <a:r>
              <a:rPr lang="en-GB" sz="1200" i="1" dirty="0" smtClean="0">
                <a:ea typeface="Calibri" pitchFamily="34" charset="0"/>
                <a:cs typeface="Times New Roman" pitchFamily="18" charset="0"/>
              </a:rPr>
              <a:t>38, 39, 40, 42, 44, 45, 46, 48, 49, 50</a:t>
            </a: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7" name="Group 2"/>
          <p:cNvGrpSpPr>
            <a:grpSpLocks/>
          </p:cNvGrpSpPr>
          <p:nvPr/>
        </p:nvGrpSpPr>
        <p:grpSpPr bwMode="auto">
          <a:xfrm>
            <a:off x="188640" y="251520"/>
            <a:ext cx="1167803" cy="1206032"/>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1"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17753409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1 – Summer 1</a:t>
            </a:r>
            <a:endParaRPr lang="en-GB" dirty="0"/>
          </a:p>
        </p:txBody>
      </p:sp>
      <p:sp>
        <p:nvSpPr>
          <p:cNvPr id="3" name="Text Placeholder 2"/>
          <p:cNvSpPr>
            <a:spLocks noGrp="1"/>
          </p:cNvSpPr>
          <p:nvPr>
            <p:ph type="body" sz="quarter" idx="11"/>
          </p:nvPr>
        </p:nvSpPr>
        <p:spPr/>
        <p:txBody>
          <a:bodyPr>
            <a:normAutofit/>
          </a:bodyPr>
          <a:lstStyle/>
          <a:p>
            <a:r>
              <a:rPr lang="en-GB" dirty="0" smtClean="0"/>
              <a:t>I can tell the time.</a:t>
            </a:r>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Talk about time</a:t>
            </a:r>
            <a:r>
              <a:rPr lang="en-GB" altLang="en-US" dirty="0" smtClean="0">
                <a:cs typeface="Arial" pitchFamily="34" charset="0"/>
              </a:rPr>
              <a:t>  - Discuss  what time things happen. When does your child wake up? What time do they eat breakfast?  Make sure that you have an analogue clock visible in your house or that your child wears a watch with hands.</a:t>
            </a:r>
          </a:p>
          <a:p>
            <a:pPr lvl="0" eaLnBrk="0" fontAlgn="base" hangingPunct="0">
              <a:spcBef>
                <a:spcPct val="0"/>
              </a:spcBef>
              <a:spcAft>
                <a:spcPct val="0"/>
              </a:spcAft>
              <a:buClrTx/>
              <a:buSzTx/>
            </a:pPr>
            <a:endParaRPr lang="en-GB" altLang="en-US" u="sng" dirty="0">
              <a:cs typeface="Arial" pitchFamily="34" charset="0"/>
            </a:endParaRPr>
          </a:p>
          <a:p>
            <a:pPr lvl="0" eaLnBrk="0" fontAlgn="base" hangingPunct="0">
              <a:spcBef>
                <a:spcPct val="0"/>
              </a:spcBef>
              <a:spcAft>
                <a:spcPct val="0"/>
              </a:spcAft>
              <a:buClrTx/>
              <a:buSzTx/>
            </a:pPr>
            <a:r>
              <a:rPr lang="en-GB" altLang="en-US" u="sng" dirty="0" smtClean="0"/>
              <a:t>Play “What’s  the time Mr Wolf?”</a:t>
            </a:r>
            <a:r>
              <a:rPr lang="en-GB" altLang="en-US" dirty="0" smtClean="0"/>
              <a:t>– You could also give your child some responsibility for watching the clock :</a:t>
            </a:r>
          </a:p>
          <a:p>
            <a:pPr lvl="0" eaLnBrk="0" fontAlgn="base" hangingPunct="0">
              <a:spcBef>
                <a:spcPct val="0"/>
              </a:spcBef>
              <a:spcAft>
                <a:spcPct val="0"/>
              </a:spcAft>
              <a:buClrTx/>
              <a:buSzTx/>
            </a:pPr>
            <a:endParaRPr lang="en-GB" altLang="en-US" dirty="0"/>
          </a:p>
          <a:p>
            <a:pPr eaLnBrk="0" fontAlgn="base" hangingPunct="0">
              <a:spcBef>
                <a:spcPct val="0"/>
              </a:spcBef>
              <a:spcAft>
                <a:spcPct val="0"/>
              </a:spcAft>
              <a:buClrTx/>
              <a:buSzTx/>
            </a:pPr>
            <a:r>
              <a:rPr lang="en-GB" altLang="en-US" u="sng" dirty="0" smtClean="0">
                <a:cs typeface="Arial" pitchFamily="34" charset="0"/>
              </a:rPr>
              <a:t>Read books about time</a:t>
            </a:r>
            <a:endParaRPr lang="en-GB" altLang="en-US" dirty="0" smtClean="0"/>
          </a:p>
        </p:txBody>
      </p:sp>
      <p:sp>
        <p:nvSpPr>
          <p:cNvPr id="6" name="Text Placeholder 5"/>
          <p:cNvSpPr>
            <a:spLocks noGrp="1"/>
          </p:cNvSpPr>
          <p:nvPr>
            <p:ph type="body" sz="quarter" idx="14"/>
          </p:nvPr>
        </p:nvSpPr>
        <p:spPr>
          <a:xfrm>
            <a:off x="4365104" y="2555776"/>
            <a:ext cx="1876971" cy="1152128"/>
          </a:xfrm>
        </p:spPr>
        <p:txBody>
          <a:bodyPr/>
          <a:lstStyle/>
          <a:p>
            <a:r>
              <a:rPr lang="en-GB" dirty="0" smtClean="0"/>
              <a:t>Key Vocabulary</a:t>
            </a:r>
          </a:p>
          <a:p>
            <a:pPr algn="l"/>
            <a:r>
              <a:rPr lang="en-GB" b="0" u="none" dirty="0" smtClean="0"/>
              <a:t>Twelve </a:t>
            </a:r>
            <a:r>
              <a:rPr lang="en-GB" u="none" dirty="0" smtClean="0"/>
              <a:t>o’clock</a:t>
            </a:r>
          </a:p>
          <a:p>
            <a:pPr algn="l"/>
            <a:r>
              <a:rPr lang="en-GB" u="none" dirty="0" smtClean="0"/>
              <a:t>Half past</a:t>
            </a:r>
            <a:r>
              <a:rPr lang="en-GB" b="0" u="none" dirty="0" smtClean="0"/>
              <a:t> two</a:t>
            </a:r>
          </a:p>
        </p:txBody>
      </p:sp>
      <p:sp>
        <p:nvSpPr>
          <p:cNvPr id="5" name="Content Placeholder 4"/>
          <p:cNvSpPr>
            <a:spLocks noGrp="1"/>
          </p:cNvSpPr>
          <p:nvPr>
            <p:ph sz="quarter" idx="13"/>
          </p:nvPr>
        </p:nvSpPr>
        <p:spPr>
          <a:xfrm>
            <a:off x="719336" y="2627784"/>
            <a:ext cx="3501752" cy="1800200"/>
          </a:xfrm>
        </p:spPr>
        <p:txBody>
          <a:bodyPr>
            <a:normAutofit fontScale="62500" lnSpcReduction="20000"/>
          </a:bodyPr>
          <a:lstStyle/>
          <a:p>
            <a:pPr marL="0" indent="0">
              <a:buNone/>
            </a:pPr>
            <a:r>
              <a:rPr lang="en-GB" dirty="0" smtClean="0"/>
              <a:t>Children need to be able to tell the time using a clock with hands. This target can be broken down into several steps.</a:t>
            </a:r>
          </a:p>
          <a:p>
            <a:r>
              <a:rPr lang="en-GB" dirty="0" smtClean="0"/>
              <a:t>I can tell the time to the nearest hour.</a:t>
            </a:r>
          </a:p>
          <a:p>
            <a:r>
              <a:rPr lang="en-GB" dirty="0" smtClean="0"/>
              <a:t>I can tell the time to the nearest half hour.</a:t>
            </a:r>
          </a:p>
          <a:p>
            <a:pPr marL="0" indent="0">
              <a:buNone/>
            </a:pPr>
            <a:endParaRPr lang="en-GB" dirty="0"/>
          </a:p>
        </p:txBody>
      </p:sp>
      <p:sp>
        <p:nvSpPr>
          <p:cNvPr id="7" name="Rectangle 6"/>
          <p:cNvSpPr/>
          <p:nvPr/>
        </p:nvSpPr>
        <p:spPr>
          <a:xfrm>
            <a:off x="141482" y="129725"/>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8" name="Group 2"/>
          <p:cNvGrpSpPr>
            <a:grpSpLocks/>
          </p:cNvGrpSpPr>
          <p:nvPr/>
        </p:nvGrpSpPr>
        <p:grpSpPr bwMode="auto">
          <a:xfrm>
            <a:off x="189480" y="283286"/>
            <a:ext cx="1226701" cy="1214591"/>
            <a:chOff x="2520" y="540"/>
            <a:chExt cx="1448" cy="1545"/>
          </a:xfrm>
        </p:grpSpPr>
        <p:grpSp>
          <p:nvGrpSpPr>
            <p:cNvPr id="9" name="Group 3"/>
            <p:cNvGrpSpPr>
              <a:grpSpLocks/>
            </p:cNvGrpSpPr>
            <p:nvPr/>
          </p:nvGrpSpPr>
          <p:grpSpPr bwMode="auto">
            <a:xfrm>
              <a:off x="2704" y="817"/>
              <a:ext cx="1080" cy="1080"/>
              <a:chOff x="2613" y="1620"/>
              <a:chExt cx="4368" cy="4516"/>
            </a:xfrm>
          </p:grpSpPr>
          <p:sp>
            <p:nvSpPr>
              <p:cNvPr id="43"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4"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0" name="Group 91"/>
              <p:cNvGrpSpPr>
                <a:grpSpLocks/>
              </p:cNvGrpSpPr>
              <p:nvPr/>
            </p:nvGrpSpPr>
            <p:grpSpPr bwMode="auto">
              <a:xfrm>
                <a:off x="2613" y="1620"/>
                <a:ext cx="4368" cy="4347"/>
                <a:chOff x="2644" y="1645"/>
                <a:chExt cx="4368" cy="4347"/>
              </a:xfrm>
            </p:grpSpPr>
            <p:sp>
              <p:nvSpPr>
                <p:cNvPr id="131"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3"/>
                <p:cNvGrpSpPr>
                  <a:grpSpLocks/>
                </p:cNvGrpSpPr>
                <p:nvPr/>
              </p:nvGrpSpPr>
              <p:grpSpPr bwMode="auto">
                <a:xfrm>
                  <a:off x="2644" y="1645"/>
                  <a:ext cx="4368" cy="3194"/>
                  <a:chOff x="2644" y="1645"/>
                  <a:chExt cx="4368" cy="3194"/>
                </a:xfrm>
              </p:grpSpPr>
              <p:sp>
                <p:nvSpPr>
                  <p:cNvPr id="133"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4"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0" name="Group 96"/>
            <p:cNvGrpSpPr>
              <a:grpSpLocks/>
            </p:cNvGrpSpPr>
            <p:nvPr/>
          </p:nvGrpSpPr>
          <p:grpSpPr bwMode="auto">
            <a:xfrm>
              <a:off x="2520" y="540"/>
              <a:ext cx="1448" cy="1545"/>
              <a:chOff x="737" y="367"/>
              <a:chExt cx="1448" cy="1545"/>
            </a:xfrm>
          </p:grpSpPr>
          <p:sp>
            <p:nvSpPr>
              <p:cNvPr id="11"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2"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593424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1 – Summer </a:t>
            </a:r>
            <a:r>
              <a:rPr lang="en-GB" dirty="0"/>
              <a:t>2</a:t>
            </a:r>
          </a:p>
        </p:txBody>
      </p:sp>
      <p:sp>
        <p:nvSpPr>
          <p:cNvPr id="3" name="Text Placeholder 2"/>
          <p:cNvSpPr>
            <a:spLocks noGrp="1"/>
          </p:cNvSpPr>
          <p:nvPr>
            <p:ph type="body" sz="quarter" idx="11"/>
          </p:nvPr>
        </p:nvSpPr>
        <p:spPr/>
        <p:txBody>
          <a:bodyPr/>
          <a:lstStyle/>
          <a:p>
            <a:r>
              <a:rPr lang="en-GB" dirty="0" smtClean="0"/>
              <a:t>I know number bonds for each number to 10.</a:t>
            </a:r>
            <a:endParaRPr lang="en-GB" dirty="0"/>
          </a:p>
        </p:txBody>
      </p:sp>
      <p:sp>
        <p:nvSpPr>
          <p:cNvPr id="4" name="Text Placeholder 3"/>
          <p:cNvSpPr>
            <a:spLocks noGrp="1"/>
          </p:cNvSpPr>
          <p:nvPr>
            <p:ph type="body" sz="quarter" idx="12"/>
          </p:nvPr>
        </p:nvSpPr>
        <p:spPr/>
        <p:txBody>
          <a:bodyPr>
            <a:normAutofit/>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3612409436"/>
              </p:ext>
            </p:extLst>
          </p:nvPr>
        </p:nvGraphicFramePr>
        <p:xfrm>
          <a:off x="719138" y="2555877"/>
          <a:ext cx="3390900" cy="2313432"/>
        </p:xfrm>
        <a:graphic>
          <a:graphicData uri="http://schemas.openxmlformats.org/drawingml/2006/table">
            <a:tbl>
              <a:tblPr firstRow="1" bandRow="1">
                <a:tableStyleId>{2D5ABB26-0587-4C30-8999-92F81FD0307C}</a:tableStyleId>
              </a:tblPr>
              <a:tblGrid>
                <a:gridCol w="847725"/>
                <a:gridCol w="847725"/>
                <a:gridCol w="847725"/>
                <a:gridCol w="847725"/>
              </a:tblGrid>
              <a:tr h="2109343">
                <a:tc>
                  <a:txBody>
                    <a:bodyPr/>
                    <a:lstStyle/>
                    <a:p>
                      <a:pPr algn="ctr">
                        <a:lnSpc>
                          <a:spcPct val="115000"/>
                        </a:lnSpc>
                        <a:spcAft>
                          <a:spcPts val="0"/>
                        </a:spcAft>
                      </a:pPr>
                      <a:r>
                        <a:rPr lang="en-GB" sz="1100" dirty="0" smtClean="0">
                          <a:effectLst/>
                          <a:latin typeface="Calibri"/>
                          <a:ea typeface="Calibri"/>
                          <a:cs typeface="Times New Roman"/>
                        </a:rPr>
                        <a:t>0</a:t>
                      </a:r>
                      <a:r>
                        <a:rPr lang="en-GB" sz="1100" baseline="0" dirty="0" smtClean="0">
                          <a:effectLst/>
                          <a:latin typeface="Calibri"/>
                          <a:ea typeface="Calibri"/>
                          <a:cs typeface="Times New Roman"/>
                        </a:rPr>
                        <a:t> + 7 = 7</a:t>
                      </a:r>
                    </a:p>
                    <a:p>
                      <a:pPr algn="ctr">
                        <a:lnSpc>
                          <a:spcPct val="115000"/>
                        </a:lnSpc>
                        <a:spcAft>
                          <a:spcPts val="0"/>
                        </a:spcAft>
                      </a:pPr>
                      <a:r>
                        <a:rPr lang="en-GB" sz="1100" baseline="0" dirty="0" smtClean="0">
                          <a:effectLst/>
                          <a:latin typeface="Calibri"/>
                          <a:ea typeface="Calibri"/>
                          <a:cs typeface="Times New Roman"/>
                        </a:rPr>
                        <a:t>1 + 6 = 7</a:t>
                      </a:r>
                    </a:p>
                    <a:p>
                      <a:pPr algn="ctr">
                        <a:lnSpc>
                          <a:spcPct val="115000"/>
                        </a:lnSpc>
                        <a:spcAft>
                          <a:spcPts val="0"/>
                        </a:spcAft>
                      </a:pPr>
                      <a:r>
                        <a:rPr lang="en-GB" sz="1100" baseline="0" dirty="0" smtClean="0">
                          <a:effectLst/>
                          <a:latin typeface="Calibri"/>
                          <a:ea typeface="Calibri"/>
                          <a:cs typeface="Times New Roman"/>
                        </a:rPr>
                        <a:t>2 + 5 = 7</a:t>
                      </a:r>
                    </a:p>
                    <a:p>
                      <a:pPr algn="ctr">
                        <a:lnSpc>
                          <a:spcPct val="115000"/>
                        </a:lnSpc>
                        <a:spcAft>
                          <a:spcPts val="0"/>
                        </a:spcAft>
                      </a:pPr>
                      <a:r>
                        <a:rPr lang="en-GB" sz="1100" baseline="0" dirty="0" smtClean="0">
                          <a:effectLst/>
                          <a:latin typeface="Calibri"/>
                          <a:ea typeface="Calibri"/>
                          <a:cs typeface="Times New Roman"/>
                        </a:rPr>
                        <a:t>3 + 4 = 7</a:t>
                      </a:r>
                    </a:p>
                    <a:p>
                      <a:pPr algn="ctr">
                        <a:lnSpc>
                          <a:spcPct val="115000"/>
                        </a:lnSpc>
                        <a:spcAft>
                          <a:spcPts val="0"/>
                        </a:spcAft>
                      </a:pPr>
                      <a:r>
                        <a:rPr lang="en-GB" sz="1100" baseline="0" dirty="0" smtClean="0">
                          <a:effectLst/>
                          <a:latin typeface="Calibri"/>
                          <a:ea typeface="Calibri"/>
                          <a:cs typeface="Times New Roman"/>
                        </a:rPr>
                        <a:t>4 + 3 = 7</a:t>
                      </a:r>
                    </a:p>
                    <a:p>
                      <a:pPr algn="ctr">
                        <a:lnSpc>
                          <a:spcPct val="115000"/>
                        </a:lnSpc>
                        <a:spcAft>
                          <a:spcPts val="0"/>
                        </a:spcAft>
                      </a:pPr>
                      <a:r>
                        <a:rPr lang="en-GB" sz="1100" baseline="0" dirty="0" smtClean="0">
                          <a:effectLst/>
                          <a:latin typeface="Calibri"/>
                          <a:ea typeface="Calibri"/>
                          <a:cs typeface="Times New Roman"/>
                        </a:rPr>
                        <a:t>5 + 2 = 7</a:t>
                      </a:r>
                    </a:p>
                    <a:p>
                      <a:pPr algn="ctr">
                        <a:lnSpc>
                          <a:spcPct val="115000"/>
                        </a:lnSpc>
                        <a:spcAft>
                          <a:spcPts val="0"/>
                        </a:spcAft>
                      </a:pPr>
                      <a:r>
                        <a:rPr lang="en-GB" sz="1100" baseline="0" dirty="0" smtClean="0">
                          <a:effectLst/>
                          <a:latin typeface="Calibri"/>
                          <a:ea typeface="Calibri"/>
                          <a:cs typeface="Times New Roman"/>
                        </a:rPr>
                        <a:t>6 + 2 = 8</a:t>
                      </a:r>
                    </a:p>
                    <a:p>
                      <a:pPr algn="ctr">
                        <a:lnSpc>
                          <a:spcPct val="115000"/>
                        </a:lnSpc>
                        <a:spcAft>
                          <a:spcPts val="0"/>
                        </a:spcAft>
                      </a:pPr>
                      <a:r>
                        <a:rPr lang="en-GB" sz="1100" baseline="0" dirty="0" smtClean="0">
                          <a:effectLst/>
                          <a:latin typeface="Calibri"/>
                          <a:ea typeface="Calibri"/>
                          <a:cs typeface="Times New Roman"/>
                        </a:rPr>
                        <a:t>7 + 1 = 8</a:t>
                      </a:r>
                    </a:p>
                    <a:p>
                      <a:pPr algn="ctr">
                        <a:lnSpc>
                          <a:spcPct val="115000"/>
                        </a:lnSpc>
                        <a:spcAft>
                          <a:spcPts val="0"/>
                        </a:spcAft>
                      </a:pPr>
                      <a:r>
                        <a:rPr lang="en-GB" sz="1100" baseline="0" dirty="0" smtClean="0">
                          <a:effectLst/>
                          <a:latin typeface="Calibri"/>
                          <a:ea typeface="Calibri"/>
                          <a:cs typeface="Times New Roman"/>
                        </a:rPr>
                        <a:t>8 + 0 = 8</a:t>
                      </a: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0 + 8 = 8</a:t>
                      </a:r>
                    </a:p>
                    <a:p>
                      <a:pPr algn="ctr">
                        <a:lnSpc>
                          <a:spcPct val="115000"/>
                        </a:lnSpc>
                        <a:spcAft>
                          <a:spcPts val="0"/>
                        </a:spcAft>
                      </a:pPr>
                      <a:r>
                        <a:rPr lang="en-GB" sz="1100" dirty="0" smtClean="0">
                          <a:effectLst/>
                          <a:latin typeface="Calibri"/>
                          <a:ea typeface="Calibri"/>
                          <a:cs typeface="Times New Roman"/>
                        </a:rPr>
                        <a:t>1 + 7 = 8</a:t>
                      </a:r>
                    </a:p>
                    <a:p>
                      <a:pPr algn="ctr">
                        <a:lnSpc>
                          <a:spcPct val="115000"/>
                        </a:lnSpc>
                        <a:spcAft>
                          <a:spcPts val="0"/>
                        </a:spcAft>
                      </a:pPr>
                      <a:r>
                        <a:rPr lang="en-GB" sz="1100" dirty="0" smtClean="0">
                          <a:effectLst/>
                          <a:latin typeface="Calibri"/>
                          <a:ea typeface="Calibri"/>
                          <a:cs typeface="Times New Roman"/>
                        </a:rPr>
                        <a:t>2</a:t>
                      </a:r>
                      <a:r>
                        <a:rPr lang="en-GB" sz="1100" baseline="0" dirty="0" smtClean="0">
                          <a:effectLst/>
                          <a:latin typeface="Calibri"/>
                          <a:ea typeface="Calibri"/>
                          <a:cs typeface="Times New Roman"/>
                        </a:rPr>
                        <a:t> + 6 = 8</a:t>
                      </a:r>
                    </a:p>
                    <a:p>
                      <a:pPr algn="ctr">
                        <a:lnSpc>
                          <a:spcPct val="115000"/>
                        </a:lnSpc>
                        <a:spcAft>
                          <a:spcPts val="0"/>
                        </a:spcAft>
                      </a:pPr>
                      <a:r>
                        <a:rPr lang="en-GB" sz="1100" baseline="0" dirty="0" smtClean="0">
                          <a:effectLst/>
                          <a:latin typeface="Calibri"/>
                          <a:ea typeface="Calibri"/>
                          <a:cs typeface="Times New Roman"/>
                        </a:rPr>
                        <a:t>3 + 5 = 8</a:t>
                      </a:r>
                    </a:p>
                    <a:p>
                      <a:pPr algn="ctr">
                        <a:lnSpc>
                          <a:spcPct val="115000"/>
                        </a:lnSpc>
                        <a:spcAft>
                          <a:spcPts val="0"/>
                        </a:spcAft>
                      </a:pPr>
                      <a:r>
                        <a:rPr lang="en-GB" sz="1100" baseline="0" dirty="0" smtClean="0">
                          <a:effectLst/>
                          <a:latin typeface="Calibri"/>
                          <a:ea typeface="Calibri"/>
                          <a:cs typeface="Times New Roman"/>
                        </a:rPr>
                        <a:t>4 + 4  = 8</a:t>
                      </a:r>
                    </a:p>
                    <a:p>
                      <a:pPr algn="ctr">
                        <a:lnSpc>
                          <a:spcPct val="115000"/>
                        </a:lnSpc>
                        <a:spcAft>
                          <a:spcPts val="0"/>
                        </a:spcAft>
                      </a:pPr>
                      <a:r>
                        <a:rPr lang="en-GB" sz="1100" baseline="0" dirty="0" smtClean="0">
                          <a:effectLst/>
                          <a:latin typeface="Calibri"/>
                          <a:ea typeface="Calibri"/>
                          <a:cs typeface="Times New Roman"/>
                        </a:rPr>
                        <a:t>5 + 3 = 8</a:t>
                      </a:r>
                    </a:p>
                    <a:p>
                      <a:pPr algn="ctr">
                        <a:lnSpc>
                          <a:spcPct val="115000"/>
                        </a:lnSpc>
                        <a:spcAft>
                          <a:spcPts val="0"/>
                        </a:spcAft>
                      </a:pPr>
                      <a:r>
                        <a:rPr lang="en-GB" sz="1100" baseline="0" dirty="0" smtClean="0">
                          <a:effectLst/>
                          <a:latin typeface="Calibri"/>
                          <a:ea typeface="Calibri"/>
                          <a:cs typeface="Times New Roman"/>
                        </a:rPr>
                        <a:t>6 + 2 = 8</a:t>
                      </a:r>
                    </a:p>
                    <a:p>
                      <a:pPr algn="ctr">
                        <a:lnSpc>
                          <a:spcPct val="115000"/>
                        </a:lnSpc>
                        <a:spcAft>
                          <a:spcPts val="0"/>
                        </a:spcAft>
                      </a:pPr>
                      <a:r>
                        <a:rPr lang="en-GB" sz="1100" baseline="0" dirty="0" smtClean="0">
                          <a:effectLst/>
                          <a:latin typeface="Calibri"/>
                          <a:ea typeface="Calibri"/>
                          <a:cs typeface="Times New Roman"/>
                        </a:rPr>
                        <a:t>7 + 1 = 8</a:t>
                      </a:r>
                    </a:p>
                    <a:p>
                      <a:pPr algn="ctr">
                        <a:lnSpc>
                          <a:spcPct val="115000"/>
                        </a:lnSpc>
                        <a:spcAft>
                          <a:spcPts val="0"/>
                        </a:spcAft>
                      </a:pPr>
                      <a:r>
                        <a:rPr lang="en-GB" sz="1100" baseline="0" dirty="0" smtClean="0">
                          <a:effectLst/>
                          <a:latin typeface="Calibri"/>
                          <a:ea typeface="Calibri"/>
                          <a:cs typeface="Times New Roman"/>
                        </a:rPr>
                        <a:t>8 + 0 = 8</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0 + 9</a:t>
                      </a:r>
                      <a:r>
                        <a:rPr lang="en-GB" sz="1100" baseline="0" dirty="0" smtClean="0">
                          <a:effectLst/>
                          <a:latin typeface="Calibri"/>
                          <a:ea typeface="Calibri"/>
                          <a:cs typeface="Times New Roman"/>
                        </a:rPr>
                        <a:t> = 9</a:t>
                      </a:r>
                    </a:p>
                    <a:p>
                      <a:pPr algn="ctr">
                        <a:lnSpc>
                          <a:spcPct val="115000"/>
                        </a:lnSpc>
                        <a:spcAft>
                          <a:spcPts val="0"/>
                        </a:spcAft>
                      </a:pPr>
                      <a:r>
                        <a:rPr lang="en-GB" sz="1100" baseline="0" dirty="0" smtClean="0">
                          <a:effectLst/>
                          <a:latin typeface="Calibri"/>
                          <a:ea typeface="Calibri"/>
                          <a:cs typeface="Times New Roman"/>
                        </a:rPr>
                        <a:t>1 + 8 = 9</a:t>
                      </a:r>
                    </a:p>
                    <a:p>
                      <a:pPr algn="ctr">
                        <a:lnSpc>
                          <a:spcPct val="115000"/>
                        </a:lnSpc>
                        <a:spcAft>
                          <a:spcPts val="0"/>
                        </a:spcAft>
                      </a:pPr>
                      <a:r>
                        <a:rPr lang="en-GB" sz="1100" baseline="0" dirty="0" smtClean="0">
                          <a:effectLst/>
                          <a:latin typeface="Calibri"/>
                          <a:ea typeface="Calibri"/>
                          <a:cs typeface="Times New Roman"/>
                        </a:rPr>
                        <a:t>2 + 7 = 9</a:t>
                      </a:r>
                    </a:p>
                    <a:p>
                      <a:pPr algn="ctr">
                        <a:lnSpc>
                          <a:spcPct val="115000"/>
                        </a:lnSpc>
                        <a:spcAft>
                          <a:spcPts val="0"/>
                        </a:spcAft>
                      </a:pPr>
                      <a:r>
                        <a:rPr lang="en-GB" sz="1100" baseline="0" dirty="0" smtClean="0">
                          <a:effectLst/>
                          <a:latin typeface="Calibri"/>
                          <a:ea typeface="Calibri"/>
                          <a:cs typeface="Times New Roman"/>
                        </a:rPr>
                        <a:t>3 + 6 = 9</a:t>
                      </a:r>
                    </a:p>
                    <a:p>
                      <a:pPr algn="ctr">
                        <a:lnSpc>
                          <a:spcPct val="115000"/>
                        </a:lnSpc>
                        <a:spcAft>
                          <a:spcPts val="0"/>
                        </a:spcAft>
                      </a:pPr>
                      <a:r>
                        <a:rPr lang="en-GB" sz="1100" baseline="0" dirty="0" smtClean="0">
                          <a:effectLst/>
                          <a:latin typeface="Calibri"/>
                          <a:ea typeface="Calibri"/>
                          <a:cs typeface="Times New Roman"/>
                        </a:rPr>
                        <a:t>4 + 5 = 9</a:t>
                      </a:r>
                    </a:p>
                    <a:p>
                      <a:pPr algn="ctr">
                        <a:lnSpc>
                          <a:spcPct val="115000"/>
                        </a:lnSpc>
                        <a:spcAft>
                          <a:spcPts val="0"/>
                        </a:spcAft>
                      </a:pPr>
                      <a:r>
                        <a:rPr lang="en-GB" sz="1100" baseline="0" dirty="0" smtClean="0">
                          <a:effectLst/>
                          <a:latin typeface="Calibri"/>
                          <a:ea typeface="Calibri"/>
                          <a:cs typeface="Times New Roman"/>
                        </a:rPr>
                        <a:t>5 + 4 = 9</a:t>
                      </a:r>
                    </a:p>
                    <a:p>
                      <a:pPr algn="ctr">
                        <a:lnSpc>
                          <a:spcPct val="115000"/>
                        </a:lnSpc>
                        <a:spcAft>
                          <a:spcPts val="0"/>
                        </a:spcAft>
                      </a:pPr>
                      <a:r>
                        <a:rPr lang="en-GB" sz="1100" baseline="0" dirty="0" smtClean="0">
                          <a:effectLst/>
                          <a:latin typeface="Calibri"/>
                          <a:ea typeface="Calibri"/>
                          <a:cs typeface="Times New Roman"/>
                        </a:rPr>
                        <a:t>6 + 3 = 9</a:t>
                      </a:r>
                    </a:p>
                    <a:p>
                      <a:pPr algn="ctr">
                        <a:lnSpc>
                          <a:spcPct val="115000"/>
                        </a:lnSpc>
                        <a:spcAft>
                          <a:spcPts val="0"/>
                        </a:spcAft>
                      </a:pPr>
                      <a:r>
                        <a:rPr lang="en-GB" sz="1100" baseline="0" dirty="0" smtClean="0">
                          <a:effectLst/>
                          <a:latin typeface="Calibri"/>
                          <a:ea typeface="Calibri"/>
                          <a:cs typeface="Times New Roman"/>
                        </a:rPr>
                        <a:t>7 + 2 = 9</a:t>
                      </a:r>
                    </a:p>
                    <a:p>
                      <a:pPr algn="ctr">
                        <a:lnSpc>
                          <a:spcPct val="115000"/>
                        </a:lnSpc>
                        <a:spcAft>
                          <a:spcPts val="0"/>
                        </a:spcAft>
                      </a:pPr>
                      <a:r>
                        <a:rPr lang="en-GB" sz="1100" baseline="0" dirty="0" smtClean="0">
                          <a:effectLst/>
                          <a:latin typeface="Calibri"/>
                          <a:ea typeface="Calibri"/>
                          <a:cs typeface="Times New Roman"/>
                        </a:rPr>
                        <a:t>8 + 1 = 9</a:t>
                      </a:r>
                    </a:p>
                    <a:p>
                      <a:pPr algn="ctr">
                        <a:lnSpc>
                          <a:spcPct val="115000"/>
                        </a:lnSpc>
                        <a:spcAft>
                          <a:spcPts val="0"/>
                        </a:spcAft>
                      </a:pPr>
                      <a:r>
                        <a:rPr lang="en-GB" sz="1100" baseline="0" dirty="0" smtClean="0">
                          <a:effectLst/>
                          <a:latin typeface="Calibri"/>
                          <a:ea typeface="Calibri"/>
                          <a:cs typeface="Times New Roman"/>
                        </a:rPr>
                        <a:t>9 + 0 = 9</a:t>
                      </a: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0 + 10 = 10</a:t>
                      </a:r>
                    </a:p>
                    <a:p>
                      <a:pPr algn="ctr">
                        <a:lnSpc>
                          <a:spcPct val="115000"/>
                        </a:lnSpc>
                        <a:spcAft>
                          <a:spcPts val="0"/>
                        </a:spcAft>
                      </a:pPr>
                      <a:r>
                        <a:rPr lang="en-GB" sz="1100" baseline="0" dirty="0" smtClean="0">
                          <a:effectLst/>
                          <a:latin typeface="Calibri"/>
                          <a:ea typeface="Calibri"/>
                          <a:cs typeface="Times New Roman"/>
                        </a:rPr>
                        <a:t>1 + 9 = 10</a:t>
                      </a:r>
                    </a:p>
                    <a:p>
                      <a:pPr algn="ctr">
                        <a:lnSpc>
                          <a:spcPct val="115000"/>
                        </a:lnSpc>
                        <a:spcAft>
                          <a:spcPts val="0"/>
                        </a:spcAft>
                      </a:pPr>
                      <a:r>
                        <a:rPr lang="en-GB" sz="1100" baseline="0" dirty="0" smtClean="0">
                          <a:effectLst/>
                          <a:latin typeface="Calibri"/>
                          <a:ea typeface="Calibri"/>
                          <a:cs typeface="Times New Roman"/>
                        </a:rPr>
                        <a:t>2 + 8 = 10</a:t>
                      </a:r>
                    </a:p>
                    <a:p>
                      <a:pPr algn="ctr">
                        <a:lnSpc>
                          <a:spcPct val="115000"/>
                        </a:lnSpc>
                        <a:spcAft>
                          <a:spcPts val="0"/>
                        </a:spcAft>
                      </a:pPr>
                      <a:r>
                        <a:rPr lang="en-GB" sz="1100" baseline="0" dirty="0" smtClean="0">
                          <a:effectLst/>
                          <a:latin typeface="Calibri"/>
                          <a:ea typeface="Calibri"/>
                          <a:cs typeface="Times New Roman"/>
                        </a:rPr>
                        <a:t>3 + 7 = 10</a:t>
                      </a:r>
                    </a:p>
                    <a:p>
                      <a:pPr algn="ctr">
                        <a:lnSpc>
                          <a:spcPct val="115000"/>
                        </a:lnSpc>
                        <a:spcAft>
                          <a:spcPts val="0"/>
                        </a:spcAft>
                      </a:pPr>
                      <a:r>
                        <a:rPr lang="en-GB" sz="1100" baseline="0" dirty="0" smtClean="0">
                          <a:effectLst/>
                          <a:latin typeface="Calibri"/>
                          <a:ea typeface="Calibri"/>
                          <a:cs typeface="Times New Roman"/>
                        </a:rPr>
                        <a:t>4 + 6 = 10</a:t>
                      </a:r>
                    </a:p>
                    <a:p>
                      <a:pPr algn="ctr">
                        <a:lnSpc>
                          <a:spcPct val="115000"/>
                        </a:lnSpc>
                        <a:spcAft>
                          <a:spcPts val="0"/>
                        </a:spcAft>
                      </a:pPr>
                      <a:r>
                        <a:rPr lang="en-GB" sz="1100" baseline="0" dirty="0" smtClean="0">
                          <a:effectLst/>
                          <a:latin typeface="Calibri"/>
                          <a:ea typeface="Calibri"/>
                          <a:cs typeface="Times New Roman"/>
                        </a:rPr>
                        <a:t>5 + 5 = 10</a:t>
                      </a:r>
                    </a:p>
                    <a:p>
                      <a:pPr algn="ctr">
                        <a:lnSpc>
                          <a:spcPct val="115000"/>
                        </a:lnSpc>
                        <a:spcAft>
                          <a:spcPts val="0"/>
                        </a:spcAft>
                      </a:pPr>
                      <a:r>
                        <a:rPr lang="en-GB" sz="1100" baseline="0" dirty="0" smtClean="0">
                          <a:effectLst/>
                          <a:latin typeface="Calibri"/>
                          <a:ea typeface="Calibri"/>
                          <a:cs typeface="Times New Roman"/>
                        </a:rPr>
                        <a:t>6 + 4 = 10</a:t>
                      </a:r>
                    </a:p>
                    <a:p>
                      <a:pPr algn="ctr">
                        <a:lnSpc>
                          <a:spcPct val="115000"/>
                        </a:lnSpc>
                        <a:spcAft>
                          <a:spcPts val="0"/>
                        </a:spcAft>
                      </a:pPr>
                      <a:r>
                        <a:rPr lang="en-GB" sz="1100" baseline="0" dirty="0" smtClean="0">
                          <a:effectLst/>
                          <a:latin typeface="Calibri"/>
                          <a:ea typeface="Calibri"/>
                          <a:cs typeface="Times New Roman"/>
                        </a:rPr>
                        <a:t>7 + 3 = 10</a:t>
                      </a:r>
                    </a:p>
                    <a:p>
                      <a:pPr algn="ctr">
                        <a:lnSpc>
                          <a:spcPct val="115000"/>
                        </a:lnSpc>
                        <a:spcAft>
                          <a:spcPts val="0"/>
                        </a:spcAft>
                      </a:pPr>
                      <a:r>
                        <a:rPr lang="en-GB" sz="1100" baseline="0" dirty="0" smtClean="0">
                          <a:effectLst/>
                          <a:latin typeface="Calibri"/>
                          <a:ea typeface="Calibri"/>
                          <a:cs typeface="Times New Roman"/>
                        </a:rPr>
                        <a:t>8 + 2 = 10</a:t>
                      </a:r>
                    </a:p>
                    <a:p>
                      <a:pPr algn="ctr">
                        <a:lnSpc>
                          <a:spcPct val="115000"/>
                        </a:lnSpc>
                        <a:spcAft>
                          <a:spcPts val="0"/>
                        </a:spcAft>
                      </a:pPr>
                      <a:r>
                        <a:rPr lang="en-GB" sz="1100" baseline="0" dirty="0" smtClean="0">
                          <a:effectLst/>
                          <a:latin typeface="Calibri"/>
                          <a:ea typeface="Calibri"/>
                          <a:cs typeface="Times New Roman"/>
                        </a:rPr>
                        <a:t>9 + 1 = 10</a:t>
                      </a:r>
                    </a:p>
                    <a:p>
                      <a:pPr algn="ctr">
                        <a:lnSpc>
                          <a:spcPct val="115000"/>
                        </a:lnSpc>
                        <a:spcAft>
                          <a:spcPts val="0"/>
                        </a:spcAft>
                      </a:pPr>
                      <a:r>
                        <a:rPr lang="en-GB" sz="1100" baseline="0" dirty="0" smtClean="0">
                          <a:effectLst/>
                          <a:latin typeface="Calibri"/>
                          <a:ea typeface="Calibri"/>
                          <a:cs typeface="Times New Roman"/>
                        </a:rPr>
                        <a:t>10 + 0 = 10</a:t>
                      </a:r>
                    </a:p>
                    <a:p>
                      <a:pPr algn="ctr">
                        <a:lnSpc>
                          <a:spcPct val="115000"/>
                        </a:lnSpc>
                        <a:spcAft>
                          <a:spcPts val="0"/>
                        </a:spcAft>
                      </a:pPr>
                      <a:endParaRPr lang="en-GB" sz="1100" dirty="0">
                        <a:effectLst/>
                        <a:latin typeface="Calibri"/>
                        <a:ea typeface="Calibri"/>
                        <a:cs typeface="Times New Roman"/>
                      </a:endParaRPr>
                    </a:p>
                  </a:txBody>
                  <a:tcPr marL="68580" marR="68580" marT="0" marB="0"/>
                </a:tc>
              </a:tr>
            </a:tbl>
          </a:graphicData>
        </a:graphic>
      </p:graphicFrame>
      <p:sp>
        <p:nvSpPr>
          <p:cNvPr id="6" name="Text Placeholder 5"/>
          <p:cNvSpPr>
            <a:spLocks noGrp="1"/>
          </p:cNvSpPr>
          <p:nvPr>
            <p:ph type="body" sz="quarter" idx="14"/>
          </p:nvPr>
        </p:nvSpPr>
        <p:spPr/>
        <p:txBody>
          <a:bodyPr>
            <a:normAutofit fontScale="92500"/>
          </a:bodyPr>
          <a:lstStyle/>
          <a:p>
            <a:r>
              <a:rPr lang="en-GB" dirty="0" smtClean="0"/>
              <a:t>Key Vocabulary</a:t>
            </a:r>
          </a:p>
          <a:p>
            <a:pPr algn="l"/>
            <a:r>
              <a:rPr lang="en-GB" b="0" u="none" dirty="0"/>
              <a:t>What do I </a:t>
            </a:r>
            <a:r>
              <a:rPr lang="en-GB" u="none" dirty="0"/>
              <a:t>add </a:t>
            </a:r>
            <a:r>
              <a:rPr lang="en-GB" b="0" u="none" dirty="0"/>
              <a:t>to 5 to make </a:t>
            </a:r>
            <a:r>
              <a:rPr lang="en-GB" b="0" u="none" dirty="0" smtClean="0"/>
              <a:t>10</a:t>
            </a:r>
            <a:r>
              <a:rPr lang="en-GB" b="0" u="none" dirty="0"/>
              <a:t>?</a:t>
            </a:r>
          </a:p>
          <a:p>
            <a:pPr algn="l"/>
            <a:r>
              <a:rPr lang="en-GB" b="0" u="none" dirty="0"/>
              <a:t>What is </a:t>
            </a:r>
            <a:r>
              <a:rPr lang="en-GB" b="0" u="none" dirty="0" smtClean="0"/>
              <a:t>10 </a:t>
            </a:r>
            <a:r>
              <a:rPr lang="en-GB" u="none" dirty="0"/>
              <a:t>take away </a:t>
            </a:r>
            <a:r>
              <a:rPr lang="en-GB" b="0" u="none" dirty="0"/>
              <a:t>6?</a:t>
            </a:r>
          </a:p>
          <a:p>
            <a:pPr algn="l"/>
            <a:r>
              <a:rPr lang="en-GB" b="0" u="none" dirty="0"/>
              <a:t>What is 3 </a:t>
            </a:r>
            <a:r>
              <a:rPr lang="en-GB" u="none" dirty="0"/>
              <a:t>less than </a:t>
            </a:r>
            <a:r>
              <a:rPr lang="en-GB" b="0" u="none" dirty="0" smtClean="0"/>
              <a:t>10</a:t>
            </a:r>
            <a:r>
              <a:rPr lang="en-GB" b="0" u="none" dirty="0"/>
              <a:t>?</a:t>
            </a:r>
          </a:p>
          <a:p>
            <a:pPr algn="l"/>
            <a:r>
              <a:rPr lang="en-GB" u="none" dirty="0"/>
              <a:t>How many more </a:t>
            </a:r>
            <a:r>
              <a:rPr lang="en-GB" b="0" u="none" dirty="0"/>
              <a:t>than 2</a:t>
            </a:r>
            <a:r>
              <a:rPr lang="en-GB" b="0" u="none" dirty="0" smtClean="0"/>
              <a:t> </a:t>
            </a:r>
            <a:r>
              <a:rPr lang="en-GB" b="0" u="none" dirty="0"/>
              <a:t>is </a:t>
            </a:r>
            <a:r>
              <a:rPr lang="en-GB" b="0" u="none" dirty="0" smtClean="0"/>
              <a:t>10</a:t>
            </a:r>
            <a:r>
              <a:rPr lang="en-GB" b="0" u="none" dirty="0"/>
              <a:t>?</a:t>
            </a:r>
            <a:endParaRPr lang="en-GB"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1 </a:t>
            </a:r>
            <a:r>
              <a:rPr lang="en-GB" altLang="en-US" dirty="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or 9</a:t>
            </a:r>
            <a:r>
              <a:rPr lang="en-GB" altLang="en-US" dirty="0" smtClean="0">
                <a:ea typeface="Calibri" pitchFamily="34" charset="0"/>
                <a:cs typeface="Times New Roman" pitchFamily="18" charset="0"/>
              </a:rPr>
              <a:t> – ⃝ = 8.</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26661" y="184284"/>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29495474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Autumn 1</a:t>
            </a:r>
            <a:endParaRPr lang="en-GB" dirty="0"/>
          </a:p>
        </p:txBody>
      </p:sp>
      <p:sp>
        <p:nvSpPr>
          <p:cNvPr id="3" name="Text Placeholder 2"/>
          <p:cNvSpPr>
            <a:spLocks noGrp="1"/>
          </p:cNvSpPr>
          <p:nvPr>
            <p:ph type="body" sz="quarter" idx="11"/>
          </p:nvPr>
        </p:nvSpPr>
        <p:spPr/>
        <p:txBody>
          <a:bodyPr/>
          <a:lstStyle/>
          <a:p>
            <a:r>
              <a:rPr lang="en-GB" dirty="0" smtClean="0"/>
              <a:t>I know number bonds to 20.</a:t>
            </a:r>
            <a:endParaRPr lang="en-GB" dirty="0"/>
          </a:p>
        </p:txBody>
      </p:sp>
      <p:sp>
        <p:nvSpPr>
          <p:cNvPr id="4" name="Text Placeholder 3"/>
          <p:cNvSpPr>
            <a:spLocks noGrp="1"/>
          </p:cNvSpPr>
          <p:nvPr>
            <p:ph type="body" sz="quarter" idx="12"/>
          </p:nvPr>
        </p:nvSpPr>
        <p:spPr/>
        <p:txBody>
          <a:bodyPr>
            <a:normAutofit fontScale="92500"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Use </a:t>
            </a:r>
            <a:r>
              <a:rPr lang="en-GB" altLang="en-US" u="sng" dirty="0">
                <a:ea typeface="Calibri" pitchFamily="34" charset="0"/>
                <a:cs typeface="Times New Roman" pitchFamily="18" charset="0"/>
              </a:rPr>
              <a:t>what you already </a:t>
            </a:r>
            <a:r>
              <a:rPr lang="en-GB" altLang="en-US" u="sng" dirty="0" smtClean="0">
                <a:ea typeface="Calibri" pitchFamily="34" charset="0"/>
                <a:cs typeface="Times New Roman" pitchFamily="18" charset="0"/>
              </a:rPr>
              <a:t>know </a:t>
            </a:r>
            <a:r>
              <a:rPr lang="en-GB" altLang="en-US" dirty="0" smtClean="0">
                <a:ea typeface="Calibri" pitchFamily="34" charset="0"/>
                <a:cs typeface="Times New Roman" pitchFamily="18" charset="0"/>
              </a:rPr>
              <a:t>– Use number bonds to 10 (e.g. 7 + 3 = 10) to work out related number bonds to 20 (e.g. 17 + 3 = 20).</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Use practical resources</a:t>
            </a:r>
            <a:r>
              <a:rPr lang="en-GB" altLang="en-US" dirty="0" smtClean="0">
                <a:cs typeface="Times New Roman" pitchFamily="18" charset="0"/>
              </a:rPr>
              <a:t> – Make collections of 20 objects. Ask questions such as, “How many more conkers would I need to make 20?”</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Make a poster</a:t>
            </a:r>
            <a:r>
              <a:rPr lang="en-GB" altLang="en-US" dirty="0" smtClean="0">
                <a:cs typeface="Times New Roman" pitchFamily="18" charset="0"/>
              </a:rPr>
              <a:t> – We use </a:t>
            </a:r>
            <a:r>
              <a:rPr lang="en-GB" altLang="en-US" dirty="0" err="1" smtClean="0">
                <a:cs typeface="Times New Roman" pitchFamily="18" charset="0"/>
              </a:rPr>
              <a:t>Numicon</a:t>
            </a:r>
            <a:r>
              <a:rPr lang="en-GB" altLang="en-US" dirty="0" smtClean="0">
                <a:cs typeface="Times New Roman" pitchFamily="18" charset="0"/>
              </a:rPr>
              <a:t> at school. You can find pictures of the </a:t>
            </a:r>
            <a:r>
              <a:rPr lang="en-GB" altLang="en-US" dirty="0" err="1" smtClean="0">
                <a:cs typeface="Times New Roman" pitchFamily="18" charset="0"/>
              </a:rPr>
              <a:t>Numicon</a:t>
            </a:r>
            <a:r>
              <a:rPr lang="en-GB" altLang="en-US" dirty="0">
                <a:cs typeface="Times New Roman" pitchFamily="18" charset="0"/>
              </a:rPr>
              <a:t> shapes here</a:t>
            </a:r>
            <a:r>
              <a:rPr lang="en-GB" altLang="en-US" dirty="0" smtClean="0">
                <a:cs typeface="Times New Roman" pitchFamily="18" charset="0"/>
              </a:rPr>
              <a:t>: bit.ly/</a:t>
            </a:r>
            <a:r>
              <a:rPr lang="en-GB" altLang="en-US" dirty="0" err="1" smtClean="0">
                <a:cs typeface="Times New Roman" pitchFamily="18" charset="0"/>
              </a:rPr>
              <a:t>NumiconPictures</a:t>
            </a:r>
            <a:r>
              <a:rPr lang="en-GB" altLang="en-US" dirty="0" smtClean="0">
                <a:cs typeface="Times New Roman" pitchFamily="18" charset="0"/>
              </a:rPr>
              <a:t> – your child could make a poster showing the different ways of making 20.</a:t>
            </a: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Play games</a:t>
            </a:r>
            <a:r>
              <a:rPr lang="en-GB" altLang="en-US" dirty="0" smtClean="0">
                <a:cs typeface="Times New Roman" pitchFamily="18" charset="0"/>
              </a:rPr>
              <a:t> – You can play number bond pairs online at </a:t>
            </a:r>
            <a:r>
              <a:rPr lang="en-GB" altLang="en-US" dirty="0" smtClean="0">
                <a:cs typeface="Times New Roman" pitchFamily="18" charset="0"/>
                <a:hlinkClick r:id="rId2"/>
              </a:rPr>
              <a:t>www.conkermaths.com</a:t>
            </a:r>
            <a:r>
              <a:rPr lang="en-GB" altLang="en-US" dirty="0" smtClean="0">
                <a:cs typeface="Times New Roman" pitchFamily="18" charset="0"/>
              </a:rPr>
              <a:t> and then see how many questions you can answer in just one minute. </a:t>
            </a:r>
            <a:endParaRPr lang="en-GB" altLang="en-US"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4047661519"/>
              </p:ext>
            </p:extLst>
          </p:nvPr>
        </p:nvGraphicFramePr>
        <p:xfrm>
          <a:off x="719138" y="2555877"/>
          <a:ext cx="3390900" cy="2120646"/>
        </p:xfrm>
        <a:graphic>
          <a:graphicData uri="http://schemas.openxmlformats.org/drawingml/2006/table">
            <a:tbl>
              <a:tblPr firstRow="1" bandRow="1">
                <a:tableStyleId>{2D5ABB26-0587-4C30-8999-92F81FD0307C}</a:tableStyleId>
              </a:tblPr>
              <a:tblGrid>
                <a:gridCol w="847725"/>
                <a:gridCol w="847725"/>
                <a:gridCol w="847725"/>
                <a:gridCol w="847725"/>
              </a:tblGrid>
              <a:tr h="2109343">
                <a:tc>
                  <a:txBody>
                    <a:bodyPr/>
                    <a:lstStyle/>
                    <a:p>
                      <a:pPr algn="ctr">
                        <a:lnSpc>
                          <a:spcPct val="115000"/>
                        </a:lnSpc>
                        <a:spcAft>
                          <a:spcPts val="0"/>
                        </a:spcAft>
                      </a:pPr>
                      <a:r>
                        <a:rPr lang="en-GB" sz="1100" dirty="0" smtClean="0">
                          <a:effectLst/>
                          <a:latin typeface="Calibri"/>
                          <a:ea typeface="Calibri"/>
                          <a:cs typeface="Times New Roman"/>
                        </a:rPr>
                        <a:t>0</a:t>
                      </a:r>
                      <a:r>
                        <a:rPr lang="en-GB" sz="1100" baseline="0" dirty="0" smtClean="0">
                          <a:effectLst/>
                          <a:latin typeface="Calibri"/>
                          <a:ea typeface="Calibri"/>
                          <a:cs typeface="Times New Roman"/>
                        </a:rPr>
                        <a:t> + 20 = 20</a:t>
                      </a:r>
                    </a:p>
                    <a:p>
                      <a:pPr algn="ctr">
                        <a:lnSpc>
                          <a:spcPct val="115000"/>
                        </a:lnSpc>
                        <a:spcAft>
                          <a:spcPts val="0"/>
                        </a:spcAft>
                      </a:pPr>
                      <a:r>
                        <a:rPr lang="en-GB" sz="1100" baseline="0" dirty="0" smtClean="0">
                          <a:effectLst/>
                          <a:latin typeface="Calibri"/>
                          <a:ea typeface="Calibri"/>
                          <a:cs typeface="Times New Roman"/>
                        </a:rPr>
                        <a:t>1 + 19 = 20</a:t>
                      </a:r>
                    </a:p>
                    <a:p>
                      <a:pPr algn="ctr">
                        <a:lnSpc>
                          <a:spcPct val="115000"/>
                        </a:lnSpc>
                        <a:spcAft>
                          <a:spcPts val="0"/>
                        </a:spcAft>
                      </a:pPr>
                      <a:r>
                        <a:rPr lang="en-GB" sz="1100" baseline="0" dirty="0" smtClean="0">
                          <a:effectLst/>
                          <a:latin typeface="Calibri"/>
                          <a:ea typeface="Calibri"/>
                          <a:cs typeface="Times New Roman"/>
                        </a:rPr>
                        <a:t>2 + 18 = 20</a:t>
                      </a:r>
                    </a:p>
                    <a:p>
                      <a:pPr algn="ctr">
                        <a:lnSpc>
                          <a:spcPct val="115000"/>
                        </a:lnSpc>
                        <a:spcAft>
                          <a:spcPts val="0"/>
                        </a:spcAft>
                      </a:pPr>
                      <a:r>
                        <a:rPr lang="en-GB" sz="1100" baseline="0" dirty="0" smtClean="0">
                          <a:effectLst/>
                          <a:latin typeface="Calibri"/>
                          <a:ea typeface="Calibri"/>
                          <a:cs typeface="Times New Roman"/>
                        </a:rPr>
                        <a:t>3 + 17 = 20</a:t>
                      </a:r>
                    </a:p>
                    <a:p>
                      <a:pPr algn="ctr">
                        <a:lnSpc>
                          <a:spcPct val="115000"/>
                        </a:lnSpc>
                        <a:spcAft>
                          <a:spcPts val="0"/>
                        </a:spcAft>
                      </a:pPr>
                      <a:r>
                        <a:rPr lang="en-GB" sz="1100" baseline="0" dirty="0" smtClean="0">
                          <a:effectLst/>
                          <a:latin typeface="Calibri"/>
                          <a:ea typeface="Calibri"/>
                          <a:cs typeface="Times New Roman"/>
                        </a:rPr>
                        <a:t>4 + 16 = 20</a:t>
                      </a:r>
                    </a:p>
                    <a:p>
                      <a:pPr algn="ctr">
                        <a:lnSpc>
                          <a:spcPct val="115000"/>
                        </a:lnSpc>
                        <a:spcAft>
                          <a:spcPts val="0"/>
                        </a:spcAft>
                      </a:pPr>
                      <a:r>
                        <a:rPr lang="en-GB" sz="1100" baseline="0" dirty="0" smtClean="0">
                          <a:effectLst/>
                          <a:latin typeface="Calibri"/>
                          <a:ea typeface="Calibri"/>
                          <a:cs typeface="Times New Roman"/>
                        </a:rPr>
                        <a:t>5 + 15 = 20</a:t>
                      </a:r>
                    </a:p>
                    <a:p>
                      <a:pPr algn="ctr">
                        <a:lnSpc>
                          <a:spcPct val="115000"/>
                        </a:lnSpc>
                        <a:spcAft>
                          <a:spcPts val="0"/>
                        </a:spcAft>
                      </a:pPr>
                      <a:r>
                        <a:rPr lang="en-GB" sz="1100" baseline="0" dirty="0" smtClean="0">
                          <a:effectLst/>
                          <a:latin typeface="Calibri"/>
                          <a:ea typeface="Calibri"/>
                          <a:cs typeface="Times New Roman"/>
                        </a:rPr>
                        <a:t>6 + 14 = 20</a:t>
                      </a:r>
                    </a:p>
                    <a:p>
                      <a:pPr algn="ctr">
                        <a:lnSpc>
                          <a:spcPct val="115000"/>
                        </a:lnSpc>
                        <a:spcAft>
                          <a:spcPts val="0"/>
                        </a:spcAft>
                      </a:pPr>
                      <a:r>
                        <a:rPr lang="en-GB" sz="1100" baseline="0" dirty="0" smtClean="0">
                          <a:effectLst/>
                          <a:latin typeface="Calibri"/>
                          <a:ea typeface="Calibri"/>
                          <a:cs typeface="Times New Roman"/>
                        </a:rPr>
                        <a:t>7 + 13 = 20</a:t>
                      </a:r>
                    </a:p>
                    <a:p>
                      <a:pPr algn="ctr">
                        <a:lnSpc>
                          <a:spcPct val="115000"/>
                        </a:lnSpc>
                        <a:spcAft>
                          <a:spcPts val="0"/>
                        </a:spcAft>
                      </a:pPr>
                      <a:r>
                        <a:rPr lang="en-GB" sz="1100" baseline="0" dirty="0" smtClean="0">
                          <a:effectLst/>
                          <a:latin typeface="Calibri"/>
                          <a:ea typeface="Calibri"/>
                          <a:cs typeface="Times New Roman"/>
                        </a:rPr>
                        <a:t>8 + 12 = 20</a:t>
                      </a:r>
                    </a:p>
                    <a:p>
                      <a:pPr algn="ctr">
                        <a:lnSpc>
                          <a:spcPct val="115000"/>
                        </a:lnSpc>
                        <a:spcAft>
                          <a:spcPts val="0"/>
                        </a:spcAft>
                      </a:pPr>
                      <a:r>
                        <a:rPr lang="en-GB" sz="1100" baseline="0" dirty="0" smtClean="0">
                          <a:effectLst/>
                          <a:latin typeface="Calibri"/>
                          <a:ea typeface="Calibri"/>
                          <a:cs typeface="Times New Roman"/>
                        </a:rPr>
                        <a:t>9 + 11 = 20</a:t>
                      </a:r>
                    </a:p>
                    <a:p>
                      <a:pPr algn="ctr">
                        <a:lnSpc>
                          <a:spcPct val="115000"/>
                        </a:lnSpc>
                        <a:spcAft>
                          <a:spcPts val="0"/>
                        </a:spcAft>
                      </a:pPr>
                      <a:r>
                        <a:rPr lang="en-GB" sz="1100" baseline="0" dirty="0" smtClean="0">
                          <a:effectLst/>
                          <a:latin typeface="Calibri"/>
                          <a:ea typeface="Calibri"/>
                          <a:cs typeface="Times New Roman"/>
                        </a:rPr>
                        <a:t>10 + 10 = 20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20 + 0 = 20</a:t>
                      </a:r>
                    </a:p>
                    <a:p>
                      <a:pPr algn="ctr">
                        <a:lnSpc>
                          <a:spcPct val="115000"/>
                        </a:lnSpc>
                        <a:spcAft>
                          <a:spcPts val="0"/>
                        </a:spcAft>
                      </a:pPr>
                      <a:r>
                        <a:rPr lang="en-GB" sz="1100" dirty="0" smtClean="0">
                          <a:effectLst/>
                          <a:latin typeface="Calibri"/>
                          <a:ea typeface="Calibri"/>
                          <a:cs typeface="Times New Roman"/>
                        </a:rPr>
                        <a:t>19 + 1 = 20</a:t>
                      </a:r>
                    </a:p>
                    <a:p>
                      <a:pPr algn="ctr">
                        <a:lnSpc>
                          <a:spcPct val="115000"/>
                        </a:lnSpc>
                        <a:spcAft>
                          <a:spcPts val="0"/>
                        </a:spcAft>
                      </a:pPr>
                      <a:r>
                        <a:rPr lang="en-GB" sz="1100" dirty="0" smtClean="0">
                          <a:effectLst/>
                          <a:latin typeface="Calibri"/>
                          <a:ea typeface="Calibri"/>
                          <a:cs typeface="Times New Roman"/>
                        </a:rPr>
                        <a:t>18 + 2 = 20</a:t>
                      </a:r>
                    </a:p>
                    <a:p>
                      <a:pPr algn="ctr">
                        <a:lnSpc>
                          <a:spcPct val="115000"/>
                        </a:lnSpc>
                        <a:spcAft>
                          <a:spcPts val="0"/>
                        </a:spcAft>
                      </a:pPr>
                      <a:r>
                        <a:rPr lang="en-GB" sz="1100" dirty="0" smtClean="0">
                          <a:effectLst/>
                          <a:latin typeface="Calibri"/>
                          <a:ea typeface="Calibri"/>
                          <a:cs typeface="Times New Roman"/>
                        </a:rPr>
                        <a:t>17 + 3 = 20</a:t>
                      </a:r>
                    </a:p>
                    <a:p>
                      <a:pPr algn="ctr">
                        <a:lnSpc>
                          <a:spcPct val="115000"/>
                        </a:lnSpc>
                        <a:spcAft>
                          <a:spcPts val="0"/>
                        </a:spcAft>
                      </a:pPr>
                      <a:r>
                        <a:rPr lang="en-GB" sz="1100" dirty="0" smtClean="0">
                          <a:effectLst/>
                          <a:latin typeface="Calibri"/>
                          <a:ea typeface="Calibri"/>
                          <a:cs typeface="Times New Roman"/>
                        </a:rPr>
                        <a:t>16 + 4 = 20</a:t>
                      </a:r>
                    </a:p>
                    <a:p>
                      <a:pPr algn="ctr">
                        <a:lnSpc>
                          <a:spcPct val="115000"/>
                        </a:lnSpc>
                        <a:spcAft>
                          <a:spcPts val="0"/>
                        </a:spcAft>
                      </a:pPr>
                      <a:r>
                        <a:rPr lang="en-GB" sz="1100" dirty="0" smtClean="0">
                          <a:effectLst/>
                          <a:latin typeface="Calibri"/>
                          <a:ea typeface="Calibri"/>
                          <a:cs typeface="Times New Roman"/>
                        </a:rPr>
                        <a:t>15 + 5 = 20</a:t>
                      </a:r>
                    </a:p>
                    <a:p>
                      <a:pPr algn="ctr">
                        <a:lnSpc>
                          <a:spcPct val="115000"/>
                        </a:lnSpc>
                        <a:spcAft>
                          <a:spcPts val="0"/>
                        </a:spcAft>
                      </a:pPr>
                      <a:r>
                        <a:rPr lang="en-GB" sz="1100" dirty="0" smtClean="0">
                          <a:effectLst/>
                          <a:latin typeface="Calibri"/>
                          <a:ea typeface="Calibri"/>
                          <a:cs typeface="Times New Roman"/>
                        </a:rPr>
                        <a:t>14 + 6 = 20</a:t>
                      </a:r>
                    </a:p>
                    <a:p>
                      <a:pPr algn="ctr">
                        <a:lnSpc>
                          <a:spcPct val="115000"/>
                        </a:lnSpc>
                        <a:spcAft>
                          <a:spcPts val="0"/>
                        </a:spcAft>
                      </a:pPr>
                      <a:r>
                        <a:rPr lang="en-GB" sz="1100" dirty="0" smtClean="0">
                          <a:effectLst/>
                          <a:latin typeface="Calibri"/>
                          <a:ea typeface="Calibri"/>
                          <a:cs typeface="Times New Roman"/>
                        </a:rPr>
                        <a:t>13 + 7 = 20</a:t>
                      </a:r>
                    </a:p>
                    <a:p>
                      <a:pPr algn="ctr">
                        <a:lnSpc>
                          <a:spcPct val="115000"/>
                        </a:lnSpc>
                        <a:spcAft>
                          <a:spcPts val="0"/>
                        </a:spcAft>
                      </a:pPr>
                      <a:r>
                        <a:rPr lang="en-GB" sz="1100" dirty="0" smtClean="0">
                          <a:effectLst/>
                          <a:latin typeface="Calibri"/>
                          <a:ea typeface="Calibri"/>
                          <a:cs typeface="Times New Roman"/>
                        </a:rPr>
                        <a:t>12 + 8 = 20</a:t>
                      </a:r>
                    </a:p>
                    <a:p>
                      <a:pPr algn="ctr">
                        <a:lnSpc>
                          <a:spcPct val="115000"/>
                        </a:lnSpc>
                        <a:spcAft>
                          <a:spcPts val="0"/>
                        </a:spcAft>
                      </a:pPr>
                      <a:r>
                        <a:rPr lang="en-GB" sz="1100" dirty="0" smtClean="0">
                          <a:effectLst/>
                          <a:latin typeface="Calibri"/>
                          <a:ea typeface="Calibri"/>
                          <a:cs typeface="Times New Roman"/>
                        </a:rPr>
                        <a:t>11 + 9 = 20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20 – 0 = 20</a:t>
                      </a:r>
                    </a:p>
                    <a:p>
                      <a:pPr algn="ctr">
                        <a:lnSpc>
                          <a:spcPct val="115000"/>
                        </a:lnSpc>
                        <a:spcAft>
                          <a:spcPts val="0"/>
                        </a:spcAft>
                      </a:pPr>
                      <a:r>
                        <a:rPr lang="en-GB" sz="1100" dirty="0" smtClean="0">
                          <a:effectLst/>
                          <a:latin typeface="Calibri"/>
                          <a:ea typeface="Calibri"/>
                          <a:cs typeface="Times New Roman"/>
                        </a:rPr>
                        <a:t>20 – 1 = 19</a:t>
                      </a:r>
                    </a:p>
                    <a:p>
                      <a:pPr algn="ctr">
                        <a:lnSpc>
                          <a:spcPct val="115000"/>
                        </a:lnSpc>
                        <a:spcAft>
                          <a:spcPts val="0"/>
                        </a:spcAft>
                      </a:pPr>
                      <a:r>
                        <a:rPr lang="en-GB" sz="1100" dirty="0" smtClean="0">
                          <a:effectLst/>
                          <a:latin typeface="Calibri"/>
                          <a:ea typeface="Calibri"/>
                          <a:cs typeface="Times New Roman"/>
                        </a:rPr>
                        <a:t>20</a:t>
                      </a:r>
                      <a:r>
                        <a:rPr lang="en-GB" sz="1100" baseline="0" dirty="0" smtClean="0">
                          <a:effectLst/>
                          <a:latin typeface="Calibri"/>
                          <a:ea typeface="Calibri"/>
                          <a:cs typeface="Times New Roman"/>
                        </a:rPr>
                        <a:t> – 2 = 18</a:t>
                      </a:r>
                    </a:p>
                    <a:p>
                      <a:pPr algn="ctr">
                        <a:lnSpc>
                          <a:spcPct val="115000"/>
                        </a:lnSpc>
                        <a:spcAft>
                          <a:spcPts val="0"/>
                        </a:spcAft>
                      </a:pPr>
                      <a:r>
                        <a:rPr lang="en-GB" sz="1100" baseline="0" dirty="0" smtClean="0">
                          <a:effectLst/>
                          <a:latin typeface="Calibri"/>
                          <a:ea typeface="Calibri"/>
                          <a:cs typeface="Times New Roman"/>
                        </a:rPr>
                        <a:t>20 – 3 = 17</a:t>
                      </a:r>
                    </a:p>
                    <a:p>
                      <a:pPr algn="ctr">
                        <a:lnSpc>
                          <a:spcPct val="115000"/>
                        </a:lnSpc>
                        <a:spcAft>
                          <a:spcPts val="0"/>
                        </a:spcAft>
                      </a:pPr>
                      <a:r>
                        <a:rPr lang="en-GB" sz="1100" baseline="0" dirty="0" smtClean="0">
                          <a:effectLst/>
                          <a:latin typeface="Calibri"/>
                          <a:ea typeface="Calibri"/>
                          <a:cs typeface="Times New Roman"/>
                        </a:rPr>
                        <a:t>20 – 4 = 16</a:t>
                      </a:r>
                    </a:p>
                    <a:p>
                      <a:pPr algn="ctr">
                        <a:lnSpc>
                          <a:spcPct val="115000"/>
                        </a:lnSpc>
                        <a:spcAft>
                          <a:spcPts val="0"/>
                        </a:spcAft>
                      </a:pPr>
                      <a:r>
                        <a:rPr lang="en-GB" sz="1100" baseline="0" dirty="0" smtClean="0">
                          <a:effectLst/>
                          <a:latin typeface="Calibri"/>
                          <a:ea typeface="Calibri"/>
                          <a:cs typeface="Times New Roman"/>
                        </a:rPr>
                        <a:t>20 – 5 = 15</a:t>
                      </a:r>
                    </a:p>
                    <a:p>
                      <a:pPr algn="ctr">
                        <a:lnSpc>
                          <a:spcPct val="115000"/>
                        </a:lnSpc>
                        <a:spcAft>
                          <a:spcPts val="0"/>
                        </a:spcAft>
                      </a:pPr>
                      <a:r>
                        <a:rPr lang="en-GB" sz="1100" baseline="0" dirty="0" smtClean="0">
                          <a:effectLst/>
                          <a:latin typeface="Calibri"/>
                          <a:ea typeface="Calibri"/>
                          <a:cs typeface="Times New Roman"/>
                        </a:rPr>
                        <a:t>20 – 6 = 14</a:t>
                      </a:r>
                    </a:p>
                    <a:p>
                      <a:pPr algn="ctr">
                        <a:lnSpc>
                          <a:spcPct val="115000"/>
                        </a:lnSpc>
                        <a:spcAft>
                          <a:spcPts val="0"/>
                        </a:spcAft>
                      </a:pPr>
                      <a:r>
                        <a:rPr lang="en-GB" sz="1100" baseline="0" dirty="0" smtClean="0">
                          <a:effectLst/>
                          <a:latin typeface="Calibri"/>
                          <a:ea typeface="Calibri"/>
                          <a:cs typeface="Times New Roman"/>
                        </a:rPr>
                        <a:t>20 – 7 = 13</a:t>
                      </a:r>
                    </a:p>
                    <a:p>
                      <a:pPr algn="ctr">
                        <a:lnSpc>
                          <a:spcPct val="115000"/>
                        </a:lnSpc>
                        <a:spcAft>
                          <a:spcPts val="0"/>
                        </a:spcAft>
                      </a:pPr>
                      <a:r>
                        <a:rPr lang="en-GB" sz="1100" baseline="0" dirty="0" smtClean="0">
                          <a:effectLst/>
                          <a:latin typeface="Calibri"/>
                          <a:ea typeface="Calibri"/>
                          <a:cs typeface="Times New Roman"/>
                        </a:rPr>
                        <a:t>20 – 8 = 12</a:t>
                      </a:r>
                    </a:p>
                    <a:p>
                      <a:pPr algn="ctr">
                        <a:lnSpc>
                          <a:spcPct val="115000"/>
                        </a:lnSpc>
                        <a:spcAft>
                          <a:spcPts val="0"/>
                        </a:spcAft>
                      </a:pPr>
                      <a:r>
                        <a:rPr lang="en-GB" sz="1100" baseline="0" dirty="0" smtClean="0">
                          <a:effectLst/>
                          <a:latin typeface="Calibri"/>
                          <a:ea typeface="Calibri"/>
                          <a:cs typeface="Times New Roman"/>
                        </a:rPr>
                        <a:t>20 – 9 = 11</a:t>
                      </a:r>
                    </a:p>
                    <a:p>
                      <a:pPr algn="ctr">
                        <a:lnSpc>
                          <a:spcPct val="115000"/>
                        </a:lnSpc>
                        <a:spcAft>
                          <a:spcPts val="0"/>
                        </a:spcAft>
                      </a:pPr>
                      <a:r>
                        <a:rPr lang="en-GB" sz="1100" baseline="0" dirty="0" smtClean="0">
                          <a:effectLst/>
                          <a:latin typeface="Calibri"/>
                          <a:ea typeface="Calibri"/>
                          <a:cs typeface="Times New Roman"/>
                        </a:rPr>
                        <a:t>20 – 10 = 10</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20 – 20 = 0</a:t>
                      </a:r>
                    </a:p>
                    <a:p>
                      <a:pPr algn="ctr">
                        <a:lnSpc>
                          <a:spcPct val="115000"/>
                        </a:lnSpc>
                        <a:spcAft>
                          <a:spcPts val="0"/>
                        </a:spcAft>
                      </a:pPr>
                      <a:r>
                        <a:rPr lang="en-GB" sz="1100" dirty="0" smtClean="0">
                          <a:effectLst/>
                          <a:latin typeface="Calibri"/>
                          <a:ea typeface="Calibri"/>
                          <a:cs typeface="Times New Roman"/>
                        </a:rPr>
                        <a:t>20</a:t>
                      </a:r>
                      <a:r>
                        <a:rPr lang="en-GB" sz="1100" baseline="0" dirty="0" smtClean="0">
                          <a:effectLst/>
                          <a:latin typeface="Calibri"/>
                          <a:ea typeface="Calibri"/>
                          <a:cs typeface="Times New Roman"/>
                        </a:rPr>
                        <a:t> – 19 = 1</a:t>
                      </a:r>
                    </a:p>
                    <a:p>
                      <a:pPr algn="ctr">
                        <a:lnSpc>
                          <a:spcPct val="115000"/>
                        </a:lnSpc>
                        <a:spcAft>
                          <a:spcPts val="0"/>
                        </a:spcAft>
                      </a:pPr>
                      <a:r>
                        <a:rPr lang="en-GB" sz="1100" baseline="0" dirty="0" smtClean="0">
                          <a:effectLst/>
                          <a:latin typeface="Calibri"/>
                          <a:ea typeface="Calibri"/>
                          <a:cs typeface="Times New Roman"/>
                        </a:rPr>
                        <a:t>20 – 18 = 2</a:t>
                      </a:r>
                    </a:p>
                    <a:p>
                      <a:pPr algn="ctr">
                        <a:lnSpc>
                          <a:spcPct val="115000"/>
                        </a:lnSpc>
                        <a:spcAft>
                          <a:spcPts val="0"/>
                        </a:spcAft>
                      </a:pPr>
                      <a:r>
                        <a:rPr lang="en-GB" sz="1100" baseline="0" dirty="0" smtClean="0">
                          <a:effectLst/>
                          <a:latin typeface="Calibri"/>
                          <a:ea typeface="Calibri"/>
                          <a:cs typeface="Times New Roman"/>
                        </a:rPr>
                        <a:t>20 – 17 = 3</a:t>
                      </a:r>
                    </a:p>
                    <a:p>
                      <a:pPr algn="ctr">
                        <a:lnSpc>
                          <a:spcPct val="115000"/>
                        </a:lnSpc>
                        <a:spcAft>
                          <a:spcPts val="0"/>
                        </a:spcAft>
                      </a:pPr>
                      <a:r>
                        <a:rPr lang="en-GB" sz="1100" baseline="0" dirty="0" smtClean="0">
                          <a:effectLst/>
                          <a:latin typeface="Calibri"/>
                          <a:ea typeface="Calibri"/>
                          <a:cs typeface="Times New Roman"/>
                        </a:rPr>
                        <a:t>20 – 16 = 4</a:t>
                      </a:r>
                    </a:p>
                    <a:p>
                      <a:pPr algn="ctr">
                        <a:lnSpc>
                          <a:spcPct val="115000"/>
                        </a:lnSpc>
                        <a:spcAft>
                          <a:spcPts val="0"/>
                        </a:spcAft>
                      </a:pPr>
                      <a:r>
                        <a:rPr lang="en-GB" sz="1100" baseline="0" dirty="0" smtClean="0">
                          <a:effectLst/>
                          <a:latin typeface="Calibri"/>
                          <a:ea typeface="Calibri"/>
                          <a:cs typeface="Times New Roman"/>
                        </a:rPr>
                        <a:t>20 – 15 = 5</a:t>
                      </a:r>
                    </a:p>
                    <a:p>
                      <a:pPr algn="ctr">
                        <a:lnSpc>
                          <a:spcPct val="115000"/>
                        </a:lnSpc>
                        <a:spcAft>
                          <a:spcPts val="0"/>
                        </a:spcAft>
                      </a:pPr>
                      <a:r>
                        <a:rPr lang="en-GB" sz="1100" baseline="0" dirty="0" smtClean="0">
                          <a:effectLst/>
                          <a:latin typeface="Calibri"/>
                          <a:ea typeface="Calibri"/>
                          <a:cs typeface="Times New Roman"/>
                        </a:rPr>
                        <a:t>20 – 14 = 6</a:t>
                      </a:r>
                    </a:p>
                    <a:p>
                      <a:pPr algn="ctr">
                        <a:lnSpc>
                          <a:spcPct val="115000"/>
                        </a:lnSpc>
                        <a:spcAft>
                          <a:spcPts val="0"/>
                        </a:spcAft>
                      </a:pPr>
                      <a:r>
                        <a:rPr lang="en-GB" sz="1100" baseline="0" dirty="0" smtClean="0">
                          <a:effectLst/>
                          <a:latin typeface="Calibri"/>
                          <a:ea typeface="Calibri"/>
                          <a:cs typeface="Times New Roman"/>
                        </a:rPr>
                        <a:t>20 – 13 = 7</a:t>
                      </a:r>
                    </a:p>
                    <a:p>
                      <a:pPr algn="ctr">
                        <a:lnSpc>
                          <a:spcPct val="115000"/>
                        </a:lnSpc>
                        <a:spcAft>
                          <a:spcPts val="0"/>
                        </a:spcAft>
                      </a:pPr>
                      <a:r>
                        <a:rPr lang="en-GB" sz="1100" baseline="0" dirty="0" smtClean="0">
                          <a:effectLst/>
                          <a:latin typeface="Calibri"/>
                          <a:ea typeface="Calibri"/>
                          <a:cs typeface="Times New Roman"/>
                        </a:rPr>
                        <a:t>20 – 12 = 8</a:t>
                      </a:r>
                    </a:p>
                    <a:p>
                      <a:pPr algn="ctr">
                        <a:lnSpc>
                          <a:spcPct val="115000"/>
                        </a:lnSpc>
                        <a:spcAft>
                          <a:spcPts val="0"/>
                        </a:spcAft>
                      </a:pPr>
                      <a:r>
                        <a:rPr lang="en-GB" sz="1100" baseline="0" dirty="0" smtClean="0">
                          <a:effectLst/>
                          <a:latin typeface="Calibri"/>
                          <a:ea typeface="Calibri"/>
                          <a:cs typeface="Times New Roman"/>
                        </a:rPr>
                        <a:t>20 – 11 = 9</a:t>
                      </a:r>
                    </a:p>
                    <a:p>
                      <a:pPr algn="ctr">
                        <a:lnSpc>
                          <a:spcPct val="115000"/>
                        </a:lnSpc>
                        <a:spcAft>
                          <a:spcPts val="0"/>
                        </a:spcAft>
                      </a:pPr>
                      <a:endParaRPr lang="en-GB" sz="1100" dirty="0">
                        <a:effectLst/>
                        <a:latin typeface="Calibri"/>
                        <a:ea typeface="Calibri"/>
                        <a:cs typeface="Times New Roman"/>
                      </a:endParaRPr>
                    </a:p>
                  </a:txBody>
                  <a:tcPr marL="68580" marR="68580" marT="0" marB="0"/>
                </a:tc>
              </a:tr>
            </a:tbl>
          </a:graphicData>
        </a:graphic>
      </p:graphicFrame>
      <p:sp>
        <p:nvSpPr>
          <p:cNvPr id="6" name="Text Placeholder 5"/>
          <p:cNvSpPr>
            <a:spLocks noGrp="1"/>
          </p:cNvSpPr>
          <p:nvPr>
            <p:ph type="body" sz="quarter" idx="14"/>
          </p:nvPr>
        </p:nvSpPr>
        <p:spPr/>
        <p:txBody>
          <a:bodyPr>
            <a:normAutofit fontScale="92500"/>
          </a:bodyPr>
          <a:lstStyle/>
          <a:p>
            <a:r>
              <a:rPr lang="en-GB" dirty="0" smtClean="0"/>
              <a:t>Key Vocabulary</a:t>
            </a:r>
          </a:p>
          <a:p>
            <a:pPr algn="l"/>
            <a:r>
              <a:rPr lang="en-GB" b="0" u="none" dirty="0" smtClean="0"/>
              <a:t>What do I </a:t>
            </a:r>
            <a:r>
              <a:rPr lang="en-GB" u="none" dirty="0" smtClean="0"/>
              <a:t>add </a:t>
            </a:r>
            <a:r>
              <a:rPr lang="en-GB" b="0" u="none" dirty="0" smtClean="0"/>
              <a:t>to 5 to make 20?</a:t>
            </a:r>
          </a:p>
          <a:p>
            <a:pPr algn="l"/>
            <a:r>
              <a:rPr lang="en-GB" b="0" u="none" dirty="0" smtClean="0"/>
              <a:t>What is 20 </a:t>
            </a:r>
            <a:r>
              <a:rPr lang="en-GB" u="none" dirty="0" smtClean="0"/>
              <a:t>take away </a:t>
            </a:r>
            <a:r>
              <a:rPr lang="en-GB" b="0" u="none" dirty="0"/>
              <a:t>6</a:t>
            </a:r>
            <a:r>
              <a:rPr lang="en-GB" b="0" u="none" dirty="0" smtClean="0"/>
              <a:t>?</a:t>
            </a:r>
          </a:p>
          <a:p>
            <a:pPr algn="l"/>
            <a:r>
              <a:rPr lang="en-GB" b="0" u="none" dirty="0" smtClean="0"/>
              <a:t>What is 3 </a:t>
            </a:r>
            <a:r>
              <a:rPr lang="en-GB" u="none" dirty="0" smtClean="0"/>
              <a:t>less than </a:t>
            </a:r>
            <a:r>
              <a:rPr lang="en-GB" b="0" u="none" dirty="0" smtClean="0"/>
              <a:t>20?</a:t>
            </a:r>
          </a:p>
          <a:p>
            <a:pPr algn="l"/>
            <a:r>
              <a:rPr lang="en-GB" u="none" dirty="0" smtClean="0"/>
              <a:t>How many more </a:t>
            </a:r>
            <a:r>
              <a:rPr lang="en-GB" b="0" u="none" dirty="0" smtClean="0"/>
              <a:t>than 16 is 20?</a:t>
            </a:r>
            <a:endParaRPr lang="en-GB"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19 </a:t>
            </a:r>
            <a:r>
              <a:rPr lang="en-GB" altLang="en-US" dirty="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20 </a:t>
            </a:r>
            <a:r>
              <a:rPr lang="en-GB" altLang="en-US" dirty="0">
                <a:ea typeface="Calibri" pitchFamily="34" charset="0"/>
                <a:cs typeface="Times New Roman" pitchFamily="18" charset="0"/>
              </a:rPr>
              <a:t>or </a:t>
            </a:r>
            <a:r>
              <a:rPr lang="en-GB" altLang="en-US" dirty="0" smtClean="0">
                <a:ea typeface="Calibri" pitchFamily="34" charset="0"/>
                <a:cs typeface="Times New Roman" pitchFamily="18" charset="0"/>
              </a:rPr>
              <a:t>20 – ⃝ = 8.</a:t>
            </a:r>
            <a:endParaRPr lang="en-GB" altLang="en-US" dirty="0">
              <a:ea typeface="Calibri" pitchFamily="34" charset="0"/>
              <a:cs typeface="Times New Roman" pitchFamily="18" charset="0"/>
            </a:endParaRP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51586" y="21617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45852699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Autumn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2 times table.</a:t>
            </a:r>
            <a:endParaRPr lang="en-GB" dirty="0"/>
          </a:p>
        </p:txBody>
      </p:sp>
      <p:sp>
        <p:nvSpPr>
          <p:cNvPr id="4" name="Text Placeholder 3"/>
          <p:cNvSpPr>
            <a:spLocks noGrp="1"/>
          </p:cNvSpPr>
          <p:nvPr>
            <p:ph type="body" sz="quarter" idx="12"/>
          </p:nvPr>
        </p:nvSpPr>
        <p:spPr/>
        <p:txBody>
          <a:bodyPr>
            <a:normAutofit fontScale="92500"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Songs and Chants</a:t>
            </a:r>
            <a:r>
              <a:rPr lang="en-GB" altLang="en-US" dirty="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Use what you already know</a:t>
            </a:r>
            <a:r>
              <a:rPr lang="en-GB" altLang="en-US" dirty="0">
                <a:ea typeface="Calibri" pitchFamily="34" charset="0"/>
                <a:cs typeface="Times New Roman" pitchFamily="18" charset="0"/>
              </a:rPr>
              <a:t> – If your child knows that </a:t>
            </a:r>
            <a:r>
              <a:rPr lang="en-GB" altLang="en-US" dirty="0" smtClean="0">
                <a:ea typeface="Calibri" pitchFamily="34" charset="0"/>
                <a:cs typeface="Times New Roman" pitchFamily="18" charset="0"/>
              </a:rPr>
              <a:t>2 </a:t>
            </a:r>
            <a:r>
              <a:rPr lang="en-GB" altLang="en-US" dirty="0">
                <a:ea typeface="Calibri" pitchFamily="34" charset="0"/>
                <a:cs typeface="Times New Roman" pitchFamily="18" charset="0"/>
              </a:rPr>
              <a:t>× 5 = 10, they can use this fact to work out that </a:t>
            </a:r>
            <a:r>
              <a:rPr lang="en-GB" altLang="en-US" dirty="0" smtClean="0">
                <a:ea typeface="Calibri" pitchFamily="34" charset="0"/>
                <a:cs typeface="Times New Roman" pitchFamily="18" charset="0"/>
              </a:rPr>
              <a:t>2 </a:t>
            </a:r>
            <a:r>
              <a:rPr lang="en-GB" altLang="en-US" dirty="0">
                <a:ea typeface="Calibri" pitchFamily="34" charset="0"/>
                <a:cs typeface="Times New Roman" pitchFamily="18" charset="0"/>
              </a:rPr>
              <a:t>× 6 = 12.</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Test the Parent</a:t>
            </a:r>
            <a:r>
              <a:rPr lang="en-GB" altLang="en-US" dirty="0">
                <a:ea typeface="Calibri" pitchFamily="34" charset="0"/>
                <a:cs typeface="Times New Roman" pitchFamily="18" charset="0"/>
              </a:rPr>
              <a:t> – Your child can make up their own tricky division questions for you e.g. </a:t>
            </a:r>
            <a:r>
              <a:rPr lang="en-GB" altLang="en-US" i="1" dirty="0">
                <a:ea typeface="Calibri" pitchFamily="34" charset="0"/>
                <a:cs typeface="Times New Roman" pitchFamily="18" charset="0"/>
              </a:rPr>
              <a:t>What is 18 divided by </a:t>
            </a:r>
            <a:r>
              <a:rPr lang="en-GB" altLang="en-US" i="1" dirty="0" smtClean="0">
                <a:ea typeface="Calibri" pitchFamily="34" charset="0"/>
                <a:cs typeface="Times New Roman" pitchFamily="18" charset="0"/>
              </a:rPr>
              <a:t>2?</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They need to be able to multiply to create these questions.</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Use memory tricks</a:t>
            </a:r>
            <a:r>
              <a:rPr lang="en-GB" altLang="en-US" dirty="0">
                <a:ea typeface="Calibri" pitchFamily="34" charset="0"/>
                <a:cs typeface="Times New Roman" pitchFamily="18" charset="0"/>
              </a:rPr>
              <a:t> – For those hard-to-remember facts, www.multiplication.com has some strange picture stories to help children remember.</a:t>
            </a: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2555123734"/>
              </p:ext>
            </p:extLst>
          </p:nvPr>
        </p:nvGraphicFramePr>
        <p:xfrm>
          <a:off x="719138" y="2555875"/>
          <a:ext cx="3390900" cy="2313432"/>
        </p:xfrm>
        <a:graphic>
          <a:graphicData uri="http://schemas.openxmlformats.org/drawingml/2006/table">
            <a:tbl>
              <a:tblPr firstRow="1" bandRow="1">
                <a:tableStyleId>{2D5ABB26-0587-4C30-8999-92F81FD0307C}</a:tableStyleId>
              </a:tblPr>
              <a:tblGrid>
                <a:gridCol w="1695450"/>
                <a:gridCol w="1695450"/>
              </a:tblGrid>
              <a:tr h="2313432">
                <a:tc>
                  <a:txBody>
                    <a:bodyPr/>
                    <a:lstStyle/>
                    <a:p>
                      <a:pPr algn="ctr">
                        <a:lnSpc>
                          <a:spcPct val="115000"/>
                        </a:lnSpc>
                        <a:spcAft>
                          <a:spcPts val="0"/>
                        </a:spcAft>
                      </a:pPr>
                      <a:r>
                        <a:rPr lang="en-GB" sz="1100" dirty="0" smtClean="0">
                          <a:effectLst/>
                        </a:rPr>
                        <a:t>2 </a:t>
                      </a:r>
                      <a:r>
                        <a:rPr lang="en-GB" sz="1100" dirty="0">
                          <a:effectLst/>
                        </a:rPr>
                        <a:t>× 1 = </a:t>
                      </a:r>
                      <a:r>
                        <a:rPr lang="en-GB" sz="1100" dirty="0" smtClean="0">
                          <a:effectLst/>
                        </a:rPr>
                        <a:t>2</a:t>
                      </a:r>
                      <a:endParaRPr lang="en-GB" sz="1100" dirty="0">
                        <a:effectLst/>
                      </a:endParaRPr>
                    </a:p>
                    <a:p>
                      <a:pPr algn="ctr">
                        <a:lnSpc>
                          <a:spcPct val="115000"/>
                        </a:lnSpc>
                        <a:spcAft>
                          <a:spcPts val="0"/>
                        </a:spcAft>
                      </a:pPr>
                      <a:r>
                        <a:rPr lang="en-GB" sz="1100" dirty="0" smtClean="0">
                          <a:effectLst/>
                        </a:rPr>
                        <a:t>2 </a:t>
                      </a:r>
                      <a:r>
                        <a:rPr lang="en-GB" sz="1100" dirty="0">
                          <a:effectLst/>
                        </a:rPr>
                        <a:t>× </a:t>
                      </a:r>
                      <a:r>
                        <a:rPr lang="en-GB" sz="1100" dirty="0" smtClean="0">
                          <a:effectLst/>
                        </a:rPr>
                        <a:t>2 </a:t>
                      </a:r>
                      <a:r>
                        <a:rPr lang="en-GB" sz="1100" dirty="0">
                          <a:effectLst/>
                        </a:rPr>
                        <a:t>= 4</a:t>
                      </a:r>
                    </a:p>
                    <a:p>
                      <a:pPr algn="ctr">
                        <a:lnSpc>
                          <a:spcPct val="115000"/>
                        </a:lnSpc>
                        <a:spcAft>
                          <a:spcPts val="0"/>
                        </a:spcAft>
                      </a:pPr>
                      <a:r>
                        <a:rPr lang="en-GB" sz="1100" dirty="0" smtClean="0">
                          <a:effectLst/>
                        </a:rPr>
                        <a:t>2 </a:t>
                      </a:r>
                      <a:r>
                        <a:rPr lang="en-GB" sz="1100" dirty="0">
                          <a:effectLst/>
                        </a:rPr>
                        <a:t>× 3 = 6</a:t>
                      </a:r>
                    </a:p>
                    <a:p>
                      <a:pPr algn="ctr">
                        <a:lnSpc>
                          <a:spcPct val="115000"/>
                        </a:lnSpc>
                        <a:spcAft>
                          <a:spcPts val="0"/>
                        </a:spcAft>
                      </a:pPr>
                      <a:r>
                        <a:rPr lang="en-GB" sz="1100" dirty="0" smtClean="0">
                          <a:effectLst/>
                        </a:rPr>
                        <a:t>2 </a:t>
                      </a:r>
                      <a:r>
                        <a:rPr lang="en-GB" sz="1100" dirty="0">
                          <a:effectLst/>
                        </a:rPr>
                        <a:t>× 4 = 8</a:t>
                      </a:r>
                    </a:p>
                    <a:p>
                      <a:pPr algn="ctr">
                        <a:lnSpc>
                          <a:spcPct val="115000"/>
                        </a:lnSpc>
                        <a:spcAft>
                          <a:spcPts val="0"/>
                        </a:spcAft>
                      </a:pPr>
                      <a:r>
                        <a:rPr lang="en-GB" sz="1100" dirty="0" smtClean="0">
                          <a:effectLst/>
                        </a:rPr>
                        <a:t>2 </a:t>
                      </a:r>
                      <a:r>
                        <a:rPr lang="en-GB" sz="1100" dirty="0">
                          <a:effectLst/>
                        </a:rPr>
                        <a:t>× 5 = 10</a:t>
                      </a:r>
                    </a:p>
                    <a:p>
                      <a:pPr algn="ctr">
                        <a:lnSpc>
                          <a:spcPct val="115000"/>
                        </a:lnSpc>
                        <a:spcAft>
                          <a:spcPts val="0"/>
                        </a:spcAft>
                      </a:pPr>
                      <a:r>
                        <a:rPr lang="en-GB" sz="1100" dirty="0" smtClean="0">
                          <a:effectLst/>
                        </a:rPr>
                        <a:t>2 </a:t>
                      </a:r>
                      <a:r>
                        <a:rPr lang="en-GB" sz="1100" dirty="0">
                          <a:effectLst/>
                        </a:rPr>
                        <a:t>× 6 = 12</a:t>
                      </a:r>
                    </a:p>
                    <a:p>
                      <a:pPr algn="ctr">
                        <a:lnSpc>
                          <a:spcPct val="115000"/>
                        </a:lnSpc>
                        <a:spcAft>
                          <a:spcPts val="0"/>
                        </a:spcAft>
                      </a:pPr>
                      <a:r>
                        <a:rPr lang="en-GB" sz="1100" dirty="0" smtClean="0">
                          <a:effectLst/>
                        </a:rPr>
                        <a:t>2 </a:t>
                      </a:r>
                      <a:r>
                        <a:rPr lang="en-GB" sz="1100" dirty="0">
                          <a:effectLst/>
                        </a:rPr>
                        <a:t>× 7 = 14</a:t>
                      </a:r>
                    </a:p>
                    <a:p>
                      <a:pPr algn="ctr">
                        <a:lnSpc>
                          <a:spcPct val="115000"/>
                        </a:lnSpc>
                        <a:spcAft>
                          <a:spcPts val="0"/>
                        </a:spcAft>
                      </a:pPr>
                      <a:r>
                        <a:rPr lang="en-GB" sz="1100" dirty="0" smtClean="0">
                          <a:effectLst/>
                        </a:rPr>
                        <a:t>2 </a:t>
                      </a:r>
                      <a:r>
                        <a:rPr lang="en-GB" sz="1100" dirty="0">
                          <a:effectLst/>
                        </a:rPr>
                        <a:t>× 8 = 16</a:t>
                      </a:r>
                    </a:p>
                    <a:p>
                      <a:pPr algn="ctr">
                        <a:lnSpc>
                          <a:spcPct val="115000"/>
                        </a:lnSpc>
                        <a:spcAft>
                          <a:spcPts val="0"/>
                        </a:spcAft>
                      </a:pPr>
                      <a:r>
                        <a:rPr lang="en-GB" sz="1100" dirty="0" smtClean="0">
                          <a:effectLst/>
                        </a:rPr>
                        <a:t>2 </a:t>
                      </a:r>
                      <a:r>
                        <a:rPr lang="en-GB" sz="1100" dirty="0">
                          <a:effectLst/>
                        </a:rPr>
                        <a:t>× 9 = 18</a:t>
                      </a:r>
                    </a:p>
                    <a:p>
                      <a:pPr algn="ctr">
                        <a:lnSpc>
                          <a:spcPct val="115000"/>
                        </a:lnSpc>
                        <a:spcAft>
                          <a:spcPts val="0"/>
                        </a:spcAft>
                      </a:pPr>
                      <a:r>
                        <a:rPr lang="en-GB" sz="1100" dirty="0" smtClean="0">
                          <a:effectLst/>
                        </a:rPr>
                        <a:t>2 </a:t>
                      </a:r>
                      <a:r>
                        <a:rPr lang="en-GB" sz="1100" dirty="0">
                          <a:effectLst/>
                        </a:rPr>
                        <a:t>× 10 = 20</a:t>
                      </a:r>
                    </a:p>
                    <a:p>
                      <a:pPr algn="ctr">
                        <a:lnSpc>
                          <a:spcPct val="115000"/>
                        </a:lnSpc>
                        <a:spcAft>
                          <a:spcPts val="0"/>
                        </a:spcAft>
                      </a:pPr>
                      <a:r>
                        <a:rPr lang="en-GB" sz="1100" dirty="0" smtClean="0">
                          <a:effectLst/>
                        </a:rPr>
                        <a:t>2 </a:t>
                      </a:r>
                      <a:r>
                        <a:rPr lang="en-GB" sz="1100" dirty="0">
                          <a:effectLst/>
                        </a:rPr>
                        <a:t>× 11 = 22</a:t>
                      </a:r>
                    </a:p>
                    <a:p>
                      <a:pPr algn="ctr">
                        <a:lnSpc>
                          <a:spcPct val="115000"/>
                        </a:lnSpc>
                        <a:spcAft>
                          <a:spcPts val="0"/>
                        </a:spcAft>
                      </a:pPr>
                      <a:r>
                        <a:rPr lang="en-GB" sz="1100" dirty="0" smtClean="0">
                          <a:effectLst/>
                        </a:rPr>
                        <a:t>2 </a:t>
                      </a:r>
                      <a:r>
                        <a:rPr lang="en-GB" sz="1100" dirty="0">
                          <a:effectLst/>
                        </a:rPr>
                        <a:t>× 12 = 24</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rPr>
                        <a:t>2 </a:t>
                      </a:r>
                      <a:r>
                        <a:rPr lang="en-GB" sz="1100" dirty="0">
                          <a:effectLst/>
                        </a:rPr>
                        <a:t>÷ </a:t>
                      </a:r>
                      <a:r>
                        <a:rPr lang="en-GB" sz="1100" dirty="0" smtClean="0">
                          <a:effectLst/>
                        </a:rPr>
                        <a:t>2 </a:t>
                      </a:r>
                      <a:r>
                        <a:rPr lang="en-GB" sz="1100" dirty="0">
                          <a:effectLst/>
                        </a:rPr>
                        <a:t>= 1</a:t>
                      </a:r>
                    </a:p>
                    <a:p>
                      <a:pPr algn="ctr">
                        <a:lnSpc>
                          <a:spcPct val="115000"/>
                        </a:lnSpc>
                        <a:spcAft>
                          <a:spcPts val="0"/>
                        </a:spcAft>
                      </a:pPr>
                      <a:r>
                        <a:rPr lang="en-GB" sz="1100" dirty="0">
                          <a:effectLst/>
                        </a:rPr>
                        <a:t>4 ÷ </a:t>
                      </a:r>
                      <a:r>
                        <a:rPr lang="en-GB" sz="1100" dirty="0" smtClean="0">
                          <a:effectLst/>
                        </a:rPr>
                        <a:t>2 </a:t>
                      </a:r>
                      <a:r>
                        <a:rPr lang="en-GB" sz="1100" dirty="0">
                          <a:effectLst/>
                        </a:rPr>
                        <a:t>= </a:t>
                      </a:r>
                      <a:r>
                        <a:rPr lang="en-GB" sz="1100" dirty="0" smtClean="0">
                          <a:effectLst/>
                        </a:rPr>
                        <a:t>2</a:t>
                      </a:r>
                      <a:endParaRPr lang="en-GB" sz="1100" dirty="0">
                        <a:effectLst/>
                      </a:endParaRPr>
                    </a:p>
                    <a:p>
                      <a:pPr algn="ctr">
                        <a:lnSpc>
                          <a:spcPct val="115000"/>
                        </a:lnSpc>
                        <a:spcAft>
                          <a:spcPts val="0"/>
                        </a:spcAft>
                      </a:pPr>
                      <a:r>
                        <a:rPr lang="en-GB" sz="1100" dirty="0">
                          <a:effectLst/>
                        </a:rPr>
                        <a:t>6 ÷ </a:t>
                      </a:r>
                      <a:r>
                        <a:rPr lang="en-GB" sz="1100" dirty="0" smtClean="0">
                          <a:effectLst/>
                        </a:rPr>
                        <a:t>2 </a:t>
                      </a:r>
                      <a:r>
                        <a:rPr lang="en-GB" sz="1100" dirty="0">
                          <a:effectLst/>
                        </a:rPr>
                        <a:t>= 3</a:t>
                      </a:r>
                    </a:p>
                    <a:p>
                      <a:pPr algn="ctr">
                        <a:lnSpc>
                          <a:spcPct val="115000"/>
                        </a:lnSpc>
                        <a:spcAft>
                          <a:spcPts val="0"/>
                        </a:spcAft>
                      </a:pPr>
                      <a:r>
                        <a:rPr lang="en-GB" sz="1100" dirty="0">
                          <a:effectLst/>
                        </a:rPr>
                        <a:t>8 ÷ </a:t>
                      </a:r>
                      <a:r>
                        <a:rPr lang="en-GB" sz="1100" dirty="0" smtClean="0">
                          <a:effectLst/>
                        </a:rPr>
                        <a:t>2 </a:t>
                      </a:r>
                      <a:r>
                        <a:rPr lang="en-GB" sz="1100" dirty="0">
                          <a:effectLst/>
                        </a:rPr>
                        <a:t>= 4</a:t>
                      </a:r>
                    </a:p>
                    <a:p>
                      <a:pPr algn="ctr">
                        <a:lnSpc>
                          <a:spcPct val="115000"/>
                        </a:lnSpc>
                        <a:spcAft>
                          <a:spcPts val="0"/>
                        </a:spcAft>
                      </a:pPr>
                      <a:r>
                        <a:rPr lang="en-GB" sz="1100" dirty="0">
                          <a:effectLst/>
                        </a:rPr>
                        <a:t>10 ÷ </a:t>
                      </a:r>
                      <a:r>
                        <a:rPr lang="en-GB" sz="1100" dirty="0" smtClean="0">
                          <a:effectLst/>
                        </a:rPr>
                        <a:t>2 </a:t>
                      </a:r>
                      <a:r>
                        <a:rPr lang="en-GB" sz="1100" dirty="0">
                          <a:effectLst/>
                        </a:rPr>
                        <a:t>= 5</a:t>
                      </a:r>
                    </a:p>
                    <a:p>
                      <a:pPr algn="ctr">
                        <a:lnSpc>
                          <a:spcPct val="115000"/>
                        </a:lnSpc>
                        <a:spcAft>
                          <a:spcPts val="0"/>
                        </a:spcAft>
                      </a:pPr>
                      <a:r>
                        <a:rPr lang="en-GB" sz="1100" dirty="0">
                          <a:effectLst/>
                        </a:rPr>
                        <a:t>12 ÷ </a:t>
                      </a:r>
                      <a:r>
                        <a:rPr lang="en-GB" sz="1100" dirty="0" smtClean="0">
                          <a:effectLst/>
                        </a:rPr>
                        <a:t>2 </a:t>
                      </a:r>
                      <a:r>
                        <a:rPr lang="en-GB" sz="1100" dirty="0">
                          <a:effectLst/>
                        </a:rPr>
                        <a:t>= 6</a:t>
                      </a:r>
                    </a:p>
                    <a:p>
                      <a:pPr algn="ctr">
                        <a:lnSpc>
                          <a:spcPct val="115000"/>
                        </a:lnSpc>
                        <a:spcAft>
                          <a:spcPts val="0"/>
                        </a:spcAft>
                      </a:pPr>
                      <a:r>
                        <a:rPr lang="en-GB" sz="1100" dirty="0">
                          <a:effectLst/>
                        </a:rPr>
                        <a:t>14 ÷ </a:t>
                      </a:r>
                      <a:r>
                        <a:rPr lang="en-GB" sz="1100" dirty="0" smtClean="0">
                          <a:effectLst/>
                        </a:rPr>
                        <a:t>2 </a:t>
                      </a:r>
                      <a:r>
                        <a:rPr lang="en-GB" sz="1100" dirty="0">
                          <a:effectLst/>
                        </a:rPr>
                        <a:t>= 7</a:t>
                      </a:r>
                    </a:p>
                    <a:p>
                      <a:pPr algn="ctr">
                        <a:lnSpc>
                          <a:spcPct val="115000"/>
                        </a:lnSpc>
                        <a:spcAft>
                          <a:spcPts val="0"/>
                        </a:spcAft>
                      </a:pPr>
                      <a:r>
                        <a:rPr lang="en-GB" sz="1100" dirty="0">
                          <a:effectLst/>
                        </a:rPr>
                        <a:t>16 ÷ </a:t>
                      </a:r>
                      <a:r>
                        <a:rPr lang="en-GB" sz="1100" dirty="0" smtClean="0">
                          <a:effectLst/>
                        </a:rPr>
                        <a:t>2 </a:t>
                      </a:r>
                      <a:r>
                        <a:rPr lang="en-GB" sz="1100" dirty="0">
                          <a:effectLst/>
                        </a:rPr>
                        <a:t>= 8</a:t>
                      </a:r>
                    </a:p>
                    <a:p>
                      <a:pPr algn="ctr">
                        <a:lnSpc>
                          <a:spcPct val="115000"/>
                        </a:lnSpc>
                        <a:spcAft>
                          <a:spcPts val="0"/>
                        </a:spcAft>
                      </a:pPr>
                      <a:r>
                        <a:rPr lang="en-GB" sz="1100" dirty="0">
                          <a:effectLst/>
                        </a:rPr>
                        <a:t>18 ÷ </a:t>
                      </a:r>
                      <a:r>
                        <a:rPr lang="en-GB" sz="1100" dirty="0" smtClean="0">
                          <a:effectLst/>
                        </a:rPr>
                        <a:t>2 </a:t>
                      </a:r>
                      <a:r>
                        <a:rPr lang="en-GB" sz="1100" dirty="0">
                          <a:effectLst/>
                        </a:rPr>
                        <a:t>= 9</a:t>
                      </a:r>
                    </a:p>
                    <a:p>
                      <a:pPr algn="ctr">
                        <a:lnSpc>
                          <a:spcPct val="115000"/>
                        </a:lnSpc>
                        <a:spcAft>
                          <a:spcPts val="0"/>
                        </a:spcAft>
                      </a:pPr>
                      <a:r>
                        <a:rPr lang="en-GB" sz="1100" dirty="0">
                          <a:effectLst/>
                        </a:rPr>
                        <a:t>20 ÷ </a:t>
                      </a:r>
                      <a:r>
                        <a:rPr lang="en-GB" sz="1100" dirty="0" smtClean="0">
                          <a:effectLst/>
                        </a:rPr>
                        <a:t>2 </a:t>
                      </a:r>
                      <a:r>
                        <a:rPr lang="en-GB" sz="1100" dirty="0">
                          <a:effectLst/>
                        </a:rPr>
                        <a:t>= 10</a:t>
                      </a:r>
                    </a:p>
                    <a:p>
                      <a:pPr algn="ctr">
                        <a:lnSpc>
                          <a:spcPct val="115000"/>
                        </a:lnSpc>
                        <a:spcAft>
                          <a:spcPts val="0"/>
                        </a:spcAft>
                      </a:pPr>
                      <a:r>
                        <a:rPr lang="en-GB" sz="1100" dirty="0">
                          <a:effectLst/>
                        </a:rPr>
                        <a:t>22 ÷ </a:t>
                      </a:r>
                      <a:r>
                        <a:rPr lang="en-GB" sz="1100" dirty="0" smtClean="0">
                          <a:effectLst/>
                        </a:rPr>
                        <a:t>2 </a:t>
                      </a:r>
                      <a:r>
                        <a:rPr lang="en-GB" sz="1100" dirty="0">
                          <a:effectLst/>
                        </a:rPr>
                        <a:t>= 11</a:t>
                      </a:r>
                    </a:p>
                    <a:p>
                      <a:pPr algn="ctr">
                        <a:lnSpc>
                          <a:spcPct val="115000"/>
                        </a:lnSpc>
                        <a:spcAft>
                          <a:spcPts val="0"/>
                        </a:spcAft>
                      </a:pPr>
                      <a:r>
                        <a:rPr lang="en-GB" sz="1100" dirty="0">
                          <a:effectLst/>
                        </a:rPr>
                        <a:t>24 ÷ </a:t>
                      </a:r>
                      <a:r>
                        <a:rPr lang="en-GB" sz="1100" dirty="0" smtClean="0">
                          <a:effectLst/>
                        </a:rPr>
                        <a:t>2 </a:t>
                      </a:r>
                      <a:r>
                        <a:rPr lang="en-GB" sz="1100" dirty="0">
                          <a:effectLst/>
                        </a:rPr>
                        <a:t>= </a:t>
                      </a:r>
                      <a:r>
                        <a:rPr lang="en-GB" sz="1100" dirty="0" smtClean="0">
                          <a:effectLst/>
                        </a:rPr>
                        <a:t>12</a:t>
                      </a:r>
                      <a:endParaRPr lang="en-GB" sz="1100" dirty="0">
                        <a:effectLst/>
                        <a:latin typeface="Calibri"/>
                        <a:ea typeface="Calibri"/>
                        <a:cs typeface="Times New Roman"/>
                      </a:endParaRP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2 </a:t>
            </a:r>
            <a:r>
              <a:rPr lang="en-GB" u="none" dirty="0" smtClean="0"/>
              <a:t>multiplied by </a:t>
            </a:r>
            <a:r>
              <a:rPr lang="en-GB" b="0" u="none" dirty="0" smtClean="0"/>
              <a:t>7?</a:t>
            </a:r>
          </a:p>
          <a:p>
            <a:pPr algn="l"/>
            <a:r>
              <a:rPr lang="en-GB" b="0" u="none" dirty="0" smtClean="0"/>
              <a:t>What is 2</a:t>
            </a:r>
            <a:r>
              <a:rPr lang="en-GB" u="none" dirty="0" smtClean="0"/>
              <a:t> times </a:t>
            </a:r>
            <a:r>
              <a:rPr lang="en-GB" b="0" u="none" dirty="0" smtClean="0"/>
              <a:t>9?</a:t>
            </a:r>
          </a:p>
          <a:p>
            <a:pPr algn="l"/>
            <a:r>
              <a:rPr lang="en-GB" b="0" u="none" dirty="0" smtClean="0"/>
              <a:t>What is 12 </a:t>
            </a:r>
            <a:r>
              <a:rPr lang="en-GB" u="none" dirty="0" smtClean="0"/>
              <a:t>divided by </a:t>
            </a:r>
            <a:r>
              <a:rPr lang="en-GB" b="0" u="none" dirty="0" smtClean="0"/>
              <a:t>2?</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2 </a:t>
            </a:r>
            <a:r>
              <a:rPr lang="en-GB" altLang="en-US" dirty="0">
                <a:ea typeface="Calibri" pitchFamily="34" charset="0"/>
                <a:cs typeface="Times New Roman" pitchFamily="18" charset="0"/>
              </a:rPr>
              <a:t>× ⃝ = 8 or ⃝ ÷ </a:t>
            </a:r>
            <a:r>
              <a:rPr lang="en-GB" altLang="en-US" dirty="0" smtClean="0">
                <a:ea typeface="Calibri" pitchFamily="34" charset="0"/>
                <a:cs typeface="Times New Roman" pitchFamily="18" charset="0"/>
              </a:rPr>
              <a:t>2 </a:t>
            </a:r>
            <a:r>
              <a:rPr lang="en-GB" altLang="en-US" dirty="0">
                <a:ea typeface="Calibri" pitchFamily="34" charset="0"/>
                <a:cs typeface="Times New Roman" pitchFamily="18" charset="0"/>
              </a:rPr>
              <a:t>= 6.</a:t>
            </a: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74209"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160157599"/>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Spring 1</a:t>
            </a:r>
            <a:endParaRPr lang="en-GB" dirty="0"/>
          </a:p>
        </p:txBody>
      </p:sp>
      <p:sp>
        <p:nvSpPr>
          <p:cNvPr id="3" name="Text Placeholder 2"/>
          <p:cNvSpPr>
            <a:spLocks noGrp="1"/>
          </p:cNvSpPr>
          <p:nvPr>
            <p:ph type="body" sz="quarter" idx="11"/>
          </p:nvPr>
        </p:nvSpPr>
        <p:spPr/>
        <p:txBody>
          <a:bodyPr/>
          <a:lstStyle/>
          <a:p>
            <a:r>
              <a:rPr lang="en-GB" dirty="0" smtClean="0"/>
              <a:t>I know doubles and halves of numbers to 20.</a:t>
            </a:r>
            <a:endParaRPr lang="en-GB" dirty="0"/>
          </a:p>
        </p:txBody>
      </p:sp>
      <p:sp>
        <p:nvSpPr>
          <p:cNvPr id="4" name="Text Placeholder 3"/>
          <p:cNvSpPr>
            <a:spLocks noGrp="1"/>
          </p:cNvSpPr>
          <p:nvPr>
            <p:ph type="body" sz="quarter" idx="12"/>
          </p:nvPr>
        </p:nvSpPr>
        <p:spPr/>
        <p:txBody>
          <a:bodyPr>
            <a:normAutofit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smtClean="0">
                <a:ea typeface="Calibri" pitchFamily="34" charset="0"/>
                <a:cs typeface="Times New Roman" pitchFamily="18" charset="0"/>
              </a:rPr>
              <a:t>Use </a:t>
            </a:r>
            <a:r>
              <a:rPr lang="en-GB" altLang="en-US" u="sng" dirty="0">
                <a:ea typeface="Calibri" pitchFamily="34" charset="0"/>
                <a:cs typeface="Times New Roman" pitchFamily="18" charset="0"/>
              </a:rPr>
              <a:t>what you already </a:t>
            </a:r>
            <a:r>
              <a:rPr lang="en-GB" altLang="en-US" u="sng" dirty="0" smtClean="0">
                <a:ea typeface="Calibri" pitchFamily="34" charset="0"/>
                <a:cs typeface="Times New Roman" pitchFamily="18" charset="0"/>
              </a:rPr>
              <a:t>know </a:t>
            </a:r>
            <a:r>
              <a:rPr lang="en-GB" altLang="en-US" dirty="0" smtClean="0">
                <a:ea typeface="Calibri" pitchFamily="34" charset="0"/>
                <a:cs typeface="Times New Roman" pitchFamily="18" charset="0"/>
              </a:rPr>
              <a:t>– Encourage your child to find the connection between the 2 times table and double facts.</a:t>
            </a:r>
            <a:endParaRPr lang="en-GB" altLang="en-US" dirty="0">
              <a:ea typeface="Calibri" pitchFamily="34" charset="0"/>
              <a:cs typeface="Times New Roman" pitchFamily="18" charset="0"/>
            </a:endParaRPr>
          </a:p>
          <a:p>
            <a:pPr lvl="0" eaLnBrk="0" fontAlgn="base" hangingPunct="0">
              <a:spcBef>
                <a:spcPct val="0"/>
              </a:spcBef>
              <a:spcAft>
                <a:spcPct val="0"/>
              </a:spcAft>
              <a:buClrTx/>
              <a:buSzTx/>
            </a:pPr>
            <a:endParaRPr lang="en-GB" altLang="en-US" dirty="0" smtClean="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Ping Pong</a:t>
            </a:r>
            <a:r>
              <a:rPr lang="en-GB" altLang="en-US" dirty="0" smtClean="0">
                <a:cs typeface="Times New Roman" pitchFamily="18" charset="0"/>
              </a:rPr>
              <a:t> – In this game, the parent says, “Ping,” and the child replies, “Pong.” Then the parent says a number and the child doubles it. For a harder version, the adult can say, “Pong.” The child replies, “Ping,” and then halves the next number given.</a:t>
            </a:r>
            <a:endParaRPr lang="en-GB" altLang="en-US" u="sng" dirty="0">
              <a:cs typeface="Times New Roman" pitchFamily="18" charset="0"/>
            </a:endParaRPr>
          </a:p>
          <a:p>
            <a:pPr lvl="0" eaLnBrk="0" fontAlgn="base" hangingPunct="0">
              <a:spcBef>
                <a:spcPct val="0"/>
              </a:spcBef>
              <a:spcAft>
                <a:spcPct val="0"/>
              </a:spcAft>
              <a:buClrTx/>
              <a:buSzTx/>
            </a:pPr>
            <a:endParaRPr lang="en-GB" altLang="en-US" dirty="0">
              <a:cs typeface="Times New Roman" pitchFamily="18" charset="0"/>
            </a:endParaRPr>
          </a:p>
          <a:p>
            <a:pPr lvl="0" eaLnBrk="0" fontAlgn="base" hangingPunct="0">
              <a:spcBef>
                <a:spcPct val="0"/>
              </a:spcBef>
              <a:spcAft>
                <a:spcPct val="0"/>
              </a:spcAft>
              <a:buClrTx/>
              <a:buSzTx/>
            </a:pPr>
            <a:r>
              <a:rPr lang="en-GB" altLang="en-US" u="sng" dirty="0" smtClean="0">
                <a:cs typeface="Times New Roman" pitchFamily="18" charset="0"/>
              </a:rPr>
              <a:t>Practise online </a:t>
            </a:r>
            <a:r>
              <a:rPr lang="en-GB" altLang="en-US" dirty="0" smtClean="0">
                <a:cs typeface="Times New Roman" pitchFamily="18" charset="0"/>
              </a:rPr>
              <a:t>– Go to </a:t>
            </a:r>
            <a:r>
              <a:rPr lang="en-GB" altLang="en-US" dirty="0" smtClean="0">
                <a:cs typeface="Times New Roman" pitchFamily="18" charset="0"/>
                <a:hlinkClick r:id="rId2"/>
              </a:rPr>
              <a:t>www.conkermaths.com</a:t>
            </a:r>
            <a:r>
              <a:rPr lang="en-GB" altLang="en-US" dirty="0" smtClean="0">
                <a:cs typeface="Times New Roman" pitchFamily="18" charset="0"/>
              </a:rPr>
              <a:t> and see how many questions you can answer in just 90 seconds.</a:t>
            </a:r>
            <a:endParaRPr lang="en-GB" altLang="en-US" dirty="0">
              <a:cs typeface="Arial" pitchFamily="34" charset="0"/>
            </a:endParaRPr>
          </a:p>
          <a:p>
            <a:pPr lvl="0"/>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825637145"/>
              </p:ext>
            </p:extLst>
          </p:nvPr>
        </p:nvGraphicFramePr>
        <p:xfrm>
          <a:off x="719138" y="2555877"/>
          <a:ext cx="3390900" cy="2376163"/>
        </p:xfrm>
        <a:graphic>
          <a:graphicData uri="http://schemas.openxmlformats.org/drawingml/2006/table">
            <a:tbl>
              <a:tblPr firstRow="1" bandRow="1">
                <a:tableStyleId>{2D5ABB26-0587-4C30-8999-92F81FD0307C}</a:tableStyleId>
              </a:tblPr>
              <a:tblGrid>
                <a:gridCol w="847725"/>
                <a:gridCol w="847725"/>
                <a:gridCol w="847725"/>
                <a:gridCol w="847725"/>
              </a:tblGrid>
              <a:tr h="2376163">
                <a:tc>
                  <a:txBody>
                    <a:bodyPr/>
                    <a:lstStyle/>
                    <a:p>
                      <a:pPr algn="ctr">
                        <a:lnSpc>
                          <a:spcPct val="115000"/>
                        </a:lnSpc>
                        <a:spcAft>
                          <a:spcPts val="0"/>
                        </a:spcAft>
                      </a:pPr>
                      <a:r>
                        <a:rPr lang="en-GB" sz="1100" dirty="0" smtClean="0">
                          <a:effectLst/>
                          <a:latin typeface="Calibri"/>
                          <a:ea typeface="Calibri"/>
                          <a:cs typeface="Times New Roman"/>
                        </a:rPr>
                        <a:t>0 + 0 = 0</a:t>
                      </a:r>
                    </a:p>
                    <a:p>
                      <a:pPr algn="ctr">
                        <a:lnSpc>
                          <a:spcPct val="115000"/>
                        </a:lnSpc>
                        <a:spcAft>
                          <a:spcPts val="0"/>
                        </a:spcAft>
                      </a:pPr>
                      <a:r>
                        <a:rPr lang="en-GB" sz="1100" dirty="0" smtClean="0">
                          <a:effectLst/>
                          <a:latin typeface="Calibri"/>
                          <a:ea typeface="Calibri"/>
                          <a:cs typeface="Times New Roman"/>
                        </a:rPr>
                        <a:t>1 + 1 = 1</a:t>
                      </a:r>
                    </a:p>
                    <a:p>
                      <a:pPr algn="ctr">
                        <a:lnSpc>
                          <a:spcPct val="115000"/>
                        </a:lnSpc>
                        <a:spcAft>
                          <a:spcPts val="0"/>
                        </a:spcAft>
                      </a:pPr>
                      <a:r>
                        <a:rPr lang="en-GB" sz="1100" dirty="0" smtClean="0">
                          <a:effectLst/>
                          <a:latin typeface="Calibri"/>
                          <a:ea typeface="Calibri"/>
                          <a:cs typeface="Times New Roman"/>
                        </a:rPr>
                        <a:t>2 + 2 = 4</a:t>
                      </a:r>
                    </a:p>
                    <a:p>
                      <a:pPr algn="ctr">
                        <a:lnSpc>
                          <a:spcPct val="115000"/>
                        </a:lnSpc>
                        <a:spcAft>
                          <a:spcPts val="0"/>
                        </a:spcAft>
                      </a:pPr>
                      <a:r>
                        <a:rPr lang="en-GB" sz="1100" dirty="0" smtClean="0">
                          <a:effectLst/>
                          <a:latin typeface="Calibri"/>
                          <a:ea typeface="Calibri"/>
                          <a:cs typeface="Times New Roman"/>
                        </a:rPr>
                        <a:t>3 + 3 = 6</a:t>
                      </a:r>
                    </a:p>
                    <a:p>
                      <a:pPr algn="ctr">
                        <a:lnSpc>
                          <a:spcPct val="115000"/>
                        </a:lnSpc>
                        <a:spcAft>
                          <a:spcPts val="0"/>
                        </a:spcAft>
                      </a:pPr>
                      <a:r>
                        <a:rPr lang="en-GB" sz="1100" dirty="0" smtClean="0">
                          <a:effectLst/>
                          <a:latin typeface="Calibri"/>
                          <a:ea typeface="Calibri"/>
                          <a:cs typeface="Times New Roman"/>
                        </a:rPr>
                        <a:t>4 + 4 = 8</a:t>
                      </a:r>
                    </a:p>
                    <a:p>
                      <a:pPr algn="ctr">
                        <a:lnSpc>
                          <a:spcPct val="115000"/>
                        </a:lnSpc>
                        <a:spcAft>
                          <a:spcPts val="0"/>
                        </a:spcAft>
                      </a:pPr>
                      <a:r>
                        <a:rPr lang="en-GB" sz="1100" dirty="0" smtClean="0">
                          <a:effectLst/>
                          <a:latin typeface="Calibri"/>
                          <a:ea typeface="Calibri"/>
                          <a:cs typeface="Times New Roman"/>
                        </a:rPr>
                        <a:t>5 + 5 = 10</a:t>
                      </a:r>
                    </a:p>
                    <a:p>
                      <a:pPr algn="ctr">
                        <a:lnSpc>
                          <a:spcPct val="115000"/>
                        </a:lnSpc>
                        <a:spcAft>
                          <a:spcPts val="0"/>
                        </a:spcAft>
                      </a:pPr>
                      <a:r>
                        <a:rPr lang="en-GB" sz="1100" dirty="0" smtClean="0">
                          <a:effectLst/>
                          <a:latin typeface="Calibri"/>
                          <a:ea typeface="Calibri"/>
                          <a:cs typeface="Times New Roman"/>
                        </a:rPr>
                        <a:t>6 + 6 = 12</a:t>
                      </a:r>
                    </a:p>
                    <a:p>
                      <a:pPr algn="ctr">
                        <a:lnSpc>
                          <a:spcPct val="115000"/>
                        </a:lnSpc>
                        <a:spcAft>
                          <a:spcPts val="0"/>
                        </a:spcAft>
                      </a:pPr>
                      <a:r>
                        <a:rPr lang="en-GB" sz="1100" dirty="0" smtClean="0">
                          <a:effectLst/>
                          <a:latin typeface="Calibri"/>
                          <a:ea typeface="Calibri"/>
                          <a:cs typeface="Times New Roman"/>
                        </a:rPr>
                        <a:t>7 + 7 = 14</a:t>
                      </a:r>
                    </a:p>
                    <a:p>
                      <a:pPr algn="ctr">
                        <a:lnSpc>
                          <a:spcPct val="115000"/>
                        </a:lnSpc>
                        <a:spcAft>
                          <a:spcPts val="0"/>
                        </a:spcAft>
                      </a:pPr>
                      <a:r>
                        <a:rPr lang="en-GB" sz="1100" dirty="0" smtClean="0">
                          <a:effectLst/>
                          <a:latin typeface="Calibri"/>
                          <a:ea typeface="Calibri"/>
                          <a:cs typeface="Times New Roman"/>
                        </a:rPr>
                        <a:t>8 + 8 = 16</a:t>
                      </a:r>
                    </a:p>
                    <a:p>
                      <a:pPr algn="ctr">
                        <a:lnSpc>
                          <a:spcPct val="115000"/>
                        </a:lnSpc>
                        <a:spcAft>
                          <a:spcPts val="0"/>
                        </a:spcAft>
                      </a:pPr>
                      <a:r>
                        <a:rPr lang="en-GB" sz="1100" dirty="0" smtClean="0">
                          <a:effectLst/>
                          <a:latin typeface="Calibri"/>
                          <a:ea typeface="Calibri"/>
                          <a:cs typeface="Times New Roman"/>
                        </a:rPr>
                        <a:t>9 + 9 = 18</a:t>
                      </a:r>
                    </a:p>
                    <a:p>
                      <a:pPr algn="ctr">
                        <a:lnSpc>
                          <a:spcPct val="115000"/>
                        </a:lnSpc>
                        <a:spcAft>
                          <a:spcPts val="0"/>
                        </a:spcAft>
                      </a:pPr>
                      <a:r>
                        <a:rPr lang="en-GB" sz="1100" dirty="0" smtClean="0">
                          <a:effectLst/>
                          <a:latin typeface="Calibri"/>
                          <a:ea typeface="Calibri"/>
                          <a:cs typeface="Times New Roman"/>
                        </a:rPr>
                        <a:t>10 + 10 = 20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½ of 0 = 0</a:t>
                      </a:r>
                    </a:p>
                    <a:p>
                      <a:pPr algn="ctr">
                        <a:lnSpc>
                          <a:spcPct val="115000"/>
                        </a:lnSpc>
                        <a:spcAft>
                          <a:spcPts val="0"/>
                        </a:spcAft>
                      </a:pPr>
                      <a:r>
                        <a:rPr lang="en-GB" sz="1100" dirty="0" smtClean="0">
                          <a:effectLst/>
                          <a:latin typeface="Calibri"/>
                          <a:ea typeface="Calibri"/>
                          <a:cs typeface="Times New Roman"/>
                        </a:rPr>
                        <a:t>½ of 2 = 1</a:t>
                      </a:r>
                    </a:p>
                    <a:p>
                      <a:pPr algn="ctr">
                        <a:lnSpc>
                          <a:spcPct val="115000"/>
                        </a:lnSpc>
                        <a:spcAft>
                          <a:spcPts val="0"/>
                        </a:spcAft>
                      </a:pPr>
                      <a:r>
                        <a:rPr lang="en-GB" sz="1100" dirty="0" smtClean="0">
                          <a:effectLst/>
                          <a:latin typeface="Calibri"/>
                          <a:ea typeface="Calibri"/>
                          <a:cs typeface="Times New Roman"/>
                        </a:rPr>
                        <a:t>½ of 4 = 2</a:t>
                      </a:r>
                    </a:p>
                    <a:p>
                      <a:pPr algn="ctr">
                        <a:lnSpc>
                          <a:spcPct val="115000"/>
                        </a:lnSpc>
                        <a:spcAft>
                          <a:spcPts val="0"/>
                        </a:spcAft>
                      </a:pPr>
                      <a:r>
                        <a:rPr lang="en-GB" sz="1100" dirty="0" smtClean="0">
                          <a:effectLst/>
                          <a:latin typeface="Calibri"/>
                          <a:ea typeface="Calibri"/>
                          <a:cs typeface="Times New Roman"/>
                        </a:rPr>
                        <a:t>½ of 6 = 3</a:t>
                      </a:r>
                    </a:p>
                    <a:p>
                      <a:pPr algn="ctr">
                        <a:lnSpc>
                          <a:spcPct val="115000"/>
                        </a:lnSpc>
                        <a:spcAft>
                          <a:spcPts val="0"/>
                        </a:spcAft>
                      </a:pPr>
                      <a:r>
                        <a:rPr lang="en-GB" sz="1100" dirty="0" smtClean="0">
                          <a:effectLst/>
                          <a:latin typeface="Calibri"/>
                          <a:ea typeface="Calibri"/>
                          <a:cs typeface="Times New Roman"/>
                        </a:rPr>
                        <a:t>½ of 8 = 4</a:t>
                      </a:r>
                    </a:p>
                    <a:p>
                      <a:pPr algn="ctr">
                        <a:lnSpc>
                          <a:spcPct val="115000"/>
                        </a:lnSpc>
                        <a:spcAft>
                          <a:spcPts val="0"/>
                        </a:spcAft>
                      </a:pPr>
                      <a:r>
                        <a:rPr lang="en-GB" sz="1100" dirty="0" smtClean="0">
                          <a:effectLst/>
                          <a:latin typeface="Calibri"/>
                          <a:ea typeface="Calibri"/>
                          <a:cs typeface="Times New Roman"/>
                        </a:rPr>
                        <a:t>½ of 10 = 5</a:t>
                      </a:r>
                    </a:p>
                    <a:p>
                      <a:pPr algn="ctr">
                        <a:lnSpc>
                          <a:spcPct val="115000"/>
                        </a:lnSpc>
                        <a:spcAft>
                          <a:spcPts val="0"/>
                        </a:spcAft>
                      </a:pPr>
                      <a:r>
                        <a:rPr lang="en-GB" sz="1100" dirty="0" smtClean="0">
                          <a:effectLst/>
                          <a:latin typeface="Calibri"/>
                          <a:ea typeface="Calibri"/>
                          <a:cs typeface="Times New Roman"/>
                        </a:rPr>
                        <a:t>½ of 12 = 6</a:t>
                      </a:r>
                    </a:p>
                    <a:p>
                      <a:pPr algn="ctr">
                        <a:lnSpc>
                          <a:spcPct val="115000"/>
                        </a:lnSpc>
                        <a:spcAft>
                          <a:spcPts val="0"/>
                        </a:spcAft>
                      </a:pPr>
                      <a:r>
                        <a:rPr lang="en-GB" sz="1100" dirty="0" smtClean="0">
                          <a:effectLst/>
                          <a:latin typeface="Calibri"/>
                          <a:ea typeface="Calibri"/>
                          <a:cs typeface="Times New Roman"/>
                        </a:rPr>
                        <a:t>½ of 14 = 7</a:t>
                      </a:r>
                    </a:p>
                    <a:p>
                      <a:pPr algn="ctr">
                        <a:lnSpc>
                          <a:spcPct val="115000"/>
                        </a:lnSpc>
                        <a:spcAft>
                          <a:spcPts val="0"/>
                        </a:spcAft>
                      </a:pPr>
                      <a:r>
                        <a:rPr lang="en-GB" sz="1100" dirty="0" smtClean="0">
                          <a:effectLst/>
                          <a:latin typeface="Calibri"/>
                          <a:ea typeface="Calibri"/>
                          <a:cs typeface="Times New Roman"/>
                        </a:rPr>
                        <a:t>½ of 16 = 8</a:t>
                      </a:r>
                    </a:p>
                    <a:p>
                      <a:pPr algn="ctr">
                        <a:lnSpc>
                          <a:spcPct val="115000"/>
                        </a:lnSpc>
                        <a:spcAft>
                          <a:spcPts val="0"/>
                        </a:spcAft>
                      </a:pPr>
                      <a:r>
                        <a:rPr lang="en-GB" sz="1100" dirty="0" smtClean="0">
                          <a:effectLst/>
                          <a:latin typeface="Calibri"/>
                          <a:ea typeface="Calibri"/>
                          <a:cs typeface="Times New Roman"/>
                        </a:rPr>
                        <a:t>½ of 18 = 9</a:t>
                      </a:r>
                    </a:p>
                    <a:p>
                      <a:pPr algn="ctr">
                        <a:lnSpc>
                          <a:spcPct val="115000"/>
                        </a:lnSpc>
                        <a:spcAft>
                          <a:spcPts val="0"/>
                        </a:spcAft>
                      </a:pPr>
                      <a:r>
                        <a:rPr lang="en-GB" sz="1100" dirty="0" smtClean="0">
                          <a:effectLst/>
                          <a:latin typeface="Calibri"/>
                          <a:ea typeface="Calibri"/>
                          <a:cs typeface="Times New Roman"/>
                        </a:rPr>
                        <a:t>½ of 20 = 10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endParaRPr lang="en-GB" sz="1100" dirty="0" smtClean="0">
                        <a:effectLst/>
                        <a:latin typeface="Calibri"/>
                        <a:ea typeface="Calibri"/>
                        <a:cs typeface="Times New Roman"/>
                      </a:endParaRPr>
                    </a:p>
                    <a:p>
                      <a:pPr algn="ctr">
                        <a:lnSpc>
                          <a:spcPct val="115000"/>
                        </a:lnSpc>
                        <a:spcAft>
                          <a:spcPts val="0"/>
                        </a:spcAft>
                      </a:pPr>
                      <a:r>
                        <a:rPr lang="en-GB" sz="1100" dirty="0" smtClean="0">
                          <a:effectLst/>
                          <a:latin typeface="Calibri"/>
                          <a:ea typeface="Calibri"/>
                          <a:cs typeface="Times New Roman"/>
                        </a:rPr>
                        <a:t>11 + 11 = 22</a:t>
                      </a:r>
                    </a:p>
                    <a:p>
                      <a:pPr algn="ctr">
                        <a:lnSpc>
                          <a:spcPct val="115000"/>
                        </a:lnSpc>
                        <a:spcAft>
                          <a:spcPts val="0"/>
                        </a:spcAft>
                      </a:pPr>
                      <a:r>
                        <a:rPr lang="en-GB" sz="1100" dirty="0" smtClean="0">
                          <a:effectLst/>
                          <a:latin typeface="Calibri"/>
                          <a:ea typeface="Calibri"/>
                          <a:cs typeface="Times New Roman"/>
                        </a:rPr>
                        <a:t>12</a:t>
                      </a:r>
                      <a:r>
                        <a:rPr lang="en-GB" sz="1100" baseline="0" dirty="0" smtClean="0">
                          <a:effectLst/>
                          <a:latin typeface="Calibri"/>
                          <a:ea typeface="Calibri"/>
                          <a:cs typeface="Times New Roman"/>
                        </a:rPr>
                        <a:t> + 12 = 24</a:t>
                      </a:r>
                    </a:p>
                    <a:p>
                      <a:pPr algn="ctr">
                        <a:lnSpc>
                          <a:spcPct val="115000"/>
                        </a:lnSpc>
                        <a:spcAft>
                          <a:spcPts val="0"/>
                        </a:spcAft>
                      </a:pPr>
                      <a:r>
                        <a:rPr lang="en-GB" sz="1100" baseline="0" dirty="0" smtClean="0">
                          <a:effectLst/>
                          <a:latin typeface="Calibri"/>
                          <a:ea typeface="Calibri"/>
                          <a:cs typeface="Times New Roman"/>
                        </a:rPr>
                        <a:t>13 + 13 = 26</a:t>
                      </a:r>
                    </a:p>
                    <a:p>
                      <a:pPr algn="ctr">
                        <a:lnSpc>
                          <a:spcPct val="115000"/>
                        </a:lnSpc>
                        <a:spcAft>
                          <a:spcPts val="0"/>
                        </a:spcAft>
                      </a:pPr>
                      <a:r>
                        <a:rPr lang="en-GB" sz="1100" baseline="0" dirty="0" smtClean="0">
                          <a:effectLst/>
                          <a:latin typeface="Calibri"/>
                          <a:ea typeface="Calibri"/>
                          <a:cs typeface="Times New Roman"/>
                        </a:rPr>
                        <a:t>14 + 14 = 28</a:t>
                      </a:r>
                    </a:p>
                    <a:p>
                      <a:pPr algn="ctr">
                        <a:lnSpc>
                          <a:spcPct val="115000"/>
                        </a:lnSpc>
                        <a:spcAft>
                          <a:spcPts val="0"/>
                        </a:spcAft>
                      </a:pPr>
                      <a:r>
                        <a:rPr lang="en-GB" sz="1100" baseline="0" dirty="0" smtClean="0">
                          <a:effectLst/>
                          <a:latin typeface="Calibri"/>
                          <a:ea typeface="Calibri"/>
                          <a:cs typeface="Times New Roman"/>
                        </a:rPr>
                        <a:t>15 + 15 = 30</a:t>
                      </a:r>
                    </a:p>
                    <a:p>
                      <a:pPr algn="ctr">
                        <a:lnSpc>
                          <a:spcPct val="115000"/>
                        </a:lnSpc>
                        <a:spcAft>
                          <a:spcPts val="0"/>
                        </a:spcAft>
                      </a:pPr>
                      <a:r>
                        <a:rPr lang="en-GB" sz="1100" baseline="0" dirty="0" smtClean="0">
                          <a:effectLst/>
                          <a:latin typeface="Calibri"/>
                          <a:ea typeface="Calibri"/>
                          <a:cs typeface="Times New Roman"/>
                        </a:rPr>
                        <a:t>16 + 16 = 32</a:t>
                      </a:r>
                    </a:p>
                    <a:p>
                      <a:pPr algn="ctr">
                        <a:lnSpc>
                          <a:spcPct val="115000"/>
                        </a:lnSpc>
                        <a:spcAft>
                          <a:spcPts val="0"/>
                        </a:spcAft>
                      </a:pPr>
                      <a:r>
                        <a:rPr lang="en-GB" sz="1100" baseline="0" dirty="0" smtClean="0">
                          <a:effectLst/>
                          <a:latin typeface="Calibri"/>
                          <a:ea typeface="Calibri"/>
                          <a:cs typeface="Times New Roman"/>
                        </a:rPr>
                        <a:t>17 + 17 = 34</a:t>
                      </a:r>
                    </a:p>
                    <a:p>
                      <a:pPr algn="ctr">
                        <a:lnSpc>
                          <a:spcPct val="115000"/>
                        </a:lnSpc>
                        <a:spcAft>
                          <a:spcPts val="0"/>
                        </a:spcAft>
                      </a:pPr>
                      <a:r>
                        <a:rPr lang="en-GB" sz="1100" baseline="0" dirty="0" smtClean="0">
                          <a:effectLst/>
                          <a:latin typeface="Calibri"/>
                          <a:ea typeface="Calibri"/>
                          <a:cs typeface="Times New Roman"/>
                        </a:rPr>
                        <a:t>18 + 18 = 36</a:t>
                      </a:r>
                    </a:p>
                    <a:p>
                      <a:pPr algn="ctr">
                        <a:lnSpc>
                          <a:spcPct val="115000"/>
                        </a:lnSpc>
                        <a:spcAft>
                          <a:spcPts val="0"/>
                        </a:spcAft>
                      </a:pPr>
                      <a:r>
                        <a:rPr lang="en-GB" sz="1100" baseline="0" dirty="0" smtClean="0">
                          <a:effectLst/>
                          <a:latin typeface="Calibri"/>
                          <a:ea typeface="Calibri"/>
                          <a:cs typeface="Times New Roman"/>
                        </a:rPr>
                        <a:t>19 + 19 = 38</a:t>
                      </a:r>
                    </a:p>
                    <a:p>
                      <a:pPr algn="ctr">
                        <a:lnSpc>
                          <a:spcPct val="115000"/>
                        </a:lnSpc>
                        <a:spcAft>
                          <a:spcPts val="0"/>
                        </a:spcAft>
                      </a:pPr>
                      <a:r>
                        <a:rPr lang="en-GB" sz="1100" baseline="0" dirty="0" smtClean="0">
                          <a:effectLst/>
                          <a:latin typeface="Calibri"/>
                          <a:ea typeface="Calibri"/>
                          <a:cs typeface="Times New Roman"/>
                        </a:rPr>
                        <a:t>20 + 20 = 40</a:t>
                      </a:r>
                      <a:endParaRPr lang="en-GB" sz="1100" dirty="0" smtClean="0">
                        <a:effectLst/>
                        <a:latin typeface="Calibri"/>
                        <a:ea typeface="Calibri"/>
                        <a:cs typeface="Times New Roman"/>
                      </a:endParaRPr>
                    </a:p>
                  </a:txBody>
                  <a:tcPr marL="68580" marR="68580" marT="0" marB="0"/>
                </a:tc>
                <a:tc>
                  <a:txBody>
                    <a:bodyPr/>
                    <a:lstStyle/>
                    <a:p>
                      <a:pPr algn="ctr">
                        <a:lnSpc>
                          <a:spcPct val="115000"/>
                        </a:lnSpc>
                        <a:spcAft>
                          <a:spcPts val="0"/>
                        </a:spcAft>
                      </a:pPr>
                      <a:endParaRPr lang="en-GB" sz="1100" dirty="0">
                        <a:effectLst/>
                        <a:latin typeface="Calibri"/>
                        <a:ea typeface="Calibri"/>
                        <a:cs typeface="Times New Roman"/>
                      </a:endParaRPr>
                    </a:p>
                  </a:txBody>
                  <a:tcPr marL="68580" marR="68580" marT="0" marB="0"/>
                </a:tc>
              </a:tr>
            </a:tbl>
          </a:graphicData>
        </a:graphic>
      </p:graphicFrame>
      <p:sp>
        <p:nvSpPr>
          <p:cNvPr id="6" name="Text Placeholder 5"/>
          <p:cNvSpPr>
            <a:spLocks noGrp="1"/>
          </p:cNvSpPr>
          <p:nvPr>
            <p:ph type="body" sz="quarter" idx="14"/>
          </p:nvPr>
        </p:nvSpPr>
        <p:spPr/>
        <p:txBody>
          <a:bodyPr>
            <a:normAutofit/>
          </a:bodyPr>
          <a:lstStyle/>
          <a:p>
            <a:r>
              <a:rPr lang="en-GB" dirty="0" smtClean="0"/>
              <a:t>Key Vocabulary</a:t>
            </a:r>
          </a:p>
          <a:p>
            <a:pPr algn="l"/>
            <a:r>
              <a:rPr lang="en-GB" b="0" u="none" dirty="0" smtClean="0"/>
              <a:t>What is </a:t>
            </a:r>
            <a:r>
              <a:rPr lang="en-GB" u="none" dirty="0" smtClean="0"/>
              <a:t>double </a:t>
            </a:r>
            <a:r>
              <a:rPr lang="en-GB" b="0" u="none" dirty="0" smtClean="0"/>
              <a:t>9?</a:t>
            </a:r>
          </a:p>
          <a:p>
            <a:pPr algn="l"/>
            <a:r>
              <a:rPr lang="en-GB" b="0" u="none" dirty="0" smtClean="0"/>
              <a:t>What is </a:t>
            </a:r>
            <a:r>
              <a:rPr lang="en-GB" u="none" dirty="0" smtClean="0"/>
              <a:t>half </a:t>
            </a:r>
            <a:r>
              <a:rPr lang="en-GB" b="0" u="none" dirty="0" smtClean="0"/>
              <a:t>of 14?</a:t>
            </a:r>
          </a:p>
          <a:p>
            <a:pPr algn="l"/>
            <a:r>
              <a:rPr lang="en-GB" b="0" u="none" dirty="0" smtClean="0"/>
              <a:t>What is 8 + 9?</a:t>
            </a:r>
          </a:p>
          <a:p>
            <a:pPr algn="l"/>
            <a:r>
              <a:rPr lang="en-GB" u="none" dirty="0" smtClean="0"/>
              <a:t>How do </a:t>
            </a:r>
            <a:r>
              <a:rPr lang="en-GB" u="none" smtClean="0"/>
              <a:t>you know?</a:t>
            </a:r>
            <a:endParaRPr lang="en-GB" u="none" dirty="0" smtClean="0"/>
          </a:p>
        </p:txBody>
      </p:sp>
      <p:sp>
        <p:nvSpPr>
          <p:cNvPr id="5" name="Rectangle 4"/>
          <p:cNvSpPr/>
          <p:nvPr/>
        </p:nvSpPr>
        <p:spPr>
          <a:xfrm>
            <a:off x="692696" y="4932039"/>
            <a:ext cx="5805264" cy="646331"/>
          </a:xfrm>
          <a:prstGeom prst="rect">
            <a:avLst/>
          </a:prstGeom>
        </p:spPr>
        <p:txBody>
          <a:bodyPr wrap="square">
            <a:spAutoFit/>
          </a:bodyPr>
          <a:lstStyle/>
          <a:p>
            <a:r>
              <a:rPr lang="en-GB" sz="1200" dirty="0">
                <a:latin typeface="Calibri" panose="020F0502020204030204" pitchFamily="34" charset="0"/>
                <a:ea typeface="Calibri" pitchFamily="34" charset="0"/>
                <a:cs typeface="Times New Roman" pitchFamily="18" charset="0"/>
              </a:rPr>
              <a:t>Children who know their 2 times table should be able to make connections between doubling and multiplication. When children are confident with their double facts, they can use them to calculate near doubles e.g. 7 + 8 = 15 because it is one more than double 7.</a:t>
            </a:r>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38810" y="184284"/>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4"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5"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1" name="Group 91"/>
              <p:cNvGrpSpPr>
                <a:grpSpLocks/>
              </p:cNvGrpSpPr>
              <p:nvPr/>
            </p:nvGrpSpPr>
            <p:grpSpPr bwMode="auto">
              <a:xfrm>
                <a:off x="2613" y="1620"/>
                <a:ext cx="4368" cy="4347"/>
                <a:chOff x="2644" y="1645"/>
                <a:chExt cx="4368" cy="4347"/>
              </a:xfrm>
            </p:grpSpPr>
            <p:sp>
              <p:nvSpPr>
                <p:cNvPr id="132"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3" name="Group 93"/>
                <p:cNvGrpSpPr>
                  <a:grpSpLocks/>
                </p:cNvGrpSpPr>
                <p:nvPr/>
              </p:nvGrpSpPr>
              <p:grpSpPr bwMode="auto">
                <a:xfrm>
                  <a:off x="2644" y="1645"/>
                  <a:ext cx="4368" cy="3194"/>
                  <a:chOff x="2644" y="1645"/>
                  <a:chExt cx="4368" cy="3194"/>
                </a:xfrm>
              </p:grpSpPr>
              <p:sp>
                <p:nvSpPr>
                  <p:cNvPr id="134"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3">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5"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3"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052912618"/>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lstStyle/>
          <a:p>
            <a:r>
              <a:rPr lang="en-GB" dirty="0" smtClean="0"/>
              <a:t>Year 2 – Spring 2</a:t>
            </a:r>
            <a:endParaRPr lang="en-GB" dirty="0"/>
          </a:p>
        </p:txBody>
      </p:sp>
      <p:sp>
        <p:nvSpPr>
          <p:cNvPr id="3" name="Text Placeholder 2"/>
          <p:cNvSpPr>
            <a:spLocks noGrp="1"/>
          </p:cNvSpPr>
          <p:nvPr>
            <p:ph type="body" sz="quarter" idx="11"/>
          </p:nvPr>
        </p:nvSpPr>
        <p:spPr/>
        <p:txBody>
          <a:bodyPr/>
          <a:lstStyle/>
          <a:p>
            <a:r>
              <a:rPr lang="en-GB" dirty="0" smtClean="0"/>
              <a:t>I know the multiplication and division facts for the 10 times table.</a:t>
            </a:r>
            <a:endParaRPr lang="en-GB" dirty="0"/>
          </a:p>
        </p:txBody>
      </p:sp>
      <p:sp>
        <p:nvSpPr>
          <p:cNvPr id="4" name="Text Placeholder 3"/>
          <p:cNvSpPr>
            <a:spLocks noGrp="1"/>
          </p:cNvSpPr>
          <p:nvPr>
            <p:ph type="body" sz="quarter" idx="12"/>
          </p:nvPr>
        </p:nvSpPr>
        <p:spPr/>
        <p:txBody>
          <a:bodyPr>
            <a:normAutofit fontScale="92500" lnSpcReduction="10000"/>
          </a:bodyPr>
          <a:lstStyle/>
          <a:p>
            <a:pPr lvl="0" algn="ctr" eaLnBrk="0" fontAlgn="base" hangingPunct="0">
              <a:spcBef>
                <a:spcPct val="0"/>
              </a:spcBef>
              <a:spcAft>
                <a:spcPct val="0"/>
              </a:spcAft>
              <a:buClrTx/>
              <a:buSzTx/>
            </a:pPr>
            <a:r>
              <a:rPr lang="en-GB" altLang="en-US" sz="1400" u="sng" dirty="0">
                <a:ea typeface="Calibri" panose="020F0502020204030204" pitchFamily="34" charset="0"/>
                <a:cs typeface="Times New Roman" pitchFamily="18" charset="0"/>
              </a:rPr>
              <a:t>Top Tips</a:t>
            </a:r>
          </a:p>
          <a:p>
            <a:pPr lvl="0" algn="ctr"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dirty="0">
                <a:ea typeface="Calibri" pitchFamily="34" charset="0"/>
                <a:cs typeface="Times New Roman" pitchFamily="18" charset="0"/>
              </a:rPr>
              <a:t>The secret to success is practising </a:t>
            </a:r>
            <a:r>
              <a:rPr lang="en-GB" altLang="en-US" b="1" dirty="0">
                <a:ea typeface="Calibri" pitchFamily="34" charset="0"/>
                <a:cs typeface="Times New Roman" pitchFamily="18" charset="0"/>
              </a:rPr>
              <a:t>little</a:t>
            </a:r>
            <a:r>
              <a:rPr lang="en-GB" altLang="en-US" dirty="0">
                <a:ea typeface="Calibri" pitchFamily="34" charset="0"/>
                <a:cs typeface="Times New Roman" pitchFamily="18" charset="0"/>
              </a:rPr>
              <a:t> and </a:t>
            </a:r>
            <a:r>
              <a:rPr lang="en-GB" altLang="en-US" b="1" dirty="0">
                <a:ea typeface="Calibri" pitchFamily="34" charset="0"/>
                <a:cs typeface="Times New Roman" pitchFamily="18" charset="0"/>
              </a:rPr>
              <a:t>often</a:t>
            </a:r>
            <a:r>
              <a:rPr lang="en-GB" altLang="en-US" dirty="0">
                <a:ea typeface="Calibri" pitchFamily="34" charset="0"/>
                <a:cs typeface="Times New Roman" pitchFamily="18" charset="0"/>
              </a:rPr>
              <a:t>. Use time wisely. Can you practise these KIRFs while walking to school or during a car journey? You don’t need to practise them all at once: perhaps you could have a fact of the day. If you would like more ideas, please speak to your child’s teacher.</a:t>
            </a:r>
          </a:p>
          <a:p>
            <a:pPr lvl="0" eaLnBrk="0" fontAlgn="base" hangingPunct="0">
              <a:spcBef>
                <a:spcPct val="0"/>
              </a:spcBef>
              <a:spcAft>
                <a:spcPct val="0"/>
              </a:spcAft>
              <a:buClrTx/>
              <a:buSzTx/>
            </a:pPr>
            <a:endParaRPr lang="en-GB" altLang="en-US" dirty="0" smtClean="0">
              <a:cs typeface="Arial" pitchFamily="34" charset="0"/>
            </a:endParaRPr>
          </a:p>
          <a:p>
            <a:pPr lvl="0" eaLnBrk="0" fontAlgn="base" hangingPunct="0">
              <a:spcBef>
                <a:spcPct val="0"/>
              </a:spcBef>
              <a:spcAft>
                <a:spcPct val="0"/>
              </a:spcAft>
              <a:buClrTx/>
              <a:buSzTx/>
            </a:pPr>
            <a:r>
              <a:rPr lang="en-GB" altLang="en-US" u="sng" dirty="0" smtClean="0">
                <a:cs typeface="Arial" pitchFamily="34" charset="0"/>
              </a:rPr>
              <a:t>Pronunciation</a:t>
            </a:r>
            <a:r>
              <a:rPr lang="en-GB" altLang="en-US" dirty="0" smtClean="0">
                <a:cs typeface="Arial" pitchFamily="34" charset="0"/>
              </a:rPr>
              <a:t> – Make sure that your child is pronouncing the numbers correctly and not getting confused between thirt</a:t>
            </a:r>
            <a:r>
              <a:rPr lang="en-GB" altLang="en-US" b="1" dirty="0" smtClean="0">
                <a:cs typeface="Arial" pitchFamily="34" charset="0"/>
              </a:rPr>
              <a:t>een</a:t>
            </a:r>
            <a:r>
              <a:rPr lang="en-GB" altLang="en-US" dirty="0" smtClean="0">
                <a:cs typeface="Arial" pitchFamily="34" charset="0"/>
              </a:rPr>
              <a:t> and thirt</a:t>
            </a:r>
            <a:r>
              <a:rPr lang="en-GB" altLang="en-US" b="1" dirty="0" smtClean="0">
                <a:cs typeface="Arial" pitchFamily="34" charset="0"/>
              </a:rPr>
              <a:t>y.</a:t>
            </a:r>
            <a:endParaRPr lang="en-GB" altLang="en-US" b="1" dirty="0">
              <a:cs typeface="Arial" pitchFamily="34" charset="0"/>
            </a:endParaRP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Songs and Chants</a:t>
            </a:r>
            <a:r>
              <a:rPr lang="en-GB" altLang="en-US" dirty="0">
                <a:ea typeface="Calibri" pitchFamily="34" charset="0"/>
                <a:cs typeface="Times New Roman" pitchFamily="18" charset="0"/>
              </a:rPr>
              <a:t> – You can buy Times Tables CDs or find multiplication songs and chants online. If your child creates their own song, this can make the times tables even more memorable.</a:t>
            </a:r>
          </a:p>
          <a:p>
            <a:pPr lvl="0" eaLnBrk="0" fontAlgn="base" hangingPunct="0">
              <a:spcBef>
                <a:spcPct val="0"/>
              </a:spcBef>
              <a:spcAft>
                <a:spcPct val="0"/>
              </a:spcAft>
              <a:buClrTx/>
              <a:buSzTx/>
            </a:pPr>
            <a:endParaRPr lang="en-GB" altLang="en-US" dirty="0">
              <a:cs typeface="Arial" pitchFamily="34" charset="0"/>
            </a:endParaRPr>
          </a:p>
          <a:p>
            <a:pPr lvl="0" eaLnBrk="0" fontAlgn="base" hangingPunct="0">
              <a:spcBef>
                <a:spcPct val="0"/>
              </a:spcBef>
              <a:spcAft>
                <a:spcPct val="0"/>
              </a:spcAft>
              <a:buClrTx/>
              <a:buSzTx/>
            </a:pPr>
            <a:r>
              <a:rPr lang="en-GB" altLang="en-US" u="sng" dirty="0">
                <a:ea typeface="Calibri" pitchFamily="34" charset="0"/>
                <a:cs typeface="Times New Roman" pitchFamily="18" charset="0"/>
              </a:rPr>
              <a:t>Test the Parent</a:t>
            </a:r>
            <a:r>
              <a:rPr lang="en-GB" altLang="en-US" dirty="0">
                <a:ea typeface="Calibri" pitchFamily="34" charset="0"/>
                <a:cs typeface="Times New Roman" pitchFamily="18" charset="0"/>
              </a:rPr>
              <a:t> – Your child can make up their own tricky division questions for you e.g. </a:t>
            </a:r>
            <a:r>
              <a:rPr lang="en-GB" altLang="en-US" i="1" dirty="0">
                <a:ea typeface="Calibri" pitchFamily="34" charset="0"/>
                <a:cs typeface="Times New Roman" pitchFamily="18" charset="0"/>
              </a:rPr>
              <a:t>What is </a:t>
            </a:r>
            <a:r>
              <a:rPr lang="en-GB" altLang="en-US" i="1" dirty="0" smtClean="0">
                <a:ea typeface="Calibri" pitchFamily="34" charset="0"/>
                <a:cs typeface="Times New Roman" pitchFamily="18" charset="0"/>
              </a:rPr>
              <a:t>70 </a:t>
            </a:r>
            <a:r>
              <a:rPr lang="en-GB" altLang="en-US" i="1" dirty="0">
                <a:ea typeface="Calibri" pitchFamily="34" charset="0"/>
                <a:cs typeface="Times New Roman" pitchFamily="18" charset="0"/>
              </a:rPr>
              <a:t>divided by 7</a:t>
            </a:r>
            <a:r>
              <a:rPr lang="en-GB" altLang="en-US" i="1" dirty="0" smtClean="0">
                <a:ea typeface="Calibri" pitchFamily="34" charset="0"/>
                <a:cs typeface="Times New Roman" pitchFamily="18" charset="0"/>
              </a:rPr>
              <a:t>?</a:t>
            </a:r>
            <a:r>
              <a:rPr lang="en-GB" altLang="en-US" dirty="0" smtClean="0">
                <a:ea typeface="Calibri" pitchFamily="34" charset="0"/>
                <a:cs typeface="Times New Roman" pitchFamily="18" charset="0"/>
              </a:rPr>
              <a:t> </a:t>
            </a:r>
            <a:r>
              <a:rPr lang="en-GB" altLang="en-US" dirty="0">
                <a:ea typeface="Calibri" pitchFamily="34" charset="0"/>
                <a:cs typeface="Times New Roman" pitchFamily="18" charset="0"/>
              </a:rPr>
              <a:t>They need to be able to multiply to create these </a:t>
            </a:r>
            <a:r>
              <a:rPr lang="en-GB" altLang="en-US" dirty="0" smtClean="0">
                <a:ea typeface="Calibri" pitchFamily="34" charset="0"/>
                <a:cs typeface="Times New Roman" pitchFamily="18" charset="0"/>
              </a:rPr>
              <a:t>questions.</a:t>
            </a:r>
          </a:p>
          <a:p>
            <a:pPr lvl="0" eaLnBrk="0" fontAlgn="base" hangingPunct="0">
              <a:spcBef>
                <a:spcPct val="0"/>
              </a:spcBef>
              <a:spcAft>
                <a:spcPct val="0"/>
              </a:spcAft>
              <a:buClrTx/>
              <a:buSzTx/>
            </a:pPr>
            <a:endParaRPr lang="en-GB" altLang="en-US" u="sng" dirty="0">
              <a:cs typeface="Times New Roman" pitchFamily="18" charset="0"/>
            </a:endParaRPr>
          </a:p>
          <a:p>
            <a:pPr lvl="0" eaLnBrk="0" fontAlgn="base" hangingPunct="0">
              <a:spcBef>
                <a:spcPct val="0"/>
              </a:spcBef>
              <a:spcAft>
                <a:spcPct val="0"/>
              </a:spcAft>
              <a:buClrTx/>
              <a:buSzTx/>
            </a:pPr>
            <a:r>
              <a:rPr lang="en-GB" altLang="en-US" u="sng" dirty="0" smtClean="0"/>
              <a:t>Apply these facts to real life situations</a:t>
            </a:r>
            <a:r>
              <a:rPr lang="en-GB" altLang="en-US" dirty="0" smtClean="0"/>
              <a:t> – How many toes are in your house? What other multiplication and division questions can your child make up?</a:t>
            </a:r>
            <a:endParaRPr lang="en-GB" altLang="en-US" dirty="0"/>
          </a:p>
        </p:txBody>
      </p:sp>
      <p:graphicFrame>
        <p:nvGraphicFramePr>
          <p:cNvPr id="7" name="Content Placeholder 6"/>
          <p:cNvGraphicFramePr>
            <a:graphicFrameLocks noGrp="1"/>
          </p:cNvGraphicFramePr>
          <p:nvPr>
            <p:ph sz="quarter" idx="13"/>
            <p:extLst>
              <p:ext uri="{D42A27DB-BD31-4B8C-83A1-F6EECF244321}">
                <p14:modId xmlns:p14="http://schemas.microsoft.com/office/powerpoint/2010/main" val="2588106178"/>
              </p:ext>
            </p:extLst>
          </p:nvPr>
        </p:nvGraphicFramePr>
        <p:xfrm>
          <a:off x="719138" y="2555875"/>
          <a:ext cx="3390900" cy="2313432"/>
        </p:xfrm>
        <a:graphic>
          <a:graphicData uri="http://schemas.openxmlformats.org/drawingml/2006/table">
            <a:tbl>
              <a:tblPr firstRow="1" bandRow="1">
                <a:tableStyleId>{2D5ABB26-0587-4C30-8999-92F81FD0307C}</a:tableStyleId>
              </a:tblPr>
              <a:tblGrid>
                <a:gridCol w="1695450"/>
                <a:gridCol w="1695450"/>
              </a:tblGrid>
              <a:tr h="2313432">
                <a:tc>
                  <a:txBody>
                    <a:bodyPr/>
                    <a:lstStyle/>
                    <a:p>
                      <a:pPr algn="ctr">
                        <a:lnSpc>
                          <a:spcPct val="115000"/>
                        </a:lnSpc>
                        <a:spcAft>
                          <a:spcPts val="0"/>
                        </a:spcAft>
                      </a:pPr>
                      <a:r>
                        <a:rPr lang="en-GB" sz="1100" dirty="0" smtClean="0">
                          <a:effectLst/>
                        </a:rPr>
                        <a:t>10 × 1 = 10</a:t>
                      </a:r>
                    </a:p>
                    <a:p>
                      <a:pPr algn="ctr">
                        <a:lnSpc>
                          <a:spcPct val="115000"/>
                        </a:lnSpc>
                        <a:spcAft>
                          <a:spcPts val="0"/>
                        </a:spcAft>
                      </a:pPr>
                      <a:r>
                        <a:rPr lang="en-GB" sz="1100" dirty="0" smtClean="0">
                          <a:effectLst/>
                        </a:rPr>
                        <a:t>10 × 2 = 20</a:t>
                      </a:r>
                    </a:p>
                    <a:p>
                      <a:pPr algn="ctr">
                        <a:lnSpc>
                          <a:spcPct val="115000"/>
                        </a:lnSpc>
                        <a:spcAft>
                          <a:spcPts val="0"/>
                        </a:spcAft>
                      </a:pPr>
                      <a:r>
                        <a:rPr lang="en-GB" sz="1100" dirty="0" smtClean="0">
                          <a:effectLst/>
                        </a:rPr>
                        <a:t>10 × 3 = 30</a:t>
                      </a:r>
                    </a:p>
                    <a:p>
                      <a:pPr algn="ctr">
                        <a:lnSpc>
                          <a:spcPct val="115000"/>
                        </a:lnSpc>
                        <a:spcAft>
                          <a:spcPts val="0"/>
                        </a:spcAft>
                      </a:pPr>
                      <a:r>
                        <a:rPr lang="en-GB" sz="1100" dirty="0" smtClean="0">
                          <a:effectLst/>
                        </a:rPr>
                        <a:t>10 × 4 = 40</a:t>
                      </a:r>
                    </a:p>
                    <a:p>
                      <a:pPr algn="ctr">
                        <a:lnSpc>
                          <a:spcPct val="115000"/>
                        </a:lnSpc>
                        <a:spcAft>
                          <a:spcPts val="0"/>
                        </a:spcAft>
                      </a:pPr>
                      <a:r>
                        <a:rPr lang="en-GB" sz="1100" dirty="0" smtClean="0">
                          <a:effectLst/>
                        </a:rPr>
                        <a:t>10 × 5 = 50</a:t>
                      </a:r>
                    </a:p>
                    <a:p>
                      <a:pPr algn="ctr">
                        <a:lnSpc>
                          <a:spcPct val="115000"/>
                        </a:lnSpc>
                        <a:spcAft>
                          <a:spcPts val="0"/>
                        </a:spcAft>
                      </a:pPr>
                      <a:r>
                        <a:rPr lang="en-GB" sz="1100" dirty="0" smtClean="0">
                          <a:effectLst/>
                        </a:rPr>
                        <a:t>10 × 6 = 60</a:t>
                      </a:r>
                    </a:p>
                    <a:p>
                      <a:pPr algn="ctr">
                        <a:lnSpc>
                          <a:spcPct val="115000"/>
                        </a:lnSpc>
                        <a:spcAft>
                          <a:spcPts val="0"/>
                        </a:spcAft>
                      </a:pPr>
                      <a:r>
                        <a:rPr lang="en-GB" sz="1100" dirty="0" smtClean="0">
                          <a:effectLst/>
                        </a:rPr>
                        <a:t>10 × 7 = 70</a:t>
                      </a:r>
                    </a:p>
                    <a:p>
                      <a:pPr algn="ctr">
                        <a:lnSpc>
                          <a:spcPct val="115000"/>
                        </a:lnSpc>
                        <a:spcAft>
                          <a:spcPts val="0"/>
                        </a:spcAft>
                      </a:pPr>
                      <a:r>
                        <a:rPr lang="en-GB" sz="1100" dirty="0" smtClean="0">
                          <a:effectLst/>
                        </a:rPr>
                        <a:t>10 × 8 = 80</a:t>
                      </a:r>
                    </a:p>
                    <a:p>
                      <a:pPr algn="ctr">
                        <a:lnSpc>
                          <a:spcPct val="115000"/>
                        </a:lnSpc>
                        <a:spcAft>
                          <a:spcPts val="0"/>
                        </a:spcAft>
                      </a:pPr>
                      <a:r>
                        <a:rPr lang="en-GB" sz="1100" dirty="0" smtClean="0">
                          <a:effectLst/>
                        </a:rPr>
                        <a:t>10 × 9 = 90</a:t>
                      </a:r>
                    </a:p>
                    <a:p>
                      <a:pPr algn="ctr">
                        <a:lnSpc>
                          <a:spcPct val="115000"/>
                        </a:lnSpc>
                        <a:spcAft>
                          <a:spcPts val="0"/>
                        </a:spcAft>
                      </a:pPr>
                      <a:r>
                        <a:rPr lang="en-GB" sz="1100" dirty="0" smtClean="0">
                          <a:effectLst/>
                        </a:rPr>
                        <a:t>10 × 10 = 100</a:t>
                      </a:r>
                    </a:p>
                    <a:p>
                      <a:pPr algn="ctr">
                        <a:lnSpc>
                          <a:spcPct val="115000"/>
                        </a:lnSpc>
                        <a:spcAft>
                          <a:spcPts val="0"/>
                        </a:spcAft>
                      </a:pPr>
                      <a:r>
                        <a:rPr lang="en-GB" sz="1100" dirty="0" smtClean="0">
                          <a:effectLst/>
                        </a:rPr>
                        <a:t>10 × 11 = 110</a:t>
                      </a:r>
                    </a:p>
                    <a:p>
                      <a:pPr algn="ctr">
                        <a:lnSpc>
                          <a:spcPct val="115000"/>
                        </a:lnSpc>
                        <a:spcAft>
                          <a:spcPts val="0"/>
                        </a:spcAft>
                      </a:pPr>
                      <a:r>
                        <a:rPr lang="en-GB" sz="1100" dirty="0" smtClean="0">
                          <a:effectLst/>
                        </a:rPr>
                        <a:t>10 × 12 = 120</a:t>
                      </a:r>
                      <a:endParaRPr lang="en-GB" sz="1100" dirty="0">
                        <a:effectLst/>
                        <a:latin typeface="Calibri"/>
                        <a:ea typeface="Calibri"/>
                        <a:cs typeface="Times New Roman"/>
                      </a:endParaRPr>
                    </a:p>
                  </a:txBody>
                  <a:tcPr marL="68580" marR="68580" marT="0" marB="0"/>
                </a:tc>
                <a:tc>
                  <a:txBody>
                    <a:bodyPr/>
                    <a:lstStyle/>
                    <a:p>
                      <a:pPr algn="ctr">
                        <a:lnSpc>
                          <a:spcPct val="115000"/>
                        </a:lnSpc>
                        <a:spcAft>
                          <a:spcPts val="0"/>
                        </a:spcAft>
                      </a:pPr>
                      <a:r>
                        <a:rPr lang="en-GB" sz="1100" dirty="0" smtClean="0">
                          <a:effectLst/>
                          <a:latin typeface="Calibri"/>
                          <a:ea typeface="Calibri"/>
                          <a:cs typeface="Times New Roman"/>
                        </a:rPr>
                        <a:t>10 ÷ 10 = 1</a:t>
                      </a:r>
                    </a:p>
                    <a:p>
                      <a:pPr algn="ctr">
                        <a:lnSpc>
                          <a:spcPct val="115000"/>
                        </a:lnSpc>
                        <a:spcAft>
                          <a:spcPts val="0"/>
                        </a:spcAft>
                      </a:pPr>
                      <a:r>
                        <a:rPr lang="en-GB" sz="1100" dirty="0" smtClean="0">
                          <a:effectLst/>
                          <a:latin typeface="Calibri"/>
                          <a:ea typeface="Calibri"/>
                          <a:cs typeface="Times New Roman"/>
                        </a:rPr>
                        <a:t>20 ÷ 10 = 2</a:t>
                      </a:r>
                    </a:p>
                    <a:p>
                      <a:pPr algn="ctr">
                        <a:lnSpc>
                          <a:spcPct val="115000"/>
                        </a:lnSpc>
                        <a:spcAft>
                          <a:spcPts val="0"/>
                        </a:spcAft>
                      </a:pPr>
                      <a:r>
                        <a:rPr lang="en-GB" sz="1100" dirty="0" smtClean="0">
                          <a:effectLst/>
                          <a:latin typeface="Calibri"/>
                          <a:ea typeface="Calibri"/>
                          <a:cs typeface="Times New Roman"/>
                        </a:rPr>
                        <a:t>30 ÷ 10 = 3</a:t>
                      </a:r>
                    </a:p>
                    <a:p>
                      <a:pPr algn="ctr">
                        <a:lnSpc>
                          <a:spcPct val="115000"/>
                        </a:lnSpc>
                        <a:spcAft>
                          <a:spcPts val="0"/>
                        </a:spcAft>
                      </a:pPr>
                      <a:r>
                        <a:rPr lang="en-GB" sz="1100" dirty="0" smtClean="0">
                          <a:effectLst/>
                          <a:latin typeface="Calibri"/>
                          <a:ea typeface="Calibri"/>
                          <a:cs typeface="Times New Roman"/>
                        </a:rPr>
                        <a:t>40 ÷ 10 = 4</a:t>
                      </a:r>
                    </a:p>
                    <a:p>
                      <a:pPr algn="ctr">
                        <a:lnSpc>
                          <a:spcPct val="115000"/>
                        </a:lnSpc>
                        <a:spcAft>
                          <a:spcPts val="0"/>
                        </a:spcAft>
                      </a:pPr>
                      <a:r>
                        <a:rPr lang="en-GB" sz="1100" dirty="0" smtClean="0">
                          <a:effectLst/>
                          <a:latin typeface="Calibri"/>
                          <a:ea typeface="Calibri"/>
                          <a:cs typeface="Times New Roman"/>
                        </a:rPr>
                        <a:t>50 ÷ 10 = 5</a:t>
                      </a:r>
                    </a:p>
                    <a:p>
                      <a:pPr algn="ctr">
                        <a:lnSpc>
                          <a:spcPct val="115000"/>
                        </a:lnSpc>
                        <a:spcAft>
                          <a:spcPts val="0"/>
                        </a:spcAft>
                      </a:pPr>
                      <a:r>
                        <a:rPr lang="en-GB" sz="1100" dirty="0" smtClean="0">
                          <a:effectLst/>
                          <a:latin typeface="Calibri"/>
                          <a:ea typeface="Calibri"/>
                          <a:cs typeface="Times New Roman"/>
                        </a:rPr>
                        <a:t>60 ÷ 10 = 6</a:t>
                      </a:r>
                    </a:p>
                    <a:p>
                      <a:pPr algn="ctr">
                        <a:lnSpc>
                          <a:spcPct val="115000"/>
                        </a:lnSpc>
                        <a:spcAft>
                          <a:spcPts val="0"/>
                        </a:spcAft>
                      </a:pPr>
                      <a:r>
                        <a:rPr lang="en-GB" sz="1100" dirty="0" smtClean="0">
                          <a:effectLst/>
                          <a:latin typeface="Calibri"/>
                          <a:ea typeface="Calibri"/>
                          <a:cs typeface="Times New Roman"/>
                        </a:rPr>
                        <a:t>70 ÷ 10 = 7</a:t>
                      </a:r>
                    </a:p>
                    <a:p>
                      <a:pPr algn="ctr">
                        <a:lnSpc>
                          <a:spcPct val="115000"/>
                        </a:lnSpc>
                        <a:spcAft>
                          <a:spcPts val="0"/>
                        </a:spcAft>
                      </a:pPr>
                      <a:r>
                        <a:rPr lang="en-GB" sz="1100" dirty="0" smtClean="0">
                          <a:effectLst/>
                          <a:latin typeface="Calibri"/>
                          <a:ea typeface="Calibri"/>
                          <a:cs typeface="Times New Roman"/>
                        </a:rPr>
                        <a:t>80 ÷ 10 = 8</a:t>
                      </a:r>
                    </a:p>
                    <a:p>
                      <a:pPr algn="ctr">
                        <a:lnSpc>
                          <a:spcPct val="115000"/>
                        </a:lnSpc>
                        <a:spcAft>
                          <a:spcPts val="0"/>
                        </a:spcAft>
                      </a:pPr>
                      <a:r>
                        <a:rPr lang="en-GB" sz="1100" dirty="0" smtClean="0">
                          <a:effectLst/>
                          <a:latin typeface="Calibri"/>
                          <a:ea typeface="Calibri"/>
                          <a:cs typeface="Times New Roman"/>
                        </a:rPr>
                        <a:t>90 ÷ 10 = 9</a:t>
                      </a:r>
                    </a:p>
                    <a:p>
                      <a:pPr algn="ctr">
                        <a:lnSpc>
                          <a:spcPct val="115000"/>
                        </a:lnSpc>
                        <a:spcAft>
                          <a:spcPts val="0"/>
                        </a:spcAft>
                      </a:pPr>
                      <a:r>
                        <a:rPr lang="en-GB" sz="1100" dirty="0" smtClean="0">
                          <a:effectLst/>
                          <a:latin typeface="Calibri"/>
                          <a:ea typeface="Calibri"/>
                          <a:cs typeface="Times New Roman"/>
                        </a:rPr>
                        <a:t>100 ÷ 10 = 10</a:t>
                      </a:r>
                    </a:p>
                    <a:p>
                      <a:pPr algn="ctr">
                        <a:lnSpc>
                          <a:spcPct val="115000"/>
                        </a:lnSpc>
                        <a:spcAft>
                          <a:spcPts val="0"/>
                        </a:spcAft>
                      </a:pPr>
                      <a:r>
                        <a:rPr lang="en-GB" sz="1100" dirty="0" smtClean="0">
                          <a:effectLst/>
                          <a:latin typeface="Calibri"/>
                          <a:ea typeface="Calibri"/>
                          <a:cs typeface="Times New Roman"/>
                        </a:rPr>
                        <a:t>110 ÷ 10 = 11</a:t>
                      </a:r>
                    </a:p>
                    <a:p>
                      <a:pPr algn="ctr">
                        <a:lnSpc>
                          <a:spcPct val="115000"/>
                        </a:lnSpc>
                        <a:spcAft>
                          <a:spcPts val="0"/>
                        </a:spcAft>
                      </a:pPr>
                      <a:r>
                        <a:rPr lang="en-GB" sz="1100" dirty="0" smtClean="0">
                          <a:effectLst/>
                          <a:latin typeface="Calibri"/>
                          <a:ea typeface="Calibri"/>
                          <a:cs typeface="Times New Roman"/>
                        </a:rPr>
                        <a:t>120 ÷ 10 = 12</a:t>
                      </a:r>
                    </a:p>
                  </a:txBody>
                  <a:tcPr marL="68580" marR="68580" marT="0" marB="0"/>
                </a:tc>
              </a:tr>
            </a:tbl>
          </a:graphicData>
        </a:graphic>
      </p:graphicFrame>
      <p:sp>
        <p:nvSpPr>
          <p:cNvPr id="6" name="Text Placeholder 5"/>
          <p:cNvSpPr>
            <a:spLocks noGrp="1"/>
          </p:cNvSpPr>
          <p:nvPr>
            <p:ph type="body" sz="quarter" idx="14"/>
          </p:nvPr>
        </p:nvSpPr>
        <p:spPr/>
        <p:txBody>
          <a:bodyPr/>
          <a:lstStyle/>
          <a:p>
            <a:r>
              <a:rPr lang="en-GB" dirty="0" smtClean="0"/>
              <a:t>Key Vocabulary</a:t>
            </a:r>
          </a:p>
          <a:p>
            <a:pPr algn="l"/>
            <a:r>
              <a:rPr lang="en-GB" b="0" u="none" dirty="0" smtClean="0"/>
              <a:t>What is 10 </a:t>
            </a:r>
            <a:r>
              <a:rPr lang="en-GB" u="none" dirty="0" smtClean="0"/>
              <a:t>multiplied by </a:t>
            </a:r>
            <a:r>
              <a:rPr lang="en-GB" b="0" u="none" dirty="0" smtClean="0"/>
              <a:t>3?</a:t>
            </a:r>
          </a:p>
          <a:p>
            <a:pPr algn="l"/>
            <a:r>
              <a:rPr lang="en-GB" b="0" u="none" dirty="0" smtClean="0"/>
              <a:t>What is 10</a:t>
            </a:r>
            <a:r>
              <a:rPr lang="en-GB" u="none" dirty="0" smtClean="0"/>
              <a:t> times </a:t>
            </a:r>
            <a:r>
              <a:rPr lang="en-GB" b="0" u="none" dirty="0" smtClean="0"/>
              <a:t>9?</a:t>
            </a:r>
          </a:p>
          <a:p>
            <a:pPr algn="l"/>
            <a:r>
              <a:rPr lang="en-GB" b="0" u="none" dirty="0" smtClean="0"/>
              <a:t>What is 70 </a:t>
            </a:r>
            <a:r>
              <a:rPr lang="en-GB" u="none" dirty="0" smtClean="0"/>
              <a:t>divided by </a:t>
            </a:r>
            <a:r>
              <a:rPr lang="en-GB" b="0" u="none" dirty="0" smtClean="0"/>
              <a:t>10?</a:t>
            </a:r>
            <a:endParaRPr lang="en-GB" b="0" u="none" dirty="0"/>
          </a:p>
        </p:txBody>
      </p:sp>
      <p:sp>
        <p:nvSpPr>
          <p:cNvPr id="13" name="Text Placeholder 12"/>
          <p:cNvSpPr>
            <a:spLocks noGrp="1"/>
          </p:cNvSpPr>
          <p:nvPr>
            <p:ph type="body" sz="quarter" idx="15"/>
          </p:nvPr>
        </p:nvSpPr>
        <p:spPr/>
        <p:txBody>
          <a:bodyPr/>
          <a:lstStyle/>
          <a:p>
            <a:pPr lvl="0"/>
            <a:r>
              <a:rPr lang="en-GB" dirty="0">
                <a:ea typeface="Calibri" pitchFamily="34" charset="0"/>
                <a:cs typeface="Times New Roman" pitchFamily="18" charset="0"/>
              </a:rPr>
              <a:t>They should be able to answer these questions in any order, including missing number </a:t>
            </a:r>
            <a:r>
              <a:rPr lang="en-GB" altLang="en-US" dirty="0">
                <a:ea typeface="Calibri" pitchFamily="34" charset="0"/>
                <a:cs typeface="Times New Roman" pitchFamily="18" charset="0"/>
              </a:rPr>
              <a:t>questions e.g.  </a:t>
            </a:r>
            <a:r>
              <a:rPr lang="en-GB" altLang="en-US" dirty="0" smtClean="0">
                <a:ea typeface="Calibri" pitchFamily="34" charset="0"/>
                <a:cs typeface="Times New Roman" pitchFamily="18" charset="0"/>
              </a:rPr>
              <a:t>10 × </a:t>
            </a:r>
            <a:r>
              <a:rPr lang="en-GB" altLang="en-US" dirty="0">
                <a:ea typeface="Calibri" pitchFamily="34" charset="0"/>
                <a:cs typeface="Times New Roman" pitchFamily="18" charset="0"/>
              </a:rPr>
              <a:t>⃝ = </a:t>
            </a:r>
            <a:r>
              <a:rPr lang="en-GB" altLang="en-US" dirty="0" smtClean="0">
                <a:ea typeface="Calibri" pitchFamily="34" charset="0"/>
                <a:cs typeface="Times New Roman" pitchFamily="18" charset="0"/>
              </a:rPr>
              <a:t>80 </a:t>
            </a:r>
            <a:r>
              <a:rPr lang="en-GB" altLang="en-US" dirty="0">
                <a:ea typeface="Calibri" pitchFamily="34" charset="0"/>
                <a:cs typeface="Times New Roman" pitchFamily="18" charset="0"/>
              </a:rPr>
              <a:t>or ⃝ ÷ </a:t>
            </a:r>
            <a:r>
              <a:rPr lang="en-GB" altLang="en-US" dirty="0" smtClean="0">
                <a:ea typeface="Calibri" pitchFamily="34" charset="0"/>
                <a:cs typeface="Times New Roman" pitchFamily="18" charset="0"/>
              </a:rPr>
              <a:t>10 </a:t>
            </a:r>
            <a:r>
              <a:rPr lang="en-GB" altLang="en-US" dirty="0">
                <a:ea typeface="Calibri" pitchFamily="34" charset="0"/>
                <a:cs typeface="Times New Roman" pitchFamily="18" charset="0"/>
              </a:rPr>
              <a:t>= 6.</a:t>
            </a:r>
          </a:p>
          <a:p>
            <a:endParaRPr lang="en-GB" dirty="0"/>
          </a:p>
        </p:txBody>
      </p:sp>
      <p:sp>
        <p:nvSpPr>
          <p:cNvPr id="8" name="Rectangle 7"/>
          <p:cNvSpPr/>
          <p:nvPr/>
        </p:nvSpPr>
        <p:spPr>
          <a:xfrm>
            <a:off x="116632" y="107504"/>
            <a:ext cx="1368152" cy="1368152"/>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2"/>
          <p:cNvGrpSpPr>
            <a:grpSpLocks/>
          </p:cNvGrpSpPr>
          <p:nvPr/>
        </p:nvGrpSpPr>
        <p:grpSpPr bwMode="auto">
          <a:xfrm>
            <a:off x="202153" y="261065"/>
            <a:ext cx="1226701" cy="1214591"/>
            <a:chOff x="2520" y="540"/>
            <a:chExt cx="1448" cy="1545"/>
          </a:xfrm>
        </p:grpSpPr>
        <p:grpSp>
          <p:nvGrpSpPr>
            <p:cNvPr id="10" name="Group 3"/>
            <p:cNvGrpSpPr>
              <a:grpSpLocks/>
            </p:cNvGrpSpPr>
            <p:nvPr/>
          </p:nvGrpSpPr>
          <p:grpSpPr bwMode="auto">
            <a:xfrm>
              <a:off x="2704" y="817"/>
              <a:ext cx="1080" cy="1080"/>
              <a:chOff x="2613" y="1620"/>
              <a:chExt cx="4368" cy="4516"/>
            </a:xfrm>
          </p:grpSpPr>
          <p:sp>
            <p:nvSpPr>
              <p:cNvPr id="45" name="Freeform 4"/>
              <p:cNvSpPr>
                <a:spLocks/>
              </p:cNvSpPr>
              <p:nvPr/>
            </p:nvSpPr>
            <p:spPr bwMode="auto">
              <a:xfrm>
                <a:off x="4426" y="5769"/>
                <a:ext cx="181" cy="103"/>
              </a:xfrm>
              <a:custGeom>
                <a:avLst/>
                <a:gdLst>
                  <a:gd name="T0" fmla="*/ 133 w 181"/>
                  <a:gd name="T1" fmla="*/ 0 h 103"/>
                  <a:gd name="T2" fmla="*/ 157 w 181"/>
                  <a:gd name="T3" fmla="*/ 24 h 103"/>
                  <a:gd name="T4" fmla="*/ 145 w 181"/>
                  <a:gd name="T5" fmla="*/ 48 h 103"/>
                  <a:gd name="T6" fmla="*/ 127 w 181"/>
                  <a:gd name="T7" fmla="*/ 66 h 103"/>
                  <a:gd name="T8" fmla="*/ 79 w 181"/>
                  <a:gd name="T9" fmla="*/ 78 h 103"/>
                  <a:gd name="T10" fmla="*/ 60 w 181"/>
                  <a:gd name="T11" fmla="*/ 91 h 103"/>
                  <a:gd name="T12" fmla="*/ 0 w 181"/>
                  <a:gd name="T13" fmla="*/ 103 h 103"/>
                  <a:gd name="T14" fmla="*/ 73 w 181"/>
                  <a:gd name="T15" fmla="*/ 97 h 103"/>
                  <a:gd name="T16" fmla="*/ 145 w 181"/>
                  <a:gd name="T17" fmla="*/ 91 h 103"/>
                  <a:gd name="T18" fmla="*/ 175 w 181"/>
                  <a:gd name="T19" fmla="*/ 48 h 103"/>
                  <a:gd name="T20" fmla="*/ 181 w 181"/>
                  <a:gd name="T21" fmla="*/ 30 h 103"/>
                  <a:gd name="T22" fmla="*/ 175 w 181"/>
                  <a:gd name="T23" fmla="*/ 18 h 103"/>
                  <a:gd name="T24" fmla="*/ 133 w 181"/>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3">
                    <a:moveTo>
                      <a:pt x="133" y="0"/>
                    </a:moveTo>
                    <a:lnTo>
                      <a:pt x="157" y="24"/>
                    </a:lnTo>
                    <a:lnTo>
                      <a:pt x="145" y="48"/>
                    </a:lnTo>
                    <a:lnTo>
                      <a:pt x="127" y="66"/>
                    </a:lnTo>
                    <a:lnTo>
                      <a:pt x="79" y="78"/>
                    </a:lnTo>
                    <a:lnTo>
                      <a:pt x="60" y="91"/>
                    </a:lnTo>
                    <a:lnTo>
                      <a:pt x="0" y="103"/>
                    </a:lnTo>
                    <a:lnTo>
                      <a:pt x="73" y="97"/>
                    </a:lnTo>
                    <a:lnTo>
                      <a:pt x="145" y="91"/>
                    </a:lnTo>
                    <a:lnTo>
                      <a:pt x="175" y="48"/>
                    </a:lnTo>
                    <a:lnTo>
                      <a:pt x="181" y="30"/>
                    </a:lnTo>
                    <a:lnTo>
                      <a:pt x="175" y="18"/>
                    </a:lnTo>
                    <a:lnTo>
                      <a:pt x="1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6" name="Freeform 5"/>
              <p:cNvSpPr>
                <a:spLocks/>
              </p:cNvSpPr>
              <p:nvPr/>
            </p:nvSpPr>
            <p:spPr bwMode="auto">
              <a:xfrm>
                <a:off x="4396" y="5769"/>
                <a:ext cx="169" cy="97"/>
              </a:xfrm>
              <a:custGeom>
                <a:avLst/>
                <a:gdLst>
                  <a:gd name="T0" fmla="*/ 163 w 169"/>
                  <a:gd name="T1" fmla="*/ 0 h 97"/>
                  <a:gd name="T2" fmla="*/ 169 w 169"/>
                  <a:gd name="T3" fmla="*/ 18 h 97"/>
                  <a:gd name="T4" fmla="*/ 169 w 169"/>
                  <a:gd name="T5" fmla="*/ 36 h 97"/>
                  <a:gd name="T6" fmla="*/ 157 w 169"/>
                  <a:gd name="T7" fmla="*/ 42 h 97"/>
                  <a:gd name="T8" fmla="*/ 133 w 169"/>
                  <a:gd name="T9" fmla="*/ 60 h 97"/>
                  <a:gd name="T10" fmla="*/ 60 w 169"/>
                  <a:gd name="T11" fmla="*/ 78 h 97"/>
                  <a:gd name="T12" fmla="*/ 36 w 169"/>
                  <a:gd name="T13" fmla="*/ 85 h 97"/>
                  <a:gd name="T14" fmla="*/ 0 w 169"/>
                  <a:gd name="T15" fmla="*/ 97 h 97"/>
                  <a:gd name="T16" fmla="*/ 48 w 169"/>
                  <a:gd name="T17" fmla="*/ 66 h 97"/>
                  <a:gd name="T18" fmla="*/ 72 w 169"/>
                  <a:gd name="T19" fmla="*/ 54 h 97"/>
                  <a:gd name="T20" fmla="*/ 109 w 169"/>
                  <a:gd name="T21" fmla="*/ 42 h 97"/>
                  <a:gd name="T22" fmla="*/ 145 w 169"/>
                  <a:gd name="T23" fmla="*/ 30 h 97"/>
                  <a:gd name="T24" fmla="*/ 163 w 169"/>
                  <a:gd name="T2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97">
                    <a:moveTo>
                      <a:pt x="163" y="0"/>
                    </a:moveTo>
                    <a:lnTo>
                      <a:pt x="169" y="18"/>
                    </a:lnTo>
                    <a:lnTo>
                      <a:pt x="169" y="36"/>
                    </a:lnTo>
                    <a:lnTo>
                      <a:pt x="157" y="42"/>
                    </a:lnTo>
                    <a:lnTo>
                      <a:pt x="133" y="60"/>
                    </a:lnTo>
                    <a:lnTo>
                      <a:pt x="60" y="78"/>
                    </a:lnTo>
                    <a:lnTo>
                      <a:pt x="36" y="85"/>
                    </a:lnTo>
                    <a:lnTo>
                      <a:pt x="0" y="97"/>
                    </a:lnTo>
                    <a:lnTo>
                      <a:pt x="48" y="66"/>
                    </a:lnTo>
                    <a:lnTo>
                      <a:pt x="72" y="54"/>
                    </a:lnTo>
                    <a:lnTo>
                      <a:pt x="109" y="42"/>
                    </a:lnTo>
                    <a:lnTo>
                      <a:pt x="145" y="30"/>
                    </a:lnTo>
                    <a:lnTo>
                      <a:pt x="1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7" name="Freeform 6"/>
              <p:cNvSpPr>
                <a:spLocks/>
              </p:cNvSpPr>
              <p:nvPr/>
            </p:nvSpPr>
            <p:spPr bwMode="auto">
              <a:xfrm>
                <a:off x="4589" y="5745"/>
                <a:ext cx="30" cy="121"/>
              </a:xfrm>
              <a:custGeom>
                <a:avLst/>
                <a:gdLst>
                  <a:gd name="T0" fmla="*/ 0 w 30"/>
                  <a:gd name="T1" fmla="*/ 0 h 121"/>
                  <a:gd name="T2" fmla="*/ 12 w 30"/>
                  <a:gd name="T3" fmla="*/ 12 h 121"/>
                  <a:gd name="T4" fmla="*/ 12 w 30"/>
                  <a:gd name="T5" fmla="*/ 36 h 121"/>
                  <a:gd name="T6" fmla="*/ 24 w 30"/>
                  <a:gd name="T7" fmla="*/ 48 h 121"/>
                  <a:gd name="T8" fmla="*/ 24 w 30"/>
                  <a:gd name="T9" fmla="*/ 78 h 121"/>
                  <a:gd name="T10" fmla="*/ 6 w 30"/>
                  <a:gd name="T11" fmla="*/ 96 h 121"/>
                  <a:gd name="T12" fmla="*/ 6 w 30"/>
                  <a:gd name="T13" fmla="*/ 121 h 121"/>
                  <a:gd name="T14" fmla="*/ 24 w 30"/>
                  <a:gd name="T15" fmla="*/ 90 h 121"/>
                  <a:gd name="T16" fmla="*/ 30 w 30"/>
                  <a:gd name="T17" fmla="*/ 54 h 121"/>
                  <a:gd name="T18" fmla="*/ 30 w 30"/>
                  <a:gd name="T19" fmla="*/ 12 h 121"/>
                  <a:gd name="T20" fmla="*/ 0 w 30"/>
                  <a:gd name="T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21">
                    <a:moveTo>
                      <a:pt x="0" y="0"/>
                    </a:moveTo>
                    <a:lnTo>
                      <a:pt x="12" y="12"/>
                    </a:lnTo>
                    <a:lnTo>
                      <a:pt x="12" y="36"/>
                    </a:lnTo>
                    <a:lnTo>
                      <a:pt x="24" y="48"/>
                    </a:lnTo>
                    <a:lnTo>
                      <a:pt x="24" y="78"/>
                    </a:lnTo>
                    <a:lnTo>
                      <a:pt x="6" y="96"/>
                    </a:lnTo>
                    <a:lnTo>
                      <a:pt x="6" y="121"/>
                    </a:lnTo>
                    <a:lnTo>
                      <a:pt x="24" y="90"/>
                    </a:lnTo>
                    <a:lnTo>
                      <a:pt x="30" y="54"/>
                    </a:lnTo>
                    <a:lnTo>
                      <a:pt x="30" y="1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8" name="Freeform 7"/>
              <p:cNvSpPr>
                <a:spLocks/>
              </p:cNvSpPr>
              <p:nvPr/>
            </p:nvSpPr>
            <p:spPr bwMode="auto">
              <a:xfrm>
                <a:off x="4595" y="5660"/>
                <a:ext cx="42" cy="187"/>
              </a:xfrm>
              <a:custGeom>
                <a:avLst/>
                <a:gdLst>
                  <a:gd name="T0" fmla="*/ 6 w 42"/>
                  <a:gd name="T1" fmla="*/ 0 h 187"/>
                  <a:gd name="T2" fmla="*/ 0 w 42"/>
                  <a:gd name="T3" fmla="*/ 30 h 187"/>
                  <a:gd name="T4" fmla="*/ 6 w 42"/>
                  <a:gd name="T5" fmla="*/ 49 h 187"/>
                  <a:gd name="T6" fmla="*/ 6 w 42"/>
                  <a:gd name="T7" fmla="*/ 67 h 187"/>
                  <a:gd name="T8" fmla="*/ 30 w 42"/>
                  <a:gd name="T9" fmla="*/ 85 h 187"/>
                  <a:gd name="T10" fmla="*/ 36 w 42"/>
                  <a:gd name="T11" fmla="*/ 97 h 187"/>
                  <a:gd name="T12" fmla="*/ 36 w 42"/>
                  <a:gd name="T13" fmla="*/ 145 h 187"/>
                  <a:gd name="T14" fmla="*/ 24 w 42"/>
                  <a:gd name="T15" fmla="*/ 169 h 187"/>
                  <a:gd name="T16" fmla="*/ 18 w 42"/>
                  <a:gd name="T17" fmla="*/ 187 h 187"/>
                  <a:gd name="T18" fmla="*/ 42 w 42"/>
                  <a:gd name="T19" fmla="*/ 157 h 187"/>
                  <a:gd name="T20" fmla="*/ 42 w 42"/>
                  <a:gd name="T21" fmla="*/ 109 h 187"/>
                  <a:gd name="T22" fmla="*/ 42 w 42"/>
                  <a:gd name="T23" fmla="*/ 67 h 187"/>
                  <a:gd name="T24" fmla="*/ 18 w 42"/>
                  <a:gd name="T25" fmla="*/ 49 h 187"/>
                  <a:gd name="T26" fmla="*/ 6 w 42"/>
                  <a:gd name="T27"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87">
                    <a:moveTo>
                      <a:pt x="6" y="0"/>
                    </a:moveTo>
                    <a:lnTo>
                      <a:pt x="0" y="30"/>
                    </a:lnTo>
                    <a:lnTo>
                      <a:pt x="6" y="49"/>
                    </a:lnTo>
                    <a:lnTo>
                      <a:pt x="6" y="67"/>
                    </a:lnTo>
                    <a:lnTo>
                      <a:pt x="30" y="85"/>
                    </a:lnTo>
                    <a:lnTo>
                      <a:pt x="36" y="97"/>
                    </a:lnTo>
                    <a:lnTo>
                      <a:pt x="36" y="145"/>
                    </a:lnTo>
                    <a:lnTo>
                      <a:pt x="24" y="169"/>
                    </a:lnTo>
                    <a:lnTo>
                      <a:pt x="18" y="187"/>
                    </a:lnTo>
                    <a:lnTo>
                      <a:pt x="42" y="157"/>
                    </a:lnTo>
                    <a:lnTo>
                      <a:pt x="42" y="109"/>
                    </a:lnTo>
                    <a:lnTo>
                      <a:pt x="42" y="67"/>
                    </a:lnTo>
                    <a:lnTo>
                      <a:pt x="18" y="49"/>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9" name="Freeform 8"/>
              <p:cNvSpPr>
                <a:spLocks/>
              </p:cNvSpPr>
              <p:nvPr/>
            </p:nvSpPr>
            <p:spPr bwMode="auto">
              <a:xfrm>
                <a:off x="4613" y="5600"/>
                <a:ext cx="43" cy="241"/>
              </a:xfrm>
              <a:custGeom>
                <a:avLst/>
                <a:gdLst>
                  <a:gd name="T0" fmla="*/ 12 w 43"/>
                  <a:gd name="T1" fmla="*/ 0 h 241"/>
                  <a:gd name="T2" fmla="*/ 0 w 43"/>
                  <a:gd name="T3" fmla="*/ 24 h 241"/>
                  <a:gd name="T4" fmla="*/ 0 w 43"/>
                  <a:gd name="T5" fmla="*/ 42 h 241"/>
                  <a:gd name="T6" fmla="*/ 0 w 43"/>
                  <a:gd name="T7" fmla="*/ 60 h 241"/>
                  <a:gd name="T8" fmla="*/ 0 w 43"/>
                  <a:gd name="T9" fmla="*/ 84 h 241"/>
                  <a:gd name="T10" fmla="*/ 12 w 43"/>
                  <a:gd name="T11" fmla="*/ 97 h 241"/>
                  <a:gd name="T12" fmla="*/ 31 w 43"/>
                  <a:gd name="T13" fmla="*/ 109 h 241"/>
                  <a:gd name="T14" fmla="*/ 37 w 43"/>
                  <a:gd name="T15" fmla="*/ 127 h 241"/>
                  <a:gd name="T16" fmla="*/ 31 w 43"/>
                  <a:gd name="T17" fmla="*/ 157 h 241"/>
                  <a:gd name="T18" fmla="*/ 31 w 43"/>
                  <a:gd name="T19" fmla="*/ 193 h 241"/>
                  <a:gd name="T20" fmla="*/ 31 w 43"/>
                  <a:gd name="T21" fmla="*/ 211 h 241"/>
                  <a:gd name="T22" fmla="*/ 18 w 43"/>
                  <a:gd name="T23" fmla="*/ 241 h 241"/>
                  <a:gd name="T24" fmla="*/ 43 w 43"/>
                  <a:gd name="T25" fmla="*/ 211 h 241"/>
                  <a:gd name="T26" fmla="*/ 43 w 43"/>
                  <a:gd name="T27" fmla="*/ 163 h 241"/>
                  <a:gd name="T28" fmla="*/ 43 w 43"/>
                  <a:gd name="T29" fmla="*/ 127 h 241"/>
                  <a:gd name="T30" fmla="*/ 43 w 43"/>
                  <a:gd name="T31" fmla="*/ 103 h 241"/>
                  <a:gd name="T32" fmla="*/ 18 w 43"/>
                  <a:gd name="T33" fmla="*/ 84 h 241"/>
                  <a:gd name="T34" fmla="*/ 12 w 43"/>
                  <a:gd name="T35" fmla="*/ 72 h 241"/>
                  <a:gd name="T36" fmla="*/ 12 w 43"/>
                  <a:gd name="T37" fmla="*/ 42 h 241"/>
                  <a:gd name="T38" fmla="*/ 12 w 43"/>
                  <a:gd name="T3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41">
                    <a:moveTo>
                      <a:pt x="12" y="0"/>
                    </a:moveTo>
                    <a:lnTo>
                      <a:pt x="0" y="24"/>
                    </a:lnTo>
                    <a:lnTo>
                      <a:pt x="0" y="42"/>
                    </a:lnTo>
                    <a:lnTo>
                      <a:pt x="0" y="60"/>
                    </a:lnTo>
                    <a:lnTo>
                      <a:pt x="0" y="84"/>
                    </a:lnTo>
                    <a:lnTo>
                      <a:pt x="12" y="97"/>
                    </a:lnTo>
                    <a:lnTo>
                      <a:pt x="31" y="109"/>
                    </a:lnTo>
                    <a:lnTo>
                      <a:pt x="37" y="127"/>
                    </a:lnTo>
                    <a:lnTo>
                      <a:pt x="31" y="157"/>
                    </a:lnTo>
                    <a:lnTo>
                      <a:pt x="31" y="193"/>
                    </a:lnTo>
                    <a:lnTo>
                      <a:pt x="31" y="211"/>
                    </a:lnTo>
                    <a:lnTo>
                      <a:pt x="18" y="241"/>
                    </a:lnTo>
                    <a:lnTo>
                      <a:pt x="43" y="211"/>
                    </a:lnTo>
                    <a:lnTo>
                      <a:pt x="43" y="163"/>
                    </a:lnTo>
                    <a:lnTo>
                      <a:pt x="43" y="127"/>
                    </a:lnTo>
                    <a:lnTo>
                      <a:pt x="43" y="103"/>
                    </a:lnTo>
                    <a:lnTo>
                      <a:pt x="18" y="84"/>
                    </a:lnTo>
                    <a:lnTo>
                      <a:pt x="12" y="72"/>
                    </a:lnTo>
                    <a:lnTo>
                      <a:pt x="12" y="42"/>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0" name="Freeform 9"/>
              <p:cNvSpPr>
                <a:spLocks/>
              </p:cNvSpPr>
              <p:nvPr/>
            </p:nvSpPr>
            <p:spPr bwMode="auto">
              <a:xfrm>
                <a:off x="4631" y="5485"/>
                <a:ext cx="49" cy="332"/>
              </a:xfrm>
              <a:custGeom>
                <a:avLst/>
                <a:gdLst>
                  <a:gd name="T0" fmla="*/ 37 w 49"/>
                  <a:gd name="T1" fmla="*/ 332 h 332"/>
                  <a:gd name="T2" fmla="*/ 37 w 49"/>
                  <a:gd name="T3" fmla="*/ 284 h 332"/>
                  <a:gd name="T4" fmla="*/ 37 w 49"/>
                  <a:gd name="T5" fmla="*/ 230 h 332"/>
                  <a:gd name="T6" fmla="*/ 25 w 49"/>
                  <a:gd name="T7" fmla="*/ 199 h 332"/>
                  <a:gd name="T8" fmla="*/ 19 w 49"/>
                  <a:gd name="T9" fmla="*/ 175 h 332"/>
                  <a:gd name="T10" fmla="*/ 13 w 49"/>
                  <a:gd name="T11" fmla="*/ 157 h 332"/>
                  <a:gd name="T12" fmla="*/ 6 w 49"/>
                  <a:gd name="T13" fmla="*/ 121 h 332"/>
                  <a:gd name="T14" fmla="*/ 0 w 49"/>
                  <a:gd name="T15" fmla="*/ 85 h 332"/>
                  <a:gd name="T16" fmla="*/ 0 w 49"/>
                  <a:gd name="T17" fmla="*/ 61 h 332"/>
                  <a:gd name="T18" fmla="*/ 0 w 49"/>
                  <a:gd name="T19" fmla="*/ 30 h 332"/>
                  <a:gd name="T20" fmla="*/ 0 w 49"/>
                  <a:gd name="T21" fmla="*/ 0 h 332"/>
                  <a:gd name="T22" fmla="*/ 13 w 49"/>
                  <a:gd name="T23" fmla="*/ 24 h 332"/>
                  <a:gd name="T24" fmla="*/ 13 w 49"/>
                  <a:gd name="T25" fmla="*/ 73 h 332"/>
                  <a:gd name="T26" fmla="*/ 19 w 49"/>
                  <a:gd name="T27" fmla="*/ 103 h 332"/>
                  <a:gd name="T28" fmla="*/ 25 w 49"/>
                  <a:gd name="T29" fmla="*/ 127 h 332"/>
                  <a:gd name="T30" fmla="*/ 25 w 49"/>
                  <a:gd name="T31" fmla="*/ 169 h 332"/>
                  <a:gd name="T32" fmla="*/ 31 w 49"/>
                  <a:gd name="T33" fmla="*/ 193 h 332"/>
                  <a:gd name="T34" fmla="*/ 49 w 49"/>
                  <a:gd name="T35" fmla="*/ 224 h 332"/>
                  <a:gd name="T36" fmla="*/ 49 w 49"/>
                  <a:gd name="T37" fmla="*/ 254 h 332"/>
                  <a:gd name="T38" fmla="*/ 37 w 49"/>
                  <a:gd name="T39" fmla="*/ 332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332">
                    <a:moveTo>
                      <a:pt x="37" y="332"/>
                    </a:moveTo>
                    <a:lnTo>
                      <a:pt x="37" y="284"/>
                    </a:lnTo>
                    <a:lnTo>
                      <a:pt x="37" y="230"/>
                    </a:lnTo>
                    <a:lnTo>
                      <a:pt x="25" y="199"/>
                    </a:lnTo>
                    <a:lnTo>
                      <a:pt x="19" y="175"/>
                    </a:lnTo>
                    <a:lnTo>
                      <a:pt x="13" y="157"/>
                    </a:lnTo>
                    <a:lnTo>
                      <a:pt x="6" y="121"/>
                    </a:lnTo>
                    <a:lnTo>
                      <a:pt x="0" y="85"/>
                    </a:lnTo>
                    <a:lnTo>
                      <a:pt x="0" y="61"/>
                    </a:lnTo>
                    <a:lnTo>
                      <a:pt x="0" y="30"/>
                    </a:lnTo>
                    <a:lnTo>
                      <a:pt x="0" y="0"/>
                    </a:lnTo>
                    <a:lnTo>
                      <a:pt x="13" y="24"/>
                    </a:lnTo>
                    <a:lnTo>
                      <a:pt x="13" y="73"/>
                    </a:lnTo>
                    <a:lnTo>
                      <a:pt x="19" y="103"/>
                    </a:lnTo>
                    <a:lnTo>
                      <a:pt x="25" y="127"/>
                    </a:lnTo>
                    <a:lnTo>
                      <a:pt x="25" y="169"/>
                    </a:lnTo>
                    <a:lnTo>
                      <a:pt x="31" y="193"/>
                    </a:lnTo>
                    <a:lnTo>
                      <a:pt x="49" y="224"/>
                    </a:lnTo>
                    <a:lnTo>
                      <a:pt x="49" y="254"/>
                    </a:lnTo>
                    <a:lnTo>
                      <a:pt x="37" y="3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1" name="Freeform 10"/>
              <p:cNvSpPr>
                <a:spLocks/>
              </p:cNvSpPr>
              <p:nvPr/>
            </p:nvSpPr>
            <p:spPr bwMode="auto">
              <a:xfrm>
                <a:off x="4680" y="5715"/>
                <a:ext cx="181" cy="151"/>
              </a:xfrm>
              <a:custGeom>
                <a:avLst/>
                <a:gdLst>
                  <a:gd name="T0" fmla="*/ 0 w 181"/>
                  <a:gd name="T1" fmla="*/ 132 h 151"/>
                  <a:gd name="T2" fmla="*/ 0 w 181"/>
                  <a:gd name="T3" fmla="*/ 90 h 151"/>
                  <a:gd name="T4" fmla="*/ 6 w 181"/>
                  <a:gd name="T5" fmla="*/ 42 h 151"/>
                  <a:gd name="T6" fmla="*/ 36 w 181"/>
                  <a:gd name="T7" fmla="*/ 6 h 151"/>
                  <a:gd name="T8" fmla="*/ 54 w 181"/>
                  <a:gd name="T9" fmla="*/ 0 h 151"/>
                  <a:gd name="T10" fmla="*/ 78 w 181"/>
                  <a:gd name="T11" fmla="*/ 6 h 151"/>
                  <a:gd name="T12" fmla="*/ 127 w 181"/>
                  <a:gd name="T13" fmla="*/ 30 h 151"/>
                  <a:gd name="T14" fmla="*/ 139 w 181"/>
                  <a:gd name="T15" fmla="*/ 42 h 151"/>
                  <a:gd name="T16" fmla="*/ 151 w 181"/>
                  <a:gd name="T17" fmla="*/ 78 h 151"/>
                  <a:gd name="T18" fmla="*/ 163 w 181"/>
                  <a:gd name="T19" fmla="*/ 102 h 151"/>
                  <a:gd name="T20" fmla="*/ 181 w 181"/>
                  <a:gd name="T21" fmla="*/ 120 h 151"/>
                  <a:gd name="T22" fmla="*/ 145 w 181"/>
                  <a:gd name="T23" fmla="*/ 151 h 151"/>
                  <a:gd name="T24" fmla="*/ 139 w 181"/>
                  <a:gd name="T25" fmla="*/ 102 h 151"/>
                  <a:gd name="T26" fmla="*/ 133 w 181"/>
                  <a:gd name="T27" fmla="*/ 54 h 151"/>
                  <a:gd name="T28" fmla="*/ 121 w 181"/>
                  <a:gd name="T29" fmla="*/ 42 h 151"/>
                  <a:gd name="T30" fmla="*/ 96 w 181"/>
                  <a:gd name="T31" fmla="*/ 30 h 151"/>
                  <a:gd name="T32" fmla="*/ 48 w 181"/>
                  <a:gd name="T33" fmla="*/ 24 h 151"/>
                  <a:gd name="T34" fmla="*/ 18 w 181"/>
                  <a:gd name="T35" fmla="*/ 42 h 151"/>
                  <a:gd name="T36" fmla="*/ 12 w 181"/>
                  <a:gd name="T37" fmla="*/ 66 h 151"/>
                  <a:gd name="T38" fmla="*/ 6 w 181"/>
                  <a:gd name="T39" fmla="*/ 84 h 151"/>
                  <a:gd name="T40" fmla="*/ 0 w 181"/>
                  <a:gd name="T41" fmla="*/ 13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151">
                    <a:moveTo>
                      <a:pt x="0" y="132"/>
                    </a:moveTo>
                    <a:lnTo>
                      <a:pt x="0" y="90"/>
                    </a:lnTo>
                    <a:lnTo>
                      <a:pt x="6" y="42"/>
                    </a:lnTo>
                    <a:lnTo>
                      <a:pt x="36" y="6"/>
                    </a:lnTo>
                    <a:lnTo>
                      <a:pt x="54" y="0"/>
                    </a:lnTo>
                    <a:lnTo>
                      <a:pt x="78" y="6"/>
                    </a:lnTo>
                    <a:lnTo>
                      <a:pt x="127" y="30"/>
                    </a:lnTo>
                    <a:lnTo>
                      <a:pt x="139" y="42"/>
                    </a:lnTo>
                    <a:lnTo>
                      <a:pt x="151" y="78"/>
                    </a:lnTo>
                    <a:lnTo>
                      <a:pt x="163" y="102"/>
                    </a:lnTo>
                    <a:lnTo>
                      <a:pt x="181" y="120"/>
                    </a:lnTo>
                    <a:lnTo>
                      <a:pt x="145" y="151"/>
                    </a:lnTo>
                    <a:lnTo>
                      <a:pt x="139" y="102"/>
                    </a:lnTo>
                    <a:lnTo>
                      <a:pt x="133" y="54"/>
                    </a:lnTo>
                    <a:lnTo>
                      <a:pt x="121" y="42"/>
                    </a:lnTo>
                    <a:lnTo>
                      <a:pt x="96" y="30"/>
                    </a:lnTo>
                    <a:lnTo>
                      <a:pt x="48" y="24"/>
                    </a:lnTo>
                    <a:lnTo>
                      <a:pt x="18" y="42"/>
                    </a:lnTo>
                    <a:lnTo>
                      <a:pt x="12" y="66"/>
                    </a:lnTo>
                    <a:lnTo>
                      <a:pt x="6" y="84"/>
                    </a:lnTo>
                    <a:lnTo>
                      <a:pt x="0"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2" name="Freeform 11"/>
              <p:cNvSpPr>
                <a:spLocks/>
              </p:cNvSpPr>
              <p:nvPr/>
            </p:nvSpPr>
            <p:spPr bwMode="auto">
              <a:xfrm>
                <a:off x="4686" y="5751"/>
                <a:ext cx="121" cy="223"/>
              </a:xfrm>
              <a:custGeom>
                <a:avLst/>
                <a:gdLst>
                  <a:gd name="T0" fmla="*/ 0 w 121"/>
                  <a:gd name="T1" fmla="*/ 109 h 223"/>
                  <a:gd name="T2" fmla="*/ 0 w 121"/>
                  <a:gd name="T3" fmla="*/ 84 h 223"/>
                  <a:gd name="T4" fmla="*/ 6 w 121"/>
                  <a:gd name="T5" fmla="*/ 42 h 223"/>
                  <a:gd name="T6" fmla="*/ 24 w 121"/>
                  <a:gd name="T7" fmla="*/ 6 h 223"/>
                  <a:gd name="T8" fmla="*/ 60 w 121"/>
                  <a:gd name="T9" fmla="*/ 0 h 223"/>
                  <a:gd name="T10" fmla="*/ 90 w 121"/>
                  <a:gd name="T11" fmla="*/ 6 h 223"/>
                  <a:gd name="T12" fmla="*/ 109 w 121"/>
                  <a:gd name="T13" fmla="*/ 24 h 223"/>
                  <a:gd name="T14" fmla="*/ 121 w 121"/>
                  <a:gd name="T15" fmla="*/ 48 h 223"/>
                  <a:gd name="T16" fmla="*/ 121 w 121"/>
                  <a:gd name="T17" fmla="*/ 72 h 223"/>
                  <a:gd name="T18" fmla="*/ 121 w 121"/>
                  <a:gd name="T19" fmla="*/ 109 h 223"/>
                  <a:gd name="T20" fmla="*/ 115 w 121"/>
                  <a:gd name="T21" fmla="*/ 133 h 223"/>
                  <a:gd name="T22" fmla="*/ 90 w 121"/>
                  <a:gd name="T23" fmla="*/ 163 h 223"/>
                  <a:gd name="T24" fmla="*/ 72 w 121"/>
                  <a:gd name="T25" fmla="*/ 187 h 223"/>
                  <a:gd name="T26" fmla="*/ 42 w 121"/>
                  <a:gd name="T27" fmla="*/ 205 h 223"/>
                  <a:gd name="T28" fmla="*/ 24 w 121"/>
                  <a:gd name="T29" fmla="*/ 223 h 223"/>
                  <a:gd name="T30" fmla="*/ 18 w 121"/>
                  <a:gd name="T31" fmla="*/ 223 h 223"/>
                  <a:gd name="T32" fmla="*/ 42 w 121"/>
                  <a:gd name="T33" fmla="*/ 187 h 223"/>
                  <a:gd name="T34" fmla="*/ 72 w 121"/>
                  <a:gd name="T35" fmla="*/ 163 h 223"/>
                  <a:gd name="T36" fmla="*/ 103 w 121"/>
                  <a:gd name="T37" fmla="*/ 133 h 223"/>
                  <a:gd name="T38" fmla="*/ 109 w 121"/>
                  <a:gd name="T39" fmla="*/ 84 h 223"/>
                  <a:gd name="T40" fmla="*/ 109 w 121"/>
                  <a:gd name="T41" fmla="*/ 48 h 223"/>
                  <a:gd name="T42" fmla="*/ 97 w 121"/>
                  <a:gd name="T43" fmla="*/ 24 h 223"/>
                  <a:gd name="T44" fmla="*/ 72 w 121"/>
                  <a:gd name="T45" fmla="*/ 18 h 223"/>
                  <a:gd name="T46" fmla="*/ 54 w 121"/>
                  <a:gd name="T47" fmla="*/ 18 h 223"/>
                  <a:gd name="T48" fmla="*/ 30 w 121"/>
                  <a:gd name="T49" fmla="*/ 24 h 223"/>
                  <a:gd name="T50" fmla="*/ 12 w 121"/>
                  <a:gd name="T51" fmla="*/ 54 h 223"/>
                  <a:gd name="T52" fmla="*/ 0 w 121"/>
                  <a:gd name="T53" fmla="*/ 109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1" h="223">
                    <a:moveTo>
                      <a:pt x="0" y="109"/>
                    </a:moveTo>
                    <a:lnTo>
                      <a:pt x="0" y="84"/>
                    </a:lnTo>
                    <a:lnTo>
                      <a:pt x="6" y="42"/>
                    </a:lnTo>
                    <a:lnTo>
                      <a:pt x="24" y="6"/>
                    </a:lnTo>
                    <a:lnTo>
                      <a:pt x="60" y="0"/>
                    </a:lnTo>
                    <a:lnTo>
                      <a:pt x="90" y="6"/>
                    </a:lnTo>
                    <a:lnTo>
                      <a:pt x="109" y="24"/>
                    </a:lnTo>
                    <a:lnTo>
                      <a:pt x="121" y="48"/>
                    </a:lnTo>
                    <a:lnTo>
                      <a:pt x="121" y="72"/>
                    </a:lnTo>
                    <a:lnTo>
                      <a:pt x="121" y="109"/>
                    </a:lnTo>
                    <a:lnTo>
                      <a:pt x="115" y="133"/>
                    </a:lnTo>
                    <a:lnTo>
                      <a:pt x="90" y="163"/>
                    </a:lnTo>
                    <a:lnTo>
                      <a:pt x="72" y="187"/>
                    </a:lnTo>
                    <a:lnTo>
                      <a:pt x="42" y="205"/>
                    </a:lnTo>
                    <a:lnTo>
                      <a:pt x="24" y="223"/>
                    </a:lnTo>
                    <a:lnTo>
                      <a:pt x="18" y="223"/>
                    </a:lnTo>
                    <a:lnTo>
                      <a:pt x="42" y="187"/>
                    </a:lnTo>
                    <a:lnTo>
                      <a:pt x="72" y="163"/>
                    </a:lnTo>
                    <a:lnTo>
                      <a:pt x="103" y="133"/>
                    </a:lnTo>
                    <a:lnTo>
                      <a:pt x="109" y="84"/>
                    </a:lnTo>
                    <a:lnTo>
                      <a:pt x="109" y="48"/>
                    </a:lnTo>
                    <a:lnTo>
                      <a:pt x="97" y="24"/>
                    </a:lnTo>
                    <a:lnTo>
                      <a:pt x="72" y="18"/>
                    </a:lnTo>
                    <a:lnTo>
                      <a:pt x="54" y="18"/>
                    </a:lnTo>
                    <a:lnTo>
                      <a:pt x="30" y="24"/>
                    </a:lnTo>
                    <a:lnTo>
                      <a:pt x="12" y="54"/>
                    </a:lnTo>
                    <a:lnTo>
                      <a:pt x="0"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3" name="Freeform 12"/>
              <p:cNvSpPr>
                <a:spLocks/>
              </p:cNvSpPr>
              <p:nvPr/>
            </p:nvSpPr>
            <p:spPr bwMode="auto">
              <a:xfrm>
                <a:off x="4710" y="5781"/>
                <a:ext cx="66" cy="163"/>
              </a:xfrm>
              <a:custGeom>
                <a:avLst/>
                <a:gdLst>
                  <a:gd name="T0" fmla="*/ 42 w 66"/>
                  <a:gd name="T1" fmla="*/ 0 h 163"/>
                  <a:gd name="T2" fmla="*/ 60 w 66"/>
                  <a:gd name="T3" fmla="*/ 12 h 163"/>
                  <a:gd name="T4" fmla="*/ 66 w 66"/>
                  <a:gd name="T5" fmla="*/ 48 h 163"/>
                  <a:gd name="T6" fmla="*/ 66 w 66"/>
                  <a:gd name="T7" fmla="*/ 91 h 163"/>
                  <a:gd name="T8" fmla="*/ 36 w 66"/>
                  <a:gd name="T9" fmla="*/ 115 h 163"/>
                  <a:gd name="T10" fmla="*/ 18 w 66"/>
                  <a:gd name="T11" fmla="*/ 139 h 163"/>
                  <a:gd name="T12" fmla="*/ 0 w 66"/>
                  <a:gd name="T13" fmla="*/ 163 h 163"/>
                  <a:gd name="T14" fmla="*/ 18 w 66"/>
                  <a:gd name="T15" fmla="*/ 115 h 163"/>
                  <a:gd name="T16" fmla="*/ 48 w 66"/>
                  <a:gd name="T17" fmla="*/ 66 h 163"/>
                  <a:gd name="T18" fmla="*/ 48 w 66"/>
                  <a:gd name="T19" fmla="*/ 24 h 163"/>
                  <a:gd name="T20" fmla="*/ 42 w 66"/>
                  <a:gd name="T2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63">
                    <a:moveTo>
                      <a:pt x="42" y="0"/>
                    </a:moveTo>
                    <a:lnTo>
                      <a:pt x="60" y="12"/>
                    </a:lnTo>
                    <a:lnTo>
                      <a:pt x="66" y="48"/>
                    </a:lnTo>
                    <a:lnTo>
                      <a:pt x="66" y="91"/>
                    </a:lnTo>
                    <a:lnTo>
                      <a:pt x="36" y="115"/>
                    </a:lnTo>
                    <a:lnTo>
                      <a:pt x="18" y="139"/>
                    </a:lnTo>
                    <a:lnTo>
                      <a:pt x="0" y="163"/>
                    </a:lnTo>
                    <a:lnTo>
                      <a:pt x="18" y="115"/>
                    </a:lnTo>
                    <a:lnTo>
                      <a:pt x="48" y="66"/>
                    </a:lnTo>
                    <a:lnTo>
                      <a:pt x="48" y="24"/>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4" name="Freeform 13"/>
              <p:cNvSpPr>
                <a:spLocks/>
              </p:cNvSpPr>
              <p:nvPr/>
            </p:nvSpPr>
            <p:spPr bwMode="auto">
              <a:xfrm>
                <a:off x="4698" y="5781"/>
                <a:ext cx="48" cy="169"/>
              </a:xfrm>
              <a:custGeom>
                <a:avLst/>
                <a:gdLst>
                  <a:gd name="T0" fmla="*/ 30 w 48"/>
                  <a:gd name="T1" fmla="*/ 0 h 169"/>
                  <a:gd name="T2" fmla="*/ 36 w 48"/>
                  <a:gd name="T3" fmla="*/ 12 h 169"/>
                  <a:gd name="T4" fmla="*/ 48 w 48"/>
                  <a:gd name="T5" fmla="*/ 48 h 169"/>
                  <a:gd name="T6" fmla="*/ 36 w 48"/>
                  <a:gd name="T7" fmla="*/ 85 h 169"/>
                  <a:gd name="T8" fmla="*/ 12 w 48"/>
                  <a:gd name="T9" fmla="*/ 109 h 169"/>
                  <a:gd name="T10" fmla="*/ 0 w 48"/>
                  <a:gd name="T11" fmla="*/ 169 h 169"/>
                  <a:gd name="T12" fmla="*/ 0 w 48"/>
                  <a:gd name="T13" fmla="*/ 97 h 169"/>
                  <a:gd name="T14" fmla="*/ 18 w 48"/>
                  <a:gd name="T15" fmla="*/ 54 h 169"/>
                  <a:gd name="T16" fmla="*/ 18 w 48"/>
                  <a:gd name="T17" fmla="*/ 42 h 169"/>
                  <a:gd name="T18" fmla="*/ 30 w 4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169">
                    <a:moveTo>
                      <a:pt x="30" y="0"/>
                    </a:moveTo>
                    <a:lnTo>
                      <a:pt x="36" y="12"/>
                    </a:lnTo>
                    <a:lnTo>
                      <a:pt x="48" y="48"/>
                    </a:lnTo>
                    <a:lnTo>
                      <a:pt x="36" y="85"/>
                    </a:lnTo>
                    <a:lnTo>
                      <a:pt x="12" y="109"/>
                    </a:lnTo>
                    <a:lnTo>
                      <a:pt x="0" y="169"/>
                    </a:lnTo>
                    <a:lnTo>
                      <a:pt x="0" y="97"/>
                    </a:lnTo>
                    <a:lnTo>
                      <a:pt x="18" y="54"/>
                    </a:lnTo>
                    <a:lnTo>
                      <a:pt x="18" y="42"/>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5" name="Freeform 14"/>
              <p:cNvSpPr>
                <a:spLocks/>
              </p:cNvSpPr>
              <p:nvPr/>
            </p:nvSpPr>
            <p:spPr bwMode="auto">
              <a:xfrm>
                <a:off x="4698" y="5793"/>
                <a:ext cx="12" cy="61"/>
              </a:xfrm>
              <a:custGeom>
                <a:avLst/>
                <a:gdLst>
                  <a:gd name="T0" fmla="*/ 12 w 12"/>
                  <a:gd name="T1" fmla="*/ 0 h 61"/>
                  <a:gd name="T2" fmla="*/ 12 w 12"/>
                  <a:gd name="T3" fmla="*/ 36 h 61"/>
                  <a:gd name="T4" fmla="*/ 0 w 12"/>
                  <a:gd name="T5" fmla="*/ 61 h 61"/>
                  <a:gd name="T6" fmla="*/ 12 w 12"/>
                  <a:gd name="T7" fmla="*/ 0 h 61"/>
                </a:gdLst>
                <a:ahLst/>
                <a:cxnLst>
                  <a:cxn ang="0">
                    <a:pos x="T0" y="T1"/>
                  </a:cxn>
                  <a:cxn ang="0">
                    <a:pos x="T2" y="T3"/>
                  </a:cxn>
                  <a:cxn ang="0">
                    <a:pos x="T4" y="T5"/>
                  </a:cxn>
                  <a:cxn ang="0">
                    <a:pos x="T6" y="T7"/>
                  </a:cxn>
                </a:cxnLst>
                <a:rect l="0" t="0" r="r" b="b"/>
                <a:pathLst>
                  <a:path w="12" h="61">
                    <a:moveTo>
                      <a:pt x="12" y="0"/>
                    </a:moveTo>
                    <a:lnTo>
                      <a:pt x="12" y="36"/>
                    </a:lnTo>
                    <a:lnTo>
                      <a:pt x="0" y="61"/>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6" name="Freeform 15"/>
              <p:cNvSpPr>
                <a:spLocks/>
              </p:cNvSpPr>
              <p:nvPr/>
            </p:nvSpPr>
            <p:spPr bwMode="auto">
              <a:xfrm>
                <a:off x="4849" y="5690"/>
                <a:ext cx="91" cy="284"/>
              </a:xfrm>
              <a:custGeom>
                <a:avLst/>
                <a:gdLst>
                  <a:gd name="T0" fmla="*/ 6 w 91"/>
                  <a:gd name="T1" fmla="*/ 0 h 284"/>
                  <a:gd name="T2" fmla="*/ 0 w 91"/>
                  <a:gd name="T3" fmla="*/ 61 h 284"/>
                  <a:gd name="T4" fmla="*/ 6 w 91"/>
                  <a:gd name="T5" fmla="*/ 97 h 284"/>
                  <a:gd name="T6" fmla="*/ 12 w 91"/>
                  <a:gd name="T7" fmla="*/ 121 h 284"/>
                  <a:gd name="T8" fmla="*/ 24 w 91"/>
                  <a:gd name="T9" fmla="*/ 157 h 284"/>
                  <a:gd name="T10" fmla="*/ 36 w 91"/>
                  <a:gd name="T11" fmla="*/ 194 h 284"/>
                  <a:gd name="T12" fmla="*/ 54 w 91"/>
                  <a:gd name="T13" fmla="*/ 224 h 284"/>
                  <a:gd name="T14" fmla="*/ 72 w 91"/>
                  <a:gd name="T15" fmla="*/ 266 h 284"/>
                  <a:gd name="T16" fmla="*/ 91 w 91"/>
                  <a:gd name="T17" fmla="*/ 284 h 284"/>
                  <a:gd name="T18" fmla="*/ 66 w 91"/>
                  <a:gd name="T19" fmla="*/ 242 h 284"/>
                  <a:gd name="T20" fmla="*/ 54 w 91"/>
                  <a:gd name="T21" fmla="*/ 194 h 284"/>
                  <a:gd name="T22" fmla="*/ 30 w 91"/>
                  <a:gd name="T23" fmla="*/ 139 h 284"/>
                  <a:gd name="T24" fmla="*/ 18 w 91"/>
                  <a:gd name="T25" fmla="*/ 91 h 284"/>
                  <a:gd name="T26" fmla="*/ 6 w 91"/>
                  <a:gd name="T27" fmla="*/ 67 h 284"/>
                  <a:gd name="T28" fmla="*/ 6 w 91"/>
                  <a:gd name="T29"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84">
                    <a:moveTo>
                      <a:pt x="6" y="0"/>
                    </a:moveTo>
                    <a:lnTo>
                      <a:pt x="0" y="61"/>
                    </a:lnTo>
                    <a:lnTo>
                      <a:pt x="6" y="97"/>
                    </a:lnTo>
                    <a:lnTo>
                      <a:pt x="12" y="121"/>
                    </a:lnTo>
                    <a:lnTo>
                      <a:pt x="24" y="157"/>
                    </a:lnTo>
                    <a:lnTo>
                      <a:pt x="36" y="194"/>
                    </a:lnTo>
                    <a:lnTo>
                      <a:pt x="54" y="224"/>
                    </a:lnTo>
                    <a:lnTo>
                      <a:pt x="72" y="266"/>
                    </a:lnTo>
                    <a:lnTo>
                      <a:pt x="91" y="284"/>
                    </a:lnTo>
                    <a:lnTo>
                      <a:pt x="66" y="242"/>
                    </a:lnTo>
                    <a:lnTo>
                      <a:pt x="54" y="194"/>
                    </a:lnTo>
                    <a:lnTo>
                      <a:pt x="30" y="139"/>
                    </a:lnTo>
                    <a:lnTo>
                      <a:pt x="18" y="91"/>
                    </a:lnTo>
                    <a:lnTo>
                      <a:pt x="6" y="67"/>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7" name="Freeform 16"/>
              <p:cNvSpPr>
                <a:spLocks/>
              </p:cNvSpPr>
              <p:nvPr/>
            </p:nvSpPr>
            <p:spPr bwMode="auto">
              <a:xfrm>
                <a:off x="4879" y="5709"/>
                <a:ext cx="73" cy="247"/>
              </a:xfrm>
              <a:custGeom>
                <a:avLst/>
                <a:gdLst>
                  <a:gd name="T0" fmla="*/ 49 w 73"/>
                  <a:gd name="T1" fmla="*/ 0 h 247"/>
                  <a:gd name="T2" fmla="*/ 6 w 73"/>
                  <a:gd name="T3" fmla="*/ 30 h 247"/>
                  <a:gd name="T4" fmla="*/ 0 w 73"/>
                  <a:gd name="T5" fmla="*/ 60 h 247"/>
                  <a:gd name="T6" fmla="*/ 0 w 73"/>
                  <a:gd name="T7" fmla="*/ 90 h 247"/>
                  <a:gd name="T8" fmla="*/ 30 w 73"/>
                  <a:gd name="T9" fmla="*/ 145 h 247"/>
                  <a:gd name="T10" fmla="*/ 49 w 73"/>
                  <a:gd name="T11" fmla="*/ 199 h 247"/>
                  <a:gd name="T12" fmla="*/ 61 w 73"/>
                  <a:gd name="T13" fmla="*/ 229 h 247"/>
                  <a:gd name="T14" fmla="*/ 73 w 73"/>
                  <a:gd name="T15" fmla="*/ 247 h 247"/>
                  <a:gd name="T16" fmla="*/ 67 w 73"/>
                  <a:gd name="T17" fmla="*/ 205 h 247"/>
                  <a:gd name="T18" fmla="*/ 49 w 73"/>
                  <a:gd name="T19" fmla="*/ 163 h 247"/>
                  <a:gd name="T20" fmla="*/ 30 w 73"/>
                  <a:gd name="T21" fmla="*/ 132 h 247"/>
                  <a:gd name="T22" fmla="*/ 24 w 73"/>
                  <a:gd name="T23" fmla="*/ 108 h 247"/>
                  <a:gd name="T24" fmla="*/ 12 w 73"/>
                  <a:gd name="T25" fmla="*/ 84 h 247"/>
                  <a:gd name="T26" fmla="*/ 12 w 73"/>
                  <a:gd name="T27" fmla="*/ 60 h 247"/>
                  <a:gd name="T28" fmla="*/ 24 w 73"/>
                  <a:gd name="T29" fmla="*/ 36 h 247"/>
                  <a:gd name="T30" fmla="*/ 49 w 73"/>
                  <a:gd name="T31"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247">
                    <a:moveTo>
                      <a:pt x="49" y="0"/>
                    </a:moveTo>
                    <a:lnTo>
                      <a:pt x="6" y="30"/>
                    </a:lnTo>
                    <a:lnTo>
                      <a:pt x="0" y="60"/>
                    </a:lnTo>
                    <a:lnTo>
                      <a:pt x="0" y="90"/>
                    </a:lnTo>
                    <a:lnTo>
                      <a:pt x="30" y="145"/>
                    </a:lnTo>
                    <a:lnTo>
                      <a:pt x="49" y="199"/>
                    </a:lnTo>
                    <a:lnTo>
                      <a:pt x="61" y="229"/>
                    </a:lnTo>
                    <a:lnTo>
                      <a:pt x="73" y="247"/>
                    </a:lnTo>
                    <a:lnTo>
                      <a:pt x="67" y="205"/>
                    </a:lnTo>
                    <a:lnTo>
                      <a:pt x="49" y="163"/>
                    </a:lnTo>
                    <a:lnTo>
                      <a:pt x="30" y="132"/>
                    </a:lnTo>
                    <a:lnTo>
                      <a:pt x="24" y="108"/>
                    </a:lnTo>
                    <a:lnTo>
                      <a:pt x="12" y="84"/>
                    </a:lnTo>
                    <a:lnTo>
                      <a:pt x="12" y="60"/>
                    </a:lnTo>
                    <a:lnTo>
                      <a:pt x="24" y="36"/>
                    </a:lnTo>
                    <a:lnTo>
                      <a:pt x="4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8" name="Freeform 17"/>
              <p:cNvSpPr>
                <a:spLocks/>
              </p:cNvSpPr>
              <p:nvPr/>
            </p:nvSpPr>
            <p:spPr bwMode="auto">
              <a:xfrm>
                <a:off x="4903" y="5709"/>
                <a:ext cx="67" cy="247"/>
              </a:xfrm>
              <a:custGeom>
                <a:avLst/>
                <a:gdLst>
                  <a:gd name="T0" fmla="*/ 43 w 67"/>
                  <a:gd name="T1" fmla="*/ 0 h 247"/>
                  <a:gd name="T2" fmla="*/ 12 w 67"/>
                  <a:gd name="T3" fmla="*/ 36 h 247"/>
                  <a:gd name="T4" fmla="*/ 0 w 67"/>
                  <a:gd name="T5" fmla="*/ 66 h 247"/>
                  <a:gd name="T6" fmla="*/ 0 w 67"/>
                  <a:gd name="T7" fmla="*/ 84 h 247"/>
                  <a:gd name="T8" fmla="*/ 12 w 67"/>
                  <a:gd name="T9" fmla="*/ 108 h 247"/>
                  <a:gd name="T10" fmla="*/ 37 w 67"/>
                  <a:gd name="T11" fmla="*/ 151 h 247"/>
                  <a:gd name="T12" fmla="*/ 55 w 67"/>
                  <a:gd name="T13" fmla="*/ 181 h 247"/>
                  <a:gd name="T14" fmla="*/ 55 w 67"/>
                  <a:gd name="T15" fmla="*/ 205 h 247"/>
                  <a:gd name="T16" fmla="*/ 55 w 67"/>
                  <a:gd name="T17" fmla="*/ 247 h 247"/>
                  <a:gd name="T18" fmla="*/ 67 w 67"/>
                  <a:gd name="T19" fmla="*/ 199 h 247"/>
                  <a:gd name="T20" fmla="*/ 55 w 67"/>
                  <a:gd name="T21" fmla="*/ 157 h 247"/>
                  <a:gd name="T22" fmla="*/ 37 w 67"/>
                  <a:gd name="T23" fmla="*/ 126 h 247"/>
                  <a:gd name="T24" fmla="*/ 12 w 67"/>
                  <a:gd name="T25" fmla="*/ 96 h 247"/>
                  <a:gd name="T26" fmla="*/ 12 w 67"/>
                  <a:gd name="T27" fmla="*/ 78 h 247"/>
                  <a:gd name="T28" fmla="*/ 18 w 67"/>
                  <a:gd name="T29" fmla="*/ 48 h 247"/>
                  <a:gd name="T30" fmla="*/ 18 w 67"/>
                  <a:gd name="T31" fmla="*/ 42 h 247"/>
                  <a:gd name="T32" fmla="*/ 43 w 67"/>
                  <a:gd name="T3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247">
                    <a:moveTo>
                      <a:pt x="43" y="0"/>
                    </a:moveTo>
                    <a:lnTo>
                      <a:pt x="12" y="36"/>
                    </a:lnTo>
                    <a:lnTo>
                      <a:pt x="0" y="66"/>
                    </a:lnTo>
                    <a:lnTo>
                      <a:pt x="0" y="84"/>
                    </a:lnTo>
                    <a:lnTo>
                      <a:pt x="12" y="108"/>
                    </a:lnTo>
                    <a:lnTo>
                      <a:pt x="37" y="151"/>
                    </a:lnTo>
                    <a:lnTo>
                      <a:pt x="55" y="181"/>
                    </a:lnTo>
                    <a:lnTo>
                      <a:pt x="55" y="205"/>
                    </a:lnTo>
                    <a:lnTo>
                      <a:pt x="55" y="247"/>
                    </a:lnTo>
                    <a:lnTo>
                      <a:pt x="67" y="199"/>
                    </a:lnTo>
                    <a:lnTo>
                      <a:pt x="55" y="157"/>
                    </a:lnTo>
                    <a:lnTo>
                      <a:pt x="37" y="126"/>
                    </a:lnTo>
                    <a:lnTo>
                      <a:pt x="12" y="96"/>
                    </a:lnTo>
                    <a:lnTo>
                      <a:pt x="12" y="78"/>
                    </a:lnTo>
                    <a:lnTo>
                      <a:pt x="18" y="48"/>
                    </a:lnTo>
                    <a:lnTo>
                      <a:pt x="18" y="42"/>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59" name="Freeform 18"/>
              <p:cNvSpPr>
                <a:spLocks/>
              </p:cNvSpPr>
              <p:nvPr/>
            </p:nvSpPr>
            <p:spPr bwMode="auto">
              <a:xfrm>
                <a:off x="4921" y="5727"/>
                <a:ext cx="67" cy="175"/>
              </a:xfrm>
              <a:custGeom>
                <a:avLst/>
                <a:gdLst>
                  <a:gd name="T0" fmla="*/ 67 w 67"/>
                  <a:gd name="T1" fmla="*/ 0 h 175"/>
                  <a:gd name="T2" fmla="*/ 19 w 67"/>
                  <a:gd name="T3" fmla="*/ 12 h 175"/>
                  <a:gd name="T4" fmla="*/ 7 w 67"/>
                  <a:gd name="T5" fmla="*/ 30 h 175"/>
                  <a:gd name="T6" fmla="*/ 0 w 67"/>
                  <a:gd name="T7" fmla="*/ 54 h 175"/>
                  <a:gd name="T8" fmla="*/ 7 w 67"/>
                  <a:gd name="T9" fmla="*/ 72 h 175"/>
                  <a:gd name="T10" fmla="*/ 31 w 67"/>
                  <a:gd name="T11" fmla="*/ 102 h 175"/>
                  <a:gd name="T12" fmla="*/ 37 w 67"/>
                  <a:gd name="T13" fmla="*/ 114 h 175"/>
                  <a:gd name="T14" fmla="*/ 61 w 67"/>
                  <a:gd name="T15" fmla="*/ 139 h 175"/>
                  <a:gd name="T16" fmla="*/ 61 w 67"/>
                  <a:gd name="T17" fmla="*/ 175 h 175"/>
                  <a:gd name="T18" fmla="*/ 67 w 67"/>
                  <a:gd name="T19" fmla="*/ 139 h 175"/>
                  <a:gd name="T20" fmla="*/ 61 w 67"/>
                  <a:gd name="T21" fmla="*/ 108 h 175"/>
                  <a:gd name="T22" fmla="*/ 37 w 67"/>
                  <a:gd name="T23" fmla="*/ 84 h 175"/>
                  <a:gd name="T24" fmla="*/ 19 w 67"/>
                  <a:gd name="T25" fmla="*/ 66 h 175"/>
                  <a:gd name="T26" fmla="*/ 13 w 67"/>
                  <a:gd name="T27" fmla="*/ 42 h 175"/>
                  <a:gd name="T28" fmla="*/ 25 w 67"/>
                  <a:gd name="T29" fmla="*/ 24 h 175"/>
                  <a:gd name="T30" fmla="*/ 37 w 67"/>
                  <a:gd name="T31" fmla="*/ 12 h 175"/>
                  <a:gd name="T32" fmla="*/ 67 w 67"/>
                  <a:gd name="T33"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7" h="175">
                    <a:moveTo>
                      <a:pt x="67" y="0"/>
                    </a:moveTo>
                    <a:lnTo>
                      <a:pt x="19" y="12"/>
                    </a:lnTo>
                    <a:lnTo>
                      <a:pt x="7" y="30"/>
                    </a:lnTo>
                    <a:lnTo>
                      <a:pt x="0" y="54"/>
                    </a:lnTo>
                    <a:lnTo>
                      <a:pt x="7" y="72"/>
                    </a:lnTo>
                    <a:lnTo>
                      <a:pt x="31" y="102"/>
                    </a:lnTo>
                    <a:lnTo>
                      <a:pt x="37" y="114"/>
                    </a:lnTo>
                    <a:lnTo>
                      <a:pt x="61" y="139"/>
                    </a:lnTo>
                    <a:lnTo>
                      <a:pt x="61" y="175"/>
                    </a:lnTo>
                    <a:lnTo>
                      <a:pt x="67" y="139"/>
                    </a:lnTo>
                    <a:lnTo>
                      <a:pt x="61" y="108"/>
                    </a:lnTo>
                    <a:lnTo>
                      <a:pt x="37" y="84"/>
                    </a:lnTo>
                    <a:lnTo>
                      <a:pt x="19" y="66"/>
                    </a:lnTo>
                    <a:lnTo>
                      <a:pt x="13" y="42"/>
                    </a:lnTo>
                    <a:lnTo>
                      <a:pt x="25" y="24"/>
                    </a:lnTo>
                    <a:lnTo>
                      <a:pt x="37" y="12"/>
                    </a:ln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0" name="Freeform 19"/>
              <p:cNvSpPr>
                <a:spLocks/>
              </p:cNvSpPr>
              <p:nvPr/>
            </p:nvSpPr>
            <p:spPr bwMode="auto">
              <a:xfrm>
                <a:off x="4946" y="5793"/>
                <a:ext cx="60" cy="91"/>
              </a:xfrm>
              <a:custGeom>
                <a:avLst/>
                <a:gdLst>
                  <a:gd name="T0" fmla="*/ 0 w 60"/>
                  <a:gd name="T1" fmla="*/ 0 h 91"/>
                  <a:gd name="T2" fmla="*/ 30 w 60"/>
                  <a:gd name="T3" fmla="*/ 6 h 91"/>
                  <a:gd name="T4" fmla="*/ 42 w 60"/>
                  <a:gd name="T5" fmla="*/ 36 h 91"/>
                  <a:gd name="T6" fmla="*/ 48 w 60"/>
                  <a:gd name="T7" fmla="*/ 91 h 91"/>
                  <a:gd name="T8" fmla="*/ 60 w 60"/>
                  <a:gd name="T9" fmla="*/ 67 h 91"/>
                  <a:gd name="T10" fmla="*/ 60 w 60"/>
                  <a:gd name="T11" fmla="*/ 36 h 91"/>
                  <a:gd name="T12" fmla="*/ 48 w 60"/>
                  <a:gd name="T13" fmla="*/ 6 h 91"/>
                  <a:gd name="T14" fmla="*/ 24 w 60"/>
                  <a:gd name="T15" fmla="*/ 0 h 91"/>
                  <a:gd name="T16" fmla="*/ 0 w 60"/>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91">
                    <a:moveTo>
                      <a:pt x="0" y="0"/>
                    </a:moveTo>
                    <a:lnTo>
                      <a:pt x="30" y="6"/>
                    </a:lnTo>
                    <a:lnTo>
                      <a:pt x="42" y="36"/>
                    </a:lnTo>
                    <a:lnTo>
                      <a:pt x="48" y="91"/>
                    </a:lnTo>
                    <a:lnTo>
                      <a:pt x="60" y="67"/>
                    </a:lnTo>
                    <a:lnTo>
                      <a:pt x="60" y="36"/>
                    </a:lnTo>
                    <a:lnTo>
                      <a:pt x="48" y="6"/>
                    </a:lnTo>
                    <a:lnTo>
                      <a:pt x="24"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1" name="Freeform 20"/>
              <p:cNvSpPr>
                <a:spLocks/>
              </p:cNvSpPr>
              <p:nvPr/>
            </p:nvSpPr>
            <p:spPr bwMode="auto">
              <a:xfrm>
                <a:off x="4952" y="5757"/>
                <a:ext cx="66" cy="109"/>
              </a:xfrm>
              <a:custGeom>
                <a:avLst/>
                <a:gdLst>
                  <a:gd name="T0" fmla="*/ 6 w 66"/>
                  <a:gd name="T1" fmla="*/ 0 h 109"/>
                  <a:gd name="T2" fmla="*/ 0 w 66"/>
                  <a:gd name="T3" fmla="*/ 24 h 109"/>
                  <a:gd name="T4" fmla="*/ 18 w 66"/>
                  <a:gd name="T5" fmla="*/ 24 h 109"/>
                  <a:gd name="T6" fmla="*/ 36 w 66"/>
                  <a:gd name="T7" fmla="*/ 30 h 109"/>
                  <a:gd name="T8" fmla="*/ 54 w 66"/>
                  <a:gd name="T9" fmla="*/ 54 h 109"/>
                  <a:gd name="T10" fmla="*/ 54 w 66"/>
                  <a:gd name="T11" fmla="*/ 66 h 109"/>
                  <a:gd name="T12" fmla="*/ 54 w 66"/>
                  <a:gd name="T13" fmla="*/ 109 h 109"/>
                  <a:gd name="T14" fmla="*/ 66 w 66"/>
                  <a:gd name="T15" fmla="*/ 54 h 109"/>
                  <a:gd name="T16" fmla="*/ 54 w 66"/>
                  <a:gd name="T17" fmla="*/ 24 h 109"/>
                  <a:gd name="T18" fmla="*/ 42 w 66"/>
                  <a:gd name="T19" fmla="*/ 6 h 109"/>
                  <a:gd name="T20" fmla="*/ 6 w 66"/>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 y="0"/>
                    </a:moveTo>
                    <a:lnTo>
                      <a:pt x="0" y="24"/>
                    </a:lnTo>
                    <a:lnTo>
                      <a:pt x="18" y="24"/>
                    </a:lnTo>
                    <a:lnTo>
                      <a:pt x="36" y="30"/>
                    </a:lnTo>
                    <a:lnTo>
                      <a:pt x="54" y="54"/>
                    </a:lnTo>
                    <a:lnTo>
                      <a:pt x="54" y="66"/>
                    </a:lnTo>
                    <a:lnTo>
                      <a:pt x="54" y="109"/>
                    </a:lnTo>
                    <a:lnTo>
                      <a:pt x="66" y="54"/>
                    </a:lnTo>
                    <a:lnTo>
                      <a:pt x="54" y="24"/>
                    </a:lnTo>
                    <a:lnTo>
                      <a:pt x="42" y="6"/>
                    </a:lnTo>
                    <a:lnTo>
                      <a:pt x="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2" name="Freeform 21"/>
              <p:cNvSpPr>
                <a:spLocks/>
              </p:cNvSpPr>
              <p:nvPr/>
            </p:nvSpPr>
            <p:spPr bwMode="auto">
              <a:xfrm>
                <a:off x="4807" y="5491"/>
                <a:ext cx="54" cy="278"/>
              </a:xfrm>
              <a:custGeom>
                <a:avLst/>
                <a:gdLst>
                  <a:gd name="T0" fmla="*/ 30 w 54"/>
                  <a:gd name="T1" fmla="*/ 278 h 278"/>
                  <a:gd name="T2" fmla="*/ 6 w 54"/>
                  <a:gd name="T3" fmla="*/ 236 h 278"/>
                  <a:gd name="T4" fmla="*/ 0 w 54"/>
                  <a:gd name="T5" fmla="*/ 199 h 278"/>
                  <a:gd name="T6" fmla="*/ 0 w 54"/>
                  <a:gd name="T7" fmla="*/ 157 h 278"/>
                  <a:gd name="T8" fmla="*/ 12 w 54"/>
                  <a:gd name="T9" fmla="*/ 115 h 278"/>
                  <a:gd name="T10" fmla="*/ 18 w 54"/>
                  <a:gd name="T11" fmla="*/ 67 h 278"/>
                  <a:gd name="T12" fmla="*/ 54 w 54"/>
                  <a:gd name="T13" fmla="*/ 0 h 278"/>
                  <a:gd name="T14" fmla="*/ 18 w 54"/>
                  <a:gd name="T15" fmla="*/ 85 h 278"/>
                  <a:gd name="T16" fmla="*/ 18 w 54"/>
                  <a:gd name="T17" fmla="*/ 157 h 278"/>
                  <a:gd name="T18" fmla="*/ 18 w 54"/>
                  <a:gd name="T19" fmla="*/ 206 h 278"/>
                  <a:gd name="T20" fmla="*/ 18 w 54"/>
                  <a:gd name="T21" fmla="*/ 230 h 278"/>
                  <a:gd name="T22" fmla="*/ 30 w 54"/>
                  <a:gd name="T23"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278">
                    <a:moveTo>
                      <a:pt x="30" y="278"/>
                    </a:moveTo>
                    <a:lnTo>
                      <a:pt x="6" y="236"/>
                    </a:lnTo>
                    <a:lnTo>
                      <a:pt x="0" y="199"/>
                    </a:lnTo>
                    <a:lnTo>
                      <a:pt x="0" y="157"/>
                    </a:lnTo>
                    <a:lnTo>
                      <a:pt x="12" y="115"/>
                    </a:lnTo>
                    <a:lnTo>
                      <a:pt x="18" y="67"/>
                    </a:lnTo>
                    <a:lnTo>
                      <a:pt x="54" y="0"/>
                    </a:lnTo>
                    <a:lnTo>
                      <a:pt x="18" y="85"/>
                    </a:lnTo>
                    <a:lnTo>
                      <a:pt x="18" y="157"/>
                    </a:lnTo>
                    <a:lnTo>
                      <a:pt x="18" y="206"/>
                    </a:lnTo>
                    <a:lnTo>
                      <a:pt x="18" y="230"/>
                    </a:lnTo>
                    <a:lnTo>
                      <a:pt x="30" y="2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3" name="Freeform 22"/>
              <p:cNvSpPr>
                <a:spLocks/>
              </p:cNvSpPr>
              <p:nvPr/>
            </p:nvSpPr>
            <p:spPr bwMode="auto">
              <a:xfrm>
                <a:off x="5036" y="5546"/>
                <a:ext cx="206" cy="380"/>
              </a:xfrm>
              <a:custGeom>
                <a:avLst/>
                <a:gdLst>
                  <a:gd name="T0" fmla="*/ 206 w 206"/>
                  <a:gd name="T1" fmla="*/ 380 h 380"/>
                  <a:gd name="T2" fmla="*/ 169 w 206"/>
                  <a:gd name="T3" fmla="*/ 374 h 380"/>
                  <a:gd name="T4" fmla="*/ 115 w 206"/>
                  <a:gd name="T5" fmla="*/ 374 h 380"/>
                  <a:gd name="T6" fmla="*/ 91 w 206"/>
                  <a:gd name="T7" fmla="*/ 362 h 380"/>
                  <a:gd name="T8" fmla="*/ 49 w 206"/>
                  <a:gd name="T9" fmla="*/ 338 h 380"/>
                  <a:gd name="T10" fmla="*/ 31 w 206"/>
                  <a:gd name="T11" fmla="*/ 332 h 380"/>
                  <a:gd name="T12" fmla="*/ 12 w 206"/>
                  <a:gd name="T13" fmla="*/ 283 h 380"/>
                  <a:gd name="T14" fmla="*/ 0 w 206"/>
                  <a:gd name="T15" fmla="*/ 223 h 380"/>
                  <a:gd name="T16" fmla="*/ 12 w 206"/>
                  <a:gd name="T17" fmla="*/ 181 h 380"/>
                  <a:gd name="T18" fmla="*/ 24 w 206"/>
                  <a:gd name="T19" fmla="*/ 144 h 380"/>
                  <a:gd name="T20" fmla="*/ 67 w 206"/>
                  <a:gd name="T21" fmla="*/ 96 h 380"/>
                  <a:gd name="T22" fmla="*/ 103 w 206"/>
                  <a:gd name="T23" fmla="*/ 0 h 380"/>
                  <a:gd name="T24" fmla="*/ 85 w 206"/>
                  <a:gd name="T25" fmla="*/ 78 h 380"/>
                  <a:gd name="T26" fmla="*/ 55 w 206"/>
                  <a:gd name="T27" fmla="*/ 120 h 380"/>
                  <a:gd name="T28" fmla="*/ 37 w 206"/>
                  <a:gd name="T29" fmla="*/ 163 h 380"/>
                  <a:gd name="T30" fmla="*/ 24 w 206"/>
                  <a:gd name="T31" fmla="*/ 199 h 380"/>
                  <a:gd name="T32" fmla="*/ 24 w 206"/>
                  <a:gd name="T33" fmla="*/ 235 h 380"/>
                  <a:gd name="T34" fmla="*/ 24 w 206"/>
                  <a:gd name="T35" fmla="*/ 283 h 380"/>
                  <a:gd name="T36" fmla="*/ 55 w 206"/>
                  <a:gd name="T37" fmla="*/ 338 h 380"/>
                  <a:gd name="T38" fmla="*/ 103 w 206"/>
                  <a:gd name="T39" fmla="*/ 356 h 380"/>
                  <a:gd name="T40" fmla="*/ 157 w 206"/>
                  <a:gd name="T41" fmla="*/ 362 h 380"/>
                  <a:gd name="T42" fmla="*/ 206 w 206"/>
                  <a:gd name="T43" fmla="*/ 38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6" h="380">
                    <a:moveTo>
                      <a:pt x="206" y="380"/>
                    </a:moveTo>
                    <a:lnTo>
                      <a:pt x="169" y="374"/>
                    </a:lnTo>
                    <a:lnTo>
                      <a:pt x="115" y="374"/>
                    </a:lnTo>
                    <a:lnTo>
                      <a:pt x="91" y="362"/>
                    </a:lnTo>
                    <a:lnTo>
                      <a:pt x="49" y="338"/>
                    </a:lnTo>
                    <a:lnTo>
                      <a:pt x="31" y="332"/>
                    </a:lnTo>
                    <a:lnTo>
                      <a:pt x="12" y="283"/>
                    </a:lnTo>
                    <a:lnTo>
                      <a:pt x="0" y="223"/>
                    </a:lnTo>
                    <a:lnTo>
                      <a:pt x="12" y="181"/>
                    </a:lnTo>
                    <a:lnTo>
                      <a:pt x="24" y="144"/>
                    </a:lnTo>
                    <a:lnTo>
                      <a:pt x="67" y="96"/>
                    </a:lnTo>
                    <a:lnTo>
                      <a:pt x="103" y="0"/>
                    </a:lnTo>
                    <a:lnTo>
                      <a:pt x="85" y="78"/>
                    </a:lnTo>
                    <a:lnTo>
                      <a:pt x="55" y="120"/>
                    </a:lnTo>
                    <a:lnTo>
                      <a:pt x="37" y="163"/>
                    </a:lnTo>
                    <a:lnTo>
                      <a:pt x="24" y="199"/>
                    </a:lnTo>
                    <a:lnTo>
                      <a:pt x="24" y="235"/>
                    </a:lnTo>
                    <a:lnTo>
                      <a:pt x="24" y="283"/>
                    </a:lnTo>
                    <a:lnTo>
                      <a:pt x="55" y="338"/>
                    </a:lnTo>
                    <a:lnTo>
                      <a:pt x="103" y="356"/>
                    </a:lnTo>
                    <a:lnTo>
                      <a:pt x="157" y="362"/>
                    </a:lnTo>
                    <a:lnTo>
                      <a:pt x="206" y="38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4" name="Freeform 23"/>
              <p:cNvSpPr>
                <a:spLocks/>
              </p:cNvSpPr>
              <p:nvPr/>
            </p:nvSpPr>
            <p:spPr bwMode="auto">
              <a:xfrm>
                <a:off x="5067" y="5672"/>
                <a:ext cx="181" cy="248"/>
              </a:xfrm>
              <a:custGeom>
                <a:avLst/>
                <a:gdLst>
                  <a:gd name="T0" fmla="*/ 181 w 181"/>
                  <a:gd name="T1" fmla="*/ 248 h 248"/>
                  <a:gd name="T2" fmla="*/ 157 w 181"/>
                  <a:gd name="T3" fmla="*/ 236 h 248"/>
                  <a:gd name="T4" fmla="*/ 120 w 181"/>
                  <a:gd name="T5" fmla="*/ 224 h 248"/>
                  <a:gd name="T6" fmla="*/ 78 w 181"/>
                  <a:gd name="T7" fmla="*/ 224 h 248"/>
                  <a:gd name="T8" fmla="*/ 48 w 181"/>
                  <a:gd name="T9" fmla="*/ 206 h 248"/>
                  <a:gd name="T10" fmla="*/ 12 w 181"/>
                  <a:gd name="T11" fmla="*/ 175 h 248"/>
                  <a:gd name="T12" fmla="*/ 0 w 181"/>
                  <a:gd name="T13" fmla="*/ 133 h 248"/>
                  <a:gd name="T14" fmla="*/ 0 w 181"/>
                  <a:gd name="T15" fmla="*/ 115 h 248"/>
                  <a:gd name="T16" fmla="*/ 0 w 181"/>
                  <a:gd name="T17" fmla="*/ 73 h 248"/>
                  <a:gd name="T18" fmla="*/ 30 w 181"/>
                  <a:gd name="T19" fmla="*/ 25 h 248"/>
                  <a:gd name="T20" fmla="*/ 78 w 181"/>
                  <a:gd name="T21" fmla="*/ 0 h 248"/>
                  <a:gd name="T22" fmla="*/ 102 w 181"/>
                  <a:gd name="T23" fmla="*/ 18 h 248"/>
                  <a:gd name="T24" fmla="*/ 102 w 181"/>
                  <a:gd name="T25" fmla="*/ 43 h 248"/>
                  <a:gd name="T26" fmla="*/ 120 w 181"/>
                  <a:gd name="T27" fmla="*/ 97 h 248"/>
                  <a:gd name="T28" fmla="*/ 126 w 181"/>
                  <a:gd name="T29" fmla="*/ 121 h 248"/>
                  <a:gd name="T30" fmla="*/ 126 w 181"/>
                  <a:gd name="T31" fmla="*/ 139 h 248"/>
                  <a:gd name="T32" fmla="*/ 114 w 181"/>
                  <a:gd name="T33" fmla="*/ 115 h 248"/>
                  <a:gd name="T34" fmla="*/ 96 w 181"/>
                  <a:gd name="T35" fmla="*/ 61 h 248"/>
                  <a:gd name="T36" fmla="*/ 90 w 181"/>
                  <a:gd name="T37" fmla="*/ 37 h 248"/>
                  <a:gd name="T38" fmla="*/ 78 w 181"/>
                  <a:gd name="T39" fmla="*/ 18 h 248"/>
                  <a:gd name="T40" fmla="*/ 30 w 181"/>
                  <a:gd name="T41" fmla="*/ 43 h 248"/>
                  <a:gd name="T42" fmla="*/ 12 w 181"/>
                  <a:gd name="T43" fmla="*/ 73 h 248"/>
                  <a:gd name="T44" fmla="*/ 12 w 181"/>
                  <a:gd name="T45" fmla="*/ 121 h 248"/>
                  <a:gd name="T46" fmla="*/ 18 w 181"/>
                  <a:gd name="T47" fmla="*/ 157 h 248"/>
                  <a:gd name="T48" fmla="*/ 54 w 181"/>
                  <a:gd name="T49" fmla="*/ 194 h 248"/>
                  <a:gd name="T50" fmla="*/ 108 w 181"/>
                  <a:gd name="T51" fmla="*/ 212 h 248"/>
                  <a:gd name="T52" fmla="*/ 157 w 181"/>
                  <a:gd name="T53" fmla="*/ 218 h 248"/>
                  <a:gd name="T54" fmla="*/ 181 w 181"/>
                  <a:gd name="T55"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1" h="248">
                    <a:moveTo>
                      <a:pt x="181" y="248"/>
                    </a:moveTo>
                    <a:lnTo>
                      <a:pt x="157" y="236"/>
                    </a:lnTo>
                    <a:lnTo>
                      <a:pt x="120" y="224"/>
                    </a:lnTo>
                    <a:lnTo>
                      <a:pt x="78" y="224"/>
                    </a:lnTo>
                    <a:lnTo>
                      <a:pt x="48" y="206"/>
                    </a:lnTo>
                    <a:lnTo>
                      <a:pt x="12" y="175"/>
                    </a:lnTo>
                    <a:lnTo>
                      <a:pt x="0" y="133"/>
                    </a:lnTo>
                    <a:lnTo>
                      <a:pt x="0" y="115"/>
                    </a:lnTo>
                    <a:lnTo>
                      <a:pt x="0" y="73"/>
                    </a:lnTo>
                    <a:lnTo>
                      <a:pt x="30" y="25"/>
                    </a:lnTo>
                    <a:lnTo>
                      <a:pt x="78" y="0"/>
                    </a:lnTo>
                    <a:lnTo>
                      <a:pt x="102" y="18"/>
                    </a:lnTo>
                    <a:lnTo>
                      <a:pt x="102" y="43"/>
                    </a:lnTo>
                    <a:lnTo>
                      <a:pt x="120" y="97"/>
                    </a:lnTo>
                    <a:lnTo>
                      <a:pt x="126" y="121"/>
                    </a:lnTo>
                    <a:lnTo>
                      <a:pt x="126" y="139"/>
                    </a:lnTo>
                    <a:lnTo>
                      <a:pt x="114" y="115"/>
                    </a:lnTo>
                    <a:lnTo>
                      <a:pt x="96" y="61"/>
                    </a:lnTo>
                    <a:lnTo>
                      <a:pt x="90" y="37"/>
                    </a:lnTo>
                    <a:lnTo>
                      <a:pt x="78" y="18"/>
                    </a:lnTo>
                    <a:lnTo>
                      <a:pt x="30" y="43"/>
                    </a:lnTo>
                    <a:lnTo>
                      <a:pt x="12" y="73"/>
                    </a:lnTo>
                    <a:lnTo>
                      <a:pt x="12" y="121"/>
                    </a:lnTo>
                    <a:lnTo>
                      <a:pt x="18" y="157"/>
                    </a:lnTo>
                    <a:lnTo>
                      <a:pt x="54" y="194"/>
                    </a:lnTo>
                    <a:lnTo>
                      <a:pt x="108" y="212"/>
                    </a:lnTo>
                    <a:lnTo>
                      <a:pt x="157" y="218"/>
                    </a:lnTo>
                    <a:lnTo>
                      <a:pt x="181" y="2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5" name="Freeform 24"/>
              <p:cNvSpPr>
                <a:spLocks/>
              </p:cNvSpPr>
              <p:nvPr/>
            </p:nvSpPr>
            <p:spPr bwMode="auto">
              <a:xfrm>
                <a:off x="5091" y="5715"/>
                <a:ext cx="72" cy="145"/>
              </a:xfrm>
              <a:custGeom>
                <a:avLst/>
                <a:gdLst>
                  <a:gd name="T0" fmla="*/ 72 w 72"/>
                  <a:gd name="T1" fmla="*/ 42 h 145"/>
                  <a:gd name="T2" fmla="*/ 54 w 72"/>
                  <a:gd name="T3" fmla="*/ 6 h 145"/>
                  <a:gd name="T4" fmla="*/ 42 w 72"/>
                  <a:gd name="T5" fmla="*/ 0 h 145"/>
                  <a:gd name="T6" fmla="*/ 12 w 72"/>
                  <a:gd name="T7" fmla="*/ 12 h 145"/>
                  <a:gd name="T8" fmla="*/ 0 w 72"/>
                  <a:gd name="T9" fmla="*/ 42 h 145"/>
                  <a:gd name="T10" fmla="*/ 0 w 72"/>
                  <a:gd name="T11" fmla="*/ 72 h 145"/>
                  <a:gd name="T12" fmla="*/ 0 w 72"/>
                  <a:gd name="T13" fmla="*/ 102 h 145"/>
                  <a:gd name="T14" fmla="*/ 24 w 72"/>
                  <a:gd name="T15" fmla="*/ 126 h 145"/>
                  <a:gd name="T16" fmla="*/ 48 w 72"/>
                  <a:gd name="T17" fmla="*/ 145 h 145"/>
                  <a:gd name="T18" fmla="*/ 24 w 72"/>
                  <a:gd name="T19" fmla="*/ 102 h 145"/>
                  <a:gd name="T20" fmla="*/ 18 w 72"/>
                  <a:gd name="T21" fmla="*/ 78 h 145"/>
                  <a:gd name="T22" fmla="*/ 18 w 72"/>
                  <a:gd name="T23" fmla="*/ 42 h 145"/>
                  <a:gd name="T24" fmla="*/ 30 w 72"/>
                  <a:gd name="T25" fmla="*/ 24 h 145"/>
                  <a:gd name="T26" fmla="*/ 72 w 72"/>
                  <a:gd name="T27" fmla="*/ 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 h="145">
                    <a:moveTo>
                      <a:pt x="72" y="42"/>
                    </a:moveTo>
                    <a:lnTo>
                      <a:pt x="54" y="6"/>
                    </a:lnTo>
                    <a:lnTo>
                      <a:pt x="42" y="0"/>
                    </a:lnTo>
                    <a:lnTo>
                      <a:pt x="12" y="12"/>
                    </a:lnTo>
                    <a:lnTo>
                      <a:pt x="0" y="42"/>
                    </a:lnTo>
                    <a:lnTo>
                      <a:pt x="0" y="72"/>
                    </a:lnTo>
                    <a:lnTo>
                      <a:pt x="0" y="102"/>
                    </a:lnTo>
                    <a:lnTo>
                      <a:pt x="24" y="126"/>
                    </a:lnTo>
                    <a:lnTo>
                      <a:pt x="48" y="145"/>
                    </a:lnTo>
                    <a:lnTo>
                      <a:pt x="24" y="102"/>
                    </a:lnTo>
                    <a:lnTo>
                      <a:pt x="18" y="78"/>
                    </a:lnTo>
                    <a:lnTo>
                      <a:pt x="18" y="42"/>
                    </a:lnTo>
                    <a:lnTo>
                      <a:pt x="30" y="24"/>
                    </a:lnTo>
                    <a:lnTo>
                      <a:pt x="72"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6" name="Freeform 25"/>
              <p:cNvSpPr>
                <a:spLocks/>
              </p:cNvSpPr>
              <p:nvPr/>
            </p:nvSpPr>
            <p:spPr bwMode="auto">
              <a:xfrm>
                <a:off x="5115" y="5763"/>
                <a:ext cx="121" cy="109"/>
              </a:xfrm>
              <a:custGeom>
                <a:avLst/>
                <a:gdLst>
                  <a:gd name="T0" fmla="*/ 66 w 121"/>
                  <a:gd name="T1" fmla="*/ 48 h 109"/>
                  <a:gd name="T2" fmla="*/ 48 w 121"/>
                  <a:gd name="T3" fmla="*/ 6 h 109"/>
                  <a:gd name="T4" fmla="*/ 30 w 121"/>
                  <a:gd name="T5" fmla="*/ 0 h 109"/>
                  <a:gd name="T6" fmla="*/ 12 w 121"/>
                  <a:gd name="T7" fmla="*/ 0 h 109"/>
                  <a:gd name="T8" fmla="*/ 0 w 121"/>
                  <a:gd name="T9" fmla="*/ 18 h 109"/>
                  <a:gd name="T10" fmla="*/ 0 w 121"/>
                  <a:gd name="T11" fmla="*/ 36 h 109"/>
                  <a:gd name="T12" fmla="*/ 18 w 121"/>
                  <a:gd name="T13" fmla="*/ 54 h 109"/>
                  <a:gd name="T14" fmla="*/ 30 w 121"/>
                  <a:gd name="T15" fmla="*/ 84 h 109"/>
                  <a:gd name="T16" fmla="*/ 48 w 121"/>
                  <a:gd name="T17" fmla="*/ 103 h 109"/>
                  <a:gd name="T18" fmla="*/ 84 w 121"/>
                  <a:gd name="T19" fmla="*/ 109 h 109"/>
                  <a:gd name="T20" fmla="*/ 121 w 121"/>
                  <a:gd name="T21" fmla="*/ 109 h 109"/>
                  <a:gd name="T22" fmla="*/ 78 w 121"/>
                  <a:gd name="T23" fmla="*/ 103 h 109"/>
                  <a:gd name="T24" fmla="*/ 48 w 121"/>
                  <a:gd name="T25" fmla="*/ 91 h 109"/>
                  <a:gd name="T26" fmla="*/ 18 w 121"/>
                  <a:gd name="T27" fmla="*/ 48 h 109"/>
                  <a:gd name="T28" fmla="*/ 18 w 121"/>
                  <a:gd name="T29" fmla="*/ 30 h 109"/>
                  <a:gd name="T30" fmla="*/ 18 w 121"/>
                  <a:gd name="T31" fmla="*/ 18 h 109"/>
                  <a:gd name="T32" fmla="*/ 66 w 121"/>
                  <a:gd name="T33"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09">
                    <a:moveTo>
                      <a:pt x="66" y="48"/>
                    </a:moveTo>
                    <a:lnTo>
                      <a:pt x="48" y="6"/>
                    </a:lnTo>
                    <a:lnTo>
                      <a:pt x="30" y="0"/>
                    </a:lnTo>
                    <a:lnTo>
                      <a:pt x="12" y="0"/>
                    </a:lnTo>
                    <a:lnTo>
                      <a:pt x="0" y="18"/>
                    </a:lnTo>
                    <a:lnTo>
                      <a:pt x="0" y="36"/>
                    </a:lnTo>
                    <a:lnTo>
                      <a:pt x="18" y="54"/>
                    </a:lnTo>
                    <a:lnTo>
                      <a:pt x="30" y="84"/>
                    </a:lnTo>
                    <a:lnTo>
                      <a:pt x="48" y="103"/>
                    </a:lnTo>
                    <a:lnTo>
                      <a:pt x="84" y="109"/>
                    </a:lnTo>
                    <a:lnTo>
                      <a:pt x="121" y="109"/>
                    </a:lnTo>
                    <a:lnTo>
                      <a:pt x="78" y="103"/>
                    </a:lnTo>
                    <a:lnTo>
                      <a:pt x="48" y="91"/>
                    </a:lnTo>
                    <a:lnTo>
                      <a:pt x="18" y="48"/>
                    </a:lnTo>
                    <a:lnTo>
                      <a:pt x="18" y="30"/>
                    </a:lnTo>
                    <a:lnTo>
                      <a:pt x="18" y="18"/>
                    </a:lnTo>
                    <a:lnTo>
                      <a:pt x="66"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7" name="Freeform 26"/>
              <p:cNvSpPr>
                <a:spLocks/>
              </p:cNvSpPr>
              <p:nvPr/>
            </p:nvSpPr>
            <p:spPr bwMode="auto">
              <a:xfrm>
                <a:off x="5151" y="5811"/>
                <a:ext cx="61" cy="43"/>
              </a:xfrm>
              <a:custGeom>
                <a:avLst/>
                <a:gdLst>
                  <a:gd name="T0" fmla="*/ 0 w 61"/>
                  <a:gd name="T1" fmla="*/ 0 h 43"/>
                  <a:gd name="T2" fmla="*/ 12 w 61"/>
                  <a:gd name="T3" fmla="*/ 24 h 43"/>
                  <a:gd name="T4" fmla="*/ 30 w 61"/>
                  <a:gd name="T5" fmla="*/ 36 h 43"/>
                  <a:gd name="T6" fmla="*/ 61 w 61"/>
                  <a:gd name="T7" fmla="*/ 43 h 43"/>
                  <a:gd name="T8" fmla="*/ 42 w 61"/>
                  <a:gd name="T9" fmla="*/ 18 h 43"/>
                  <a:gd name="T10" fmla="*/ 0 w 61"/>
                  <a:gd name="T11" fmla="*/ 0 h 43"/>
                </a:gdLst>
                <a:ahLst/>
                <a:cxnLst>
                  <a:cxn ang="0">
                    <a:pos x="T0" y="T1"/>
                  </a:cxn>
                  <a:cxn ang="0">
                    <a:pos x="T2" y="T3"/>
                  </a:cxn>
                  <a:cxn ang="0">
                    <a:pos x="T4" y="T5"/>
                  </a:cxn>
                  <a:cxn ang="0">
                    <a:pos x="T6" y="T7"/>
                  </a:cxn>
                  <a:cxn ang="0">
                    <a:pos x="T8" y="T9"/>
                  </a:cxn>
                  <a:cxn ang="0">
                    <a:pos x="T10" y="T11"/>
                  </a:cxn>
                </a:cxnLst>
                <a:rect l="0" t="0" r="r" b="b"/>
                <a:pathLst>
                  <a:path w="61" h="43">
                    <a:moveTo>
                      <a:pt x="0" y="0"/>
                    </a:moveTo>
                    <a:lnTo>
                      <a:pt x="12" y="24"/>
                    </a:lnTo>
                    <a:lnTo>
                      <a:pt x="30" y="36"/>
                    </a:lnTo>
                    <a:lnTo>
                      <a:pt x="61" y="43"/>
                    </a:lnTo>
                    <a:lnTo>
                      <a:pt x="42" y="1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8" name="Freeform 27"/>
              <p:cNvSpPr>
                <a:spLocks/>
              </p:cNvSpPr>
              <p:nvPr/>
            </p:nvSpPr>
            <p:spPr bwMode="auto">
              <a:xfrm>
                <a:off x="5187" y="5491"/>
                <a:ext cx="37" cy="302"/>
              </a:xfrm>
              <a:custGeom>
                <a:avLst/>
                <a:gdLst>
                  <a:gd name="T0" fmla="*/ 25 w 37"/>
                  <a:gd name="T1" fmla="*/ 302 h 302"/>
                  <a:gd name="T2" fmla="*/ 0 w 37"/>
                  <a:gd name="T3" fmla="*/ 242 h 302"/>
                  <a:gd name="T4" fmla="*/ 0 w 37"/>
                  <a:gd name="T5" fmla="*/ 187 h 302"/>
                  <a:gd name="T6" fmla="*/ 18 w 37"/>
                  <a:gd name="T7" fmla="*/ 139 h 302"/>
                  <a:gd name="T8" fmla="*/ 25 w 37"/>
                  <a:gd name="T9" fmla="*/ 115 h 302"/>
                  <a:gd name="T10" fmla="*/ 25 w 37"/>
                  <a:gd name="T11" fmla="*/ 49 h 302"/>
                  <a:gd name="T12" fmla="*/ 25 w 37"/>
                  <a:gd name="T13" fmla="*/ 0 h 302"/>
                  <a:gd name="T14" fmla="*/ 37 w 37"/>
                  <a:gd name="T15" fmla="*/ 67 h 302"/>
                  <a:gd name="T16" fmla="*/ 37 w 37"/>
                  <a:gd name="T17" fmla="*/ 115 h 302"/>
                  <a:gd name="T18" fmla="*/ 31 w 37"/>
                  <a:gd name="T19" fmla="*/ 151 h 302"/>
                  <a:gd name="T20" fmla="*/ 18 w 37"/>
                  <a:gd name="T21" fmla="*/ 199 h 302"/>
                  <a:gd name="T22" fmla="*/ 12 w 37"/>
                  <a:gd name="T23" fmla="*/ 230 h 302"/>
                  <a:gd name="T24" fmla="*/ 25 w 37"/>
                  <a:gd name="T2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302">
                    <a:moveTo>
                      <a:pt x="25" y="302"/>
                    </a:moveTo>
                    <a:lnTo>
                      <a:pt x="0" y="242"/>
                    </a:lnTo>
                    <a:lnTo>
                      <a:pt x="0" y="187"/>
                    </a:lnTo>
                    <a:lnTo>
                      <a:pt x="18" y="139"/>
                    </a:lnTo>
                    <a:lnTo>
                      <a:pt x="25" y="115"/>
                    </a:lnTo>
                    <a:lnTo>
                      <a:pt x="25" y="49"/>
                    </a:lnTo>
                    <a:lnTo>
                      <a:pt x="25" y="0"/>
                    </a:lnTo>
                    <a:lnTo>
                      <a:pt x="37" y="67"/>
                    </a:lnTo>
                    <a:lnTo>
                      <a:pt x="37" y="115"/>
                    </a:lnTo>
                    <a:lnTo>
                      <a:pt x="31" y="151"/>
                    </a:lnTo>
                    <a:lnTo>
                      <a:pt x="18" y="199"/>
                    </a:lnTo>
                    <a:lnTo>
                      <a:pt x="12" y="230"/>
                    </a:lnTo>
                    <a:lnTo>
                      <a:pt x="25" y="3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69" name="Freeform 28"/>
              <p:cNvSpPr>
                <a:spLocks/>
              </p:cNvSpPr>
              <p:nvPr/>
            </p:nvSpPr>
            <p:spPr bwMode="auto">
              <a:xfrm>
                <a:off x="5212" y="5558"/>
                <a:ext cx="24" cy="235"/>
              </a:xfrm>
              <a:custGeom>
                <a:avLst/>
                <a:gdLst>
                  <a:gd name="T0" fmla="*/ 18 w 24"/>
                  <a:gd name="T1" fmla="*/ 235 h 235"/>
                  <a:gd name="T2" fmla="*/ 6 w 24"/>
                  <a:gd name="T3" fmla="*/ 223 h 235"/>
                  <a:gd name="T4" fmla="*/ 0 w 24"/>
                  <a:gd name="T5" fmla="*/ 181 h 235"/>
                  <a:gd name="T6" fmla="*/ 0 w 24"/>
                  <a:gd name="T7" fmla="*/ 157 h 235"/>
                  <a:gd name="T8" fmla="*/ 6 w 24"/>
                  <a:gd name="T9" fmla="*/ 102 h 235"/>
                  <a:gd name="T10" fmla="*/ 18 w 24"/>
                  <a:gd name="T11" fmla="*/ 72 h 235"/>
                  <a:gd name="T12" fmla="*/ 18 w 24"/>
                  <a:gd name="T13" fmla="*/ 0 h 235"/>
                  <a:gd name="T14" fmla="*/ 24 w 24"/>
                  <a:gd name="T15" fmla="*/ 84 h 235"/>
                  <a:gd name="T16" fmla="*/ 18 w 24"/>
                  <a:gd name="T17" fmla="*/ 120 h 235"/>
                  <a:gd name="T18" fmla="*/ 12 w 24"/>
                  <a:gd name="T19" fmla="*/ 175 h 235"/>
                  <a:gd name="T20" fmla="*/ 18 w 24"/>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35">
                    <a:moveTo>
                      <a:pt x="18" y="235"/>
                    </a:moveTo>
                    <a:lnTo>
                      <a:pt x="6" y="223"/>
                    </a:lnTo>
                    <a:lnTo>
                      <a:pt x="0" y="181"/>
                    </a:lnTo>
                    <a:lnTo>
                      <a:pt x="0" y="157"/>
                    </a:lnTo>
                    <a:lnTo>
                      <a:pt x="6" y="102"/>
                    </a:lnTo>
                    <a:lnTo>
                      <a:pt x="18" y="72"/>
                    </a:lnTo>
                    <a:lnTo>
                      <a:pt x="18" y="0"/>
                    </a:lnTo>
                    <a:lnTo>
                      <a:pt x="24" y="84"/>
                    </a:lnTo>
                    <a:lnTo>
                      <a:pt x="18" y="120"/>
                    </a:lnTo>
                    <a:lnTo>
                      <a:pt x="12" y="175"/>
                    </a:lnTo>
                    <a:lnTo>
                      <a:pt x="18"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0" name="Freeform 29"/>
              <p:cNvSpPr>
                <a:spLocks/>
              </p:cNvSpPr>
              <p:nvPr/>
            </p:nvSpPr>
            <p:spPr bwMode="auto">
              <a:xfrm>
                <a:off x="5230" y="5654"/>
                <a:ext cx="30" cy="139"/>
              </a:xfrm>
              <a:custGeom>
                <a:avLst/>
                <a:gdLst>
                  <a:gd name="T0" fmla="*/ 30 w 30"/>
                  <a:gd name="T1" fmla="*/ 139 h 139"/>
                  <a:gd name="T2" fmla="*/ 12 w 30"/>
                  <a:gd name="T3" fmla="*/ 133 h 139"/>
                  <a:gd name="T4" fmla="*/ 0 w 30"/>
                  <a:gd name="T5" fmla="*/ 109 h 139"/>
                  <a:gd name="T6" fmla="*/ 6 w 30"/>
                  <a:gd name="T7" fmla="*/ 49 h 139"/>
                  <a:gd name="T8" fmla="*/ 12 w 30"/>
                  <a:gd name="T9" fmla="*/ 30 h 139"/>
                  <a:gd name="T10" fmla="*/ 12 w 30"/>
                  <a:gd name="T11" fmla="*/ 0 h 139"/>
                  <a:gd name="T12" fmla="*/ 18 w 30"/>
                  <a:gd name="T13" fmla="*/ 36 h 139"/>
                  <a:gd name="T14" fmla="*/ 18 w 30"/>
                  <a:gd name="T15" fmla="*/ 79 h 139"/>
                  <a:gd name="T16" fmla="*/ 24 w 30"/>
                  <a:gd name="T17" fmla="*/ 103 h 139"/>
                  <a:gd name="T18" fmla="*/ 30 w 30"/>
                  <a:gd name="T1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39">
                    <a:moveTo>
                      <a:pt x="30" y="139"/>
                    </a:moveTo>
                    <a:lnTo>
                      <a:pt x="12" y="133"/>
                    </a:lnTo>
                    <a:lnTo>
                      <a:pt x="0" y="109"/>
                    </a:lnTo>
                    <a:lnTo>
                      <a:pt x="6" y="49"/>
                    </a:lnTo>
                    <a:lnTo>
                      <a:pt x="12" y="30"/>
                    </a:lnTo>
                    <a:lnTo>
                      <a:pt x="12" y="0"/>
                    </a:lnTo>
                    <a:lnTo>
                      <a:pt x="18" y="36"/>
                    </a:lnTo>
                    <a:lnTo>
                      <a:pt x="18" y="79"/>
                    </a:lnTo>
                    <a:lnTo>
                      <a:pt x="24" y="103"/>
                    </a:lnTo>
                    <a:lnTo>
                      <a:pt x="30" y="1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1" name="Freeform 30"/>
              <p:cNvSpPr>
                <a:spLocks/>
              </p:cNvSpPr>
              <p:nvPr/>
            </p:nvSpPr>
            <p:spPr bwMode="auto">
              <a:xfrm>
                <a:off x="5254" y="5666"/>
                <a:ext cx="157" cy="206"/>
              </a:xfrm>
              <a:custGeom>
                <a:avLst/>
                <a:gdLst>
                  <a:gd name="T0" fmla="*/ 18 w 157"/>
                  <a:gd name="T1" fmla="*/ 0 h 206"/>
                  <a:gd name="T2" fmla="*/ 0 w 157"/>
                  <a:gd name="T3" fmla="*/ 12 h 206"/>
                  <a:gd name="T4" fmla="*/ 0 w 157"/>
                  <a:gd name="T5" fmla="*/ 43 h 206"/>
                  <a:gd name="T6" fmla="*/ 12 w 157"/>
                  <a:gd name="T7" fmla="*/ 91 h 206"/>
                  <a:gd name="T8" fmla="*/ 18 w 157"/>
                  <a:gd name="T9" fmla="*/ 121 h 206"/>
                  <a:gd name="T10" fmla="*/ 18 w 157"/>
                  <a:gd name="T11" fmla="*/ 133 h 206"/>
                  <a:gd name="T12" fmla="*/ 66 w 157"/>
                  <a:gd name="T13" fmla="*/ 163 h 206"/>
                  <a:gd name="T14" fmla="*/ 96 w 157"/>
                  <a:gd name="T15" fmla="*/ 194 h 206"/>
                  <a:gd name="T16" fmla="*/ 133 w 157"/>
                  <a:gd name="T17" fmla="*/ 206 h 206"/>
                  <a:gd name="T18" fmla="*/ 157 w 157"/>
                  <a:gd name="T19" fmla="*/ 206 h 206"/>
                  <a:gd name="T20" fmla="*/ 115 w 157"/>
                  <a:gd name="T21" fmla="*/ 188 h 206"/>
                  <a:gd name="T22" fmla="*/ 90 w 157"/>
                  <a:gd name="T23" fmla="*/ 169 h 206"/>
                  <a:gd name="T24" fmla="*/ 60 w 157"/>
                  <a:gd name="T25" fmla="*/ 145 h 206"/>
                  <a:gd name="T26" fmla="*/ 30 w 157"/>
                  <a:gd name="T27" fmla="*/ 127 h 206"/>
                  <a:gd name="T28" fmla="*/ 18 w 157"/>
                  <a:gd name="T29" fmla="*/ 97 h 206"/>
                  <a:gd name="T30" fmla="*/ 12 w 157"/>
                  <a:gd name="T31" fmla="*/ 61 h 206"/>
                  <a:gd name="T32" fmla="*/ 6 w 157"/>
                  <a:gd name="T33" fmla="*/ 37 h 206"/>
                  <a:gd name="T34" fmla="*/ 18 w 157"/>
                  <a:gd name="T3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206">
                    <a:moveTo>
                      <a:pt x="18" y="0"/>
                    </a:moveTo>
                    <a:lnTo>
                      <a:pt x="0" y="12"/>
                    </a:lnTo>
                    <a:lnTo>
                      <a:pt x="0" y="43"/>
                    </a:lnTo>
                    <a:lnTo>
                      <a:pt x="12" y="91"/>
                    </a:lnTo>
                    <a:lnTo>
                      <a:pt x="18" y="121"/>
                    </a:lnTo>
                    <a:lnTo>
                      <a:pt x="18" y="133"/>
                    </a:lnTo>
                    <a:lnTo>
                      <a:pt x="66" y="163"/>
                    </a:lnTo>
                    <a:lnTo>
                      <a:pt x="96" y="194"/>
                    </a:lnTo>
                    <a:lnTo>
                      <a:pt x="133" y="206"/>
                    </a:lnTo>
                    <a:lnTo>
                      <a:pt x="157" y="206"/>
                    </a:lnTo>
                    <a:lnTo>
                      <a:pt x="115" y="188"/>
                    </a:lnTo>
                    <a:lnTo>
                      <a:pt x="90" y="169"/>
                    </a:lnTo>
                    <a:lnTo>
                      <a:pt x="60" y="145"/>
                    </a:lnTo>
                    <a:lnTo>
                      <a:pt x="30" y="127"/>
                    </a:lnTo>
                    <a:lnTo>
                      <a:pt x="18" y="97"/>
                    </a:lnTo>
                    <a:lnTo>
                      <a:pt x="12" y="61"/>
                    </a:lnTo>
                    <a:lnTo>
                      <a:pt x="6" y="37"/>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2" name="Freeform 31"/>
              <p:cNvSpPr>
                <a:spLocks/>
              </p:cNvSpPr>
              <p:nvPr/>
            </p:nvSpPr>
            <p:spPr bwMode="auto">
              <a:xfrm>
                <a:off x="5272" y="5690"/>
                <a:ext cx="127" cy="170"/>
              </a:xfrm>
              <a:custGeom>
                <a:avLst/>
                <a:gdLst>
                  <a:gd name="T0" fmla="*/ 0 w 127"/>
                  <a:gd name="T1" fmla="*/ 0 h 170"/>
                  <a:gd name="T2" fmla="*/ 0 w 127"/>
                  <a:gd name="T3" fmla="*/ 19 h 170"/>
                  <a:gd name="T4" fmla="*/ 12 w 127"/>
                  <a:gd name="T5" fmla="*/ 73 h 170"/>
                  <a:gd name="T6" fmla="*/ 18 w 127"/>
                  <a:gd name="T7" fmla="*/ 79 h 170"/>
                  <a:gd name="T8" fmla="*/ 42 w 127"/>
                  <a:gd name="T9" fmla="*/ 103 h 170"/>
                  <a:gd name="T10" fmla="*/ 78 w 127"/>
                  <a:gd name="T11" fmla="*/ 121 h 170"/>
                  <a:gd name="T12" fmla="*/ 85 w 127"/>
                  <a:gd name="T13" fmla="*/ 139 h 170"/>
                  <a:gd name="T14" fmla="*/ 127 w 127"/>
                  <a:gd name="T15" fmla="*/ 170 h 170"/>
                  <a:gd name="T16" fmla="*/ 127 w 127"/>
                  <a:gd name="T17" fmla="*/ 170 h 170"/>
                  <a:gd name="T18" fmla="*/ 115 w 127"/>
                  <a:gd name="T19" fmla="*/ 145 h 170"/>
                  <a:gd name="T20" fmla="*/ 85 w 127"/>
                  <a:gd name="T21" fmla="*/ 109 h 170"/>
                  <a:gd name="T22" fmla="*/ 78 w 127"/>
                  <a:gd name="T23" fmla="*/ 91 h 170"/>
                  <a:gd name="T24" fmla="*/ 60 w 127"/>
                  <a:gd name="T25" fmla="*/ 79 h 170"/>
                  <a:gd name="T26" fmla="*/ 30 w 127"/>
                  <a:gd name="T27" fmla="*/ 61 h 170"/>
                  <a:gd name="T28" fmla="*/ 18 w 127"/>
                  <a:gd name="T29" fmla="*/ 55 h 170"/>
                  <a:gd name="T30" fmla="*/ 12 w 127"/>
                  <a:gd name="T31" fmla="*/ 31 h 170"/>
                  <a:gd name="T32" fmla="*/ 0 w 127"/>
                  <a:gd name="T3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70">
                    <a:moveTo>
                      <a:pt x="0" y="0"/>
                    </a:moveTo>
                    <a:lnTo>
                      <a:pt x="0" y="19"/>
                    </a:lnTo>
                    <a:lnTo>
                      <a:pt x="12" y="73"/>
                    </a:lnTo>
                    <a:lnTo>
                      <a:pt x="18" y="79"/>
                    </a:lnTo>
                    <a:lnTo>
                      <a:pt x="42" y="103"/>
                    </a:lnTo>
                    <a:lnTo>
                      <a:pt x="78" y="121"/>
                    </a:lnTo>
                    <a:lnTo>
                      <a:pt x="85" y="139"/>
                    </a:lnTo>
                    <a:lnTo>
                      <a:pt x="127" y="170"/>
                    </a:lnTo>
                    <a:lnTo>
                      <a:pt x="127" y="170"/>
                    </a:lnTo>
                    <a:lnTo>
                      <a:pt x="115" y="145"/>
                    </a:lnTo>
                    <a:lnTo>
                      <a:pt x="85" y="109"/>
                    </a:lnTo>
                    <a:lnTo>
                      <a:pt x="78" y="91"/>
                    </a:lnTo>
                    <a:lnTo>
                      <a:pt x="60" y="79"/>
                    </a:lnTo>
                    <a:lnTo>
                      <a:pt x="30" y="61"/>
                    </a:lnTo>
                    <a:lnTo>
                      <a:pt x="18" y="55"/>
                    </a:lnTo>
                    <a:lnTo>
                      <a:pt x="12"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3" name="Freeform 32"/>
              <p:cNvSpPr>
                <a:spLocks/>
              </p:cNvSpPr>
              <p:nvPr/>
            </p:nvSpPr>
            <p:spPr bwMode="auto">
              <a:xfrm>
                <a:off x="4601" y="5195"/>
                <a:ext cx="85" cy="532"/>
              </a:xfrm>
              <a:custGeom>
                <a:avLst/>
                <a:gdLst>
                  <a:gd name="T0" fmla="*/ 85 w 85"/>
                  <a:gd name="T1" fmla="*/ 532 h 532"/>
                  <a:gd name="T2" fmla="*/ 79 w 85"/>
                  <a:gd name="T3" fmla="*/ 495 h 532"/>
                  <a:gd name="T4" fmla="*/ 73 w 85"/>
                  <a:gd name="T5" fmla="*/ 447 h 532"/>
                  <a:gd name="T6" fmla="*/ 61 w 85"/>
                  <a:gd name="T7" fmla="*/ 387 h 532"/>
                  <a:gd name="T8" fmla="*/ 55 w 85"/>
                  <a:gd name="T9" fmla="*/ 351 h 532"/>
                  <a:gd name="T10" fmla="*/ 55 w 85"/>
                  <a:gd name="T11" fmla="*/ 314 h 532"/>
                  <a:gd name="T12" fmla="*/ 49 w 85"/>
                  <a:gd name="T13" fmla="*/ 296 h 532"/>
                  <a:gd name="T14" fmla="*/ 30 w 85"/>
                  <a:gd name="T15" fmla="*/ 260 h 532"/>
                  <a:gd name="T16" fmla="*/ 24 w 85"/>
                  <a:gd name="T17" fmla="*/ 230 h 532"/>
                  <a:gd name="T18" fmla="*/ 24 w 85"/>
                  <a:gd name="T19" fmla="*/ 169 h 532"/>
                  <a:gd name="T20" fmla="*/ 24 w 85"/>
                  <a:gd name="T21" fmla="*/ 85 h 532"/>
                  <a:gd name="T22" fmla="*/ 0 w 85"/>
                  <a:gd name="T23" fmla="*/ 0 h 532"/>
                  <a:gd name="T24" fmla="*/ 36 w 85"/>
                  <a:gd name="T25" fmla="*/ 79 h 532"/>
                  <a:gd name="T26" fmla="*/ 30 w 85"/>
                  <a:gd name="T27" fmla="*/ 145 h 532"/>
                  <a:gd name="T28" fmla="*/ 36 w 85"/>
                  <a:gd name="T29" fmla="*/ 206 h 532"/>
                  <a:gd name="T30" fmla="*/ 55 w 85"/>
                  <a:gd name="T31" fmla="*/ 266 h 532"/>
                  <a:gd name="T32" fmla="*/ 79 w 85"/>
                  <a:gd name="T33" fmla="*/ 332 h 532"/>
                  <a:gd name="T34" fmla="*/ 79 w 85"/>
                  <a:gd name="T35" fmla="*/ 417 h 532"/>
                  <a:gd name="T36" fmla="*/ 85 w 85"/>
                  <a:gd name="T3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5" h="532">
                    <a:moveTo>
                      <a:pt x="85" y="532"/>
                    </a:moveTo>
                    <a:lnTo>
                      <a:pt x="79" y="495"/>
                    </a:lnTo>
                    <a:lnTo>
                      <a:pt x="73" y="447"/>
                    </a:lnTo>
                    <a:lnTo>
                      <a:pt x="61" y="387"/>
                    </a:lnTo>
                    <a:lnTo>
                      <a:pt x="55" y="351"/>
                    </a:lnTo>
                    <a:lnTo>
                      <a:pt x="55" y="314"/>
                    </a:lnTo>
                    <a:lnTo>
                      <a:pt x="49" y="296"/>
                    </a:lnTo>
                    <a:lnTo>
                      <a:pt x="30" y="260"/>
                    </a:lnTo>
                    <a:lnTo>
                      <a:pt x="24" y="230"/>
                    </a:lnTo>
                    <a:lnTo>
                      <a:pt x="24" y="169"/>
                    </a:lnTo>
                    <a:lnTo>
                      <a:pt x="24" y="85"/>
                    </a:lnTo>
                    <a:lnTo>
                      <a:pt x="0" y="0"/>
                    </a:lnTo>
                    <a:lnTo>
                      <a:pt x="36" y="79"/>
                    </a:lnTo>
                    <a:lnTo>
                      <a:pt x="30" y="145"/>
                    </a:lnTo>
                    <a:lnTo>
                      <a:pt x="36" y="206"/>
                    </a:lnTo>
                    <a:lnTo>
                      <a:pt x="55" y="266"/>
                    </a:lnTo>
                    <a:lnTo>
                      <a:pt x="79" y="332"/>
                    </a:lnTo>
                    <a:lnTo>
                      <a:pt x="79" y="417"/>
                    </a:lnTo>
                    <a:lnTo>
                      <a:pt x="85" y="5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4" name="Freeform 33"/>
              <p:cNvSpPr>
                <a:spLocks/>
              </p:cNvSpPr>
              <p:nvPr/>
            </p:nvSpPr>
            <p:spPr bwMode="auto">
              <a:xfrm>
                <a:off x="4656" y="5075"/>
                <a:ext cx="72" cy="628"/>
              </a:xfrm>
              <a:custGeom>
                <a:avLst/>
                <a:gdLst>
                  <a:gd name="T0" fmla="*/ 60 w 72"/>
                  <a:gd name="T1" fmla="*/ 628 h 628"/>
                  <a:gd name="T2" fmla="*/ 54 w 72"/>
                  <a:gd name="T3" fmla="*/ 555 h 628"/>
                  <a:gd name="T4" fmla="*/ 54 w 72"/>
                  <a:gd name="T5" fmla="*/ 483 h 628"/>
                  <a:gd name="T6" fmla="*/ 30 w 72"/>
                  <a:gd name="T7" fmla="*/ 392 h 628"/>
                  <a:gd name="T8" fmla="*/ 0 w 72"/>
                  <a:gd name="T9" fmla="*/ 326 h 628"/>
                  <a:gd name="T10" fmla="*/ 12 w 72"/>
                  <a:gd name="T11" fmla="*/ 253 h 628"/>
                  <a:gd name="T12" fmla="*/ 18 w 72"/>
                  <a:gd name="T13" fmla="*/ 151 h 628"/>
                  <a:gd name="T14" fmla="*/ 0 w 72"/>
                  <a:gd name="T15" fmla="*/ 102 h 628"/>
                  <a:gd name="T16" fmla="*/ 0 w 72"/>
                  <a:gd name="T17" fmla="*/ 0 h 628"/>
                  <a:gd name="T18" fmla="*/ 42 w 72"/>
                  <a:gd name="T19" fmla="*/ 151 h 628"/>
                  <a:gd name="T20" fmla="*/ 30 w 72"/>
                  <a:gd name="T21" fmla="*/ 241 h 628"/>
                  <a:gd name="T22" fmla="*/ 24 w 72"/>
                  <a:gd name="T23" fmla="*/ 338 h 628"/>
                  <a:gd name="T24" fmla="*/ 72 w 72"/>
                  <a:gd name="T25" fmla="*/ 446 h 628"/>
                  <a:gd name="T26" fmla="*/ 66 w 72"/>
                  <a:gd name="T27" fmla="*/ 507 h 628"/>
                  <a:gd name="T28" fmla="*/ 60 w 72"/>
                  <a:gd name="T29"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 h="628">
                    <a:moveTo>
                      <a:pt x="60" y="628"/>
                    </a:moveTo>
                    <a:lnTo>
                      <a:pt x="54" y="555"/>
                    </a:lnTo>
                    <a:lnTo>
                      <a:pt x="54" y="483"/>
                    </a:lnTo>
                    <a:lnTo>
                      <a:pt x="30" y="392"/>
                    </a:lnTo>
                    <a:lnTo>
                      <a:pt x="0" y="326"/>
                    </a:lnTo>
                    <a:lnTo>
                      <a:pt x="12" y="253"/>
                    </a:lnTo>
                    <a:lnTo>
                      <a:pt x="18" y="151"/>
                    </a:lnTo>
                    <a:lnTo>
                      <a:pt x="0" y="102"/>
                    </a:lnTo>
                    <a:lnTo>
                      <a:pt x="0" y="0"/>
                    </a:lnTo>
                    <a:lnTo>
                      <a:pt x="42" y="151"/>
                    </a:lnTo>
                    <a:lnTo>
                      <a:pt x="30" y="241"/>
                    </a:lnTo>
                    <a:lnTo>
                      <a:pt x="24" y="338"/>
                    </a:lnTo>
                    <a:lnTo>
                      <a:pt x="72" y="446"/>
                    </a:lnTo>
                    <a:lnTo>
                      <a:pt x="66" y="507"/>
                    </a:lnTo>
                    <a:lnTo>
                      <a:pt x="60"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5" name="Freeform 34"/>
              <p:cNvSpPr>
                <a:spLocks/>
              </p:cNvSpPr>
              <p:nvPr/>
            </p:nvSpPr>
            <p:spPr bwMode="auto">
              <a:xfrm>
                <a:off x="4716" y="5171"/>
                <a:ext cx="73" cy="538"/>
              </a:xfrm>
              <a:custGeom>
                <a:avLst/>
                <a:gdLst>
                  <a:gd name="T0" fmla="*/ 73 w 73"/>
                  <a:gd name="T1" fmla="*/ 538 h 538"/>
                  <a:gd name="T2" fmla="*/ 42 w 73"/>
                  <a:gd name="T3" fmla="*/ 532 h 538"/>
                  <a:gd name="T4" fmla="*/ 18 w 73"/>
                  <a:gd name="T5" fmla="*/ 495 h 538"/>
                  <a:gd name="T6" fmla="*/ 24 w 73"/>
                  <a:gd name="T7" fmla="*/ 423 h 538"/>
                  <a:gd name="T8" fmla="*/ 42 w 73"/>
                  <a:gd name="T9" fmla="*/ 320 h 538"/>
                  <a:gd name="T10" fmla="*/ 0 w 73"/>
                  <a:gd name="T11" fmla="*/ 266 h 538"/>
                  <a:gd name="T12" fmla="*/ 0 w 73"/>
                  <a:gd name="T13" fmla="*/ 224 h 538"/>
                  <a:gd name="T14" fmla="*/ 0 w 73"/>
                  <a:gd name="T15" fmla="*/ 145 h 538"/>
                  <a:gd name="T16" fmla="*/ 6 w 73"/>
                  <a:gd name="T17" fmla="*/ 79 h 538"/>
                  <a:gd name="T18" fmla="*/ 0 w 73"/>
                  <a:gd name="T19" fmla="*/ 0 h 538"/>
                  <a:gd name="T20" fmla="*/ 24 w 73"/>
                  <a:gd name="T21" fmla="*/ 139 h 538"/>
                  <a:gd name="T22" fmla="*/ 18 w 73"/>
                  <a:gd name="T23" fmla="*/ 224 h 538"/>
                  <a:gd name="T24" fmla="*/ 24 w 73"/>
                  <a:gd name="T25" fmla="*/ 272 h 538"/>
                  <a:gd name="T26" fmla="*/ 73 w 73"/>
                  <a:gd name="T27" fmla="*/ 332 h 538"/>
                  <a:gd name="T28" fmla="*/ 48 w 73"/>
                  <a:gd name="T29" fmla="*/ 393 h 538"/>
                  <a:gd name="T30" fmla="*/ 42 w 73"/>
                  <a:gd name="T31" fmla="*/ 459 h 538"/>
                  <a:gd name="T32" fmla="*/ 73 w 73"/>
                  <a:gd name="T33" fmla="*/ 538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538">
                    <a:moveTo>
                      <a:pt x="73" y="538"/>
                    </a:moveTo>
                    <a:lnTo>
                      <a:pt x="42" y="532"/>
                    </a:lnTo>
                    <a:lnTo>
                      <a:pt x="18" y="495"/>
                    </a:lnTo>
                    <a:lnTo>
                      <a:pt x="24" y="423"/>
                    </a:lnTo>
                    <a:lnTo>
                      <a:pt x="42" y="320"/>
                    </a:lnTo>
                    <a:lnTo>
                      <a:pt x="0" y="266"/>
                    </a:lnTo>
                    <a:lnTo>
                      <a:pt x="0" y="224"/>
                    </a:lnTo>
                    <a:lnTo>
                      <a:pt x="0" y="145"/>
                    </a:lnTo>
                    <a:lnTo>
                      <a:pt x="6" y="79"/>
                    </a:lnTo>
                    <a:lnTo>
                      <a:pt x="0" y="0"/>
                    </a:lnTo>
                    <a:lnTo>
                      <a:pt x="24" y="139"/>
                    </a:lnTo>
                    <a:lnTo>
                      <a:pt x="18" y="224"/>
                    </a:lnTo>
                    <a:lnTo>
                      <a:pt x="24" y="272"/>
                    </a:lnTo>
                    <a:lnTo>
                      <a:pt x="73" y="332"/>
                    </a:lnTo>
                    <a:lnTo>
                      <a:pt x="48" y="393"/>
                    </a:lnTo>
                    <a:lnTo>
                      <a:pt x="42" y="459"/>
                    </a:lnTo>
                    <a:lnTo>
                      <a:pt x="73" y="5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6" name="Freeform 35"/>
              <p:cNvSpPr>
                <a:spLocks/>
              </p:cNvSpPr>
              <p:nvPr/>
            </p:nvSpPr>
            <p:spPr bwMode="auto">
              <a:xfrm>
                <a:off x="4758" y="5008"/>
                <a:ext cx="61" cy="628"/>
              </a:xfrm>
              <a:custGeom>
                <a:avLst/>
                <a:gdLst>
                  <a:gd name="T0" fmla="*/ 25 w 61"/>
                  <a:gd name="T1" fmla="*/ 628 h 628"/>
                  <a:gd name="T2" fmla="*/ 18 w 61"/>
                  <a:gd name="T3" fmla="*/ 586 h 628"/>
                  <a:gd name="T4" fmla="*/ 43 w 61"/>
                  <a:gd name="T5" fmla="*/ 532 h 628"/>
                  <a:gd name="T6" fmla="*/ 49 w 61"/>
                  <a:gd name="T7" fmla="*/ 483 h 628"/>
                  <a:gd name="T8" fmla="*/ 43 w 61"/>
                  <a:gd name="T9" fmla="*/ 423 h 628"/>
                  <a:gd name="T10" fmla="*/ 18 w 61"/>
                  <a:gd name="T11" fmla="*/ 320 h 628"/>
                  <a:gd name="T12" fmla="*/ 12 w 61"/>
                  <a:gd name="T13" fmla="*/ 230 h 628"/>
                  <a:gd name="T14" fmla="*/ 31 w 61"/>
                  <a:gd name="T15" fmla="*/ 157 h 628"/>
                  <a:gd name="T16" fmla="*/ 31 w 61"/>
                  <a:gd name="T17" fmla="*/ 67 h 628"/>
                  <a:gd name="T18" fmla="*/ 0 w 61"/>
                  <a:gd name="T19" fmla="*/ 0 h 628"/>
                  <a:gd name="T20" fmla="*/ 55 w 61"/>
                  <a:gd name="T21" fmla="*/ 55 h 628"/>
                  <a:gd name="T22" fmla="*/ 61 w 61"/>
                  <a:gd name="T23" fmla="*/ 133 h 628"/>
                  <a:gd name="T24" fmla="*/ 49 w 61"/>
                  <a:gd name="T25" fmla="*/ 248 h 628"/>
                  <a:gd name="T26" fmla="*/ 49 w 61"/>
                  <a:gd name="T27" fmla="*/ 308 h 628"/>
                  <a:gd name="T28" fmla="*/ 55 w 61"/>
                  <a:gd name="T29" fmla="*/ 381 h 628"/>
                  <a:gd name="T30" fmla="*/ 55 w 61"/>
                  <a:gd name="T31" fmla="*/ 483 h 628"/>
                  <a:gd name="T32" fmla="*/ 49 w 61"/>
                  <a:gd name="T33" fmla="*/ 556 h 628"/>
                  <a:gd name="T34" fmla="*/ 25 w 61"/>
                  <a:gd name="T35" fmla="*/ 628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 h="628">
                    <a:moveTo>
                      <a:pt x="25" y="628"/>
                    </a:moveTo>
                    <a:lnTo>
                      <a:pt x="18" y="586"/>
                    </a:lnTo>
                    <a:lnTo>
                      <a:pt x="43" y="532"/>
                    </a:lnTo>
                    <a:lnTo>
                      <a:pt x="49" y="483"/>
                    </a:lnTo>
                    <a:lnTo>
                      <a:pt x="43" y="423"/>
                    </a:lnTo>
                    <a:lnTo>
                      <a:pt x="18" y="320"/>
                    </a:lnTo>
                    <a:lnTo>
                      <a:pt x="12" y="230"/>
                    </a:lnTo>
                    <a:lnTo>
                      <a:pt x="31" y="157"/>
                    </a:lnTo>
                    <a:lnTo>
                      <a:pt x="31" y="67"/>
                    </a:lnTo>
                    <a:lnTo>
                      <a:pt x="0" y="0"/>
                    </a:lnTo>
                    <a:lnTo>
                      <a:pt x="55" y="55"/>
                    </a:lnTo>
                    <a:lnTo>
                      <a:pt x="61" y="133"/>
                    </a:lnTo>
                    <a:lnTo>
                      <a:pt x="49" y="248"/>
                    </a:lnTo>
                    <a:lnTo>
                      <a:pt x="49" y="308"/>
                    </a:lnTo>
                    <a:lnTo>
                      <a:pt x="55" y="381"/>
                    </a:lnTo>
                    <a:lnTo>
                      <a:pt x="55" y="483"/>
                    </a:lnTo>
                    <a:lnTo>
                      <a:pt x="49" y="556"/>
                    </a:lnTo>
                    <a:lnTo>
                      <a:pt x="25" y="6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7" name="Freeform 36"/>
              <p:cNvSpPr>
                <a:spLocks/>
              </p:cNvSpPr>
              <p:nvPr/>
            </p:nvSpPr>
            <p:spPr bwMode="auto">
              <a:xfrm>
                <a:off x="4831" y="5123"/>
                <a:ext cx="48" cy="543"/>
              </a:xfrm>
              <a:custGeom>
                <a:avLst/>
                <a:gdLst>
                  <a:gd name="T0" fmla="*/ 24 w 48"/>
                  <a:gd name="T1" fmla="*/ 543 h 543"/>
                  <a:gd name="T2" fmla="*/ 36 w 48"/>
                  <a:gd name="T3" fmla="*/ 477 h 543"/>
                  <a:gd name="T4" fmla="*/ 36 w 48"/>
                  <a:gd name="T5" fmla="*/ 386 h 543"/>
                  <a:gd name="T6" fmla="*/ 18 w 48"/>
                  <a:gd name="T7" fmla="*/ 332 h 543"/>
                  <a:gd name="T8" fmla="*/ 18 w 48"/>
                  <a:gd name="T9" fmla="*/ 254 h 543"/>
                  <a:gd name="T10" fmla="*/ 0 w 48"/>
                  <a:gd name="T11" fmla="*/ 181 h 543"/>
                  <a:gd name="T12" fmla="*/ 12 w 48"/>
                  <a:gd name="T13" fmla="*/ 90 h 543"/>
                  <a:gd name="T14" fmla="*/ 30 w 48"/>
                  <a:gd name="T15" fmla="*/ 0 h 543"/>
                  <a:gd name="T16" fmla="*/ 24 w 48"/>
                  <a:gd name="T17" fmla="*/ 121 h 543"/>
                  <a:gd name="T18" fmla="*/ 24 w 48"/>
                  <a:gd name="T19" fmla="*/ 181 h 543"/>
                  <a:gd name="T20" fmla="*/ 42 w 48"/>
                  <a:gd name="T21" fmla="*/ 314 h 543"/>
                  <a:gd name="T22" fmla="*/ 48 w 48"/>
                  <a:gd name="T23" fmla="*/ 368 h 543"/>
                  <a:gd name="T24" fmla="*/ 48 w 48"/>
                  <a:gd name="T25" fmla="*/ 471 h 543"/>
                  <a:gd name="T26" fmla="*/ 24 w 48"/>
                  <a:gd name="T27" fmla="*/ 543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543">
                    <a:moveTo>
                      <a:pt x="24" y="543"/>
                    </a:moveTo>
                    <a:lnTo>
                      <a:pt x="36" y="477"/>
                    </a:lnTo>
                    <a:lnTo>
                      <a:pt x="36" y="386"/>
                    </a:lnTo>
                    <a:lnTo>
                      <a:pt x="18" y="332"/>
                    </a:lnTo>
                    <a:lnTo>
                      <a:pt x="18" y="254"/>
                    </a:lnTo>
                    <a:lnTo>
                      <a:pt x="0" y="181"/>
                    </a:lnTo>
                    <a:lnTo>
                      <a:pt x="12" y="90"/>
                    </a:lnTo>
                    <a:lnTo>
                      <a:pt x="30" y="0"/>
                    </a:lnTo>
                    <a:lnTo>
                      <a:pt x="24" y="121"/>
                    </a:lnTo>
                    <a:lnTo>
                      <a:pt x="24" y="181"/>
                    </a:lnTo>
                    <a:lnTo>
                      <a:pt x="42" y="314"/>
                    </a:lnTo>
                    <a:lnTo>
                      <a:pt x="48" y="368"/>
                    </a:lnTo>
                    <a:lnTo>
                      <a:pt x="48" y="471"/>
                    </a:lnTo>
                    <a:lnTo>
                      <a:pt x="24" y="5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8" name="Freeform 37"/>
              <p:cNvSpPr>
                <a:spLocks/>
              </p:cNvSpPr>
              <p:nvPr/>
            </p:nvSpPr>
            <p:spPr bwMode="auto">
              <a:xfrm>
                <a:off x="4873" y="5334"/>
                <a:ext cx="55" cy="393"/>
              </a:xfrm>
              <a:custGeom>
                <a:avLst/>
                <a:gdLst>
                  <a:gd name="T0" fmla="*/ 0 w 55"/>
                  <a:gd name="T1" fmla="*/ 393 h 393"/>
                  <a:gd name="T2" fmla="*/ 6 w 55"/>
                  <a:gd name="T3" fmla="*/ 326 h 393"/>
                  <a:gd name="T4" fmla="*/ 18 w 55"/>
                  <a:gd name="T5" fmla="*/ 254 h 393"/>
                  <a:gd name="T6" fmla="*/ 30 w 55"/>
                  <a:gd name="T7" fmla="*/ 139 h 393"/>
                  <a:gd name="T8" fmla="*/ 12 w 55"/>
                  <a:gd name="T9" fmla="*/ 97 h 393"/>
                  <a:gd name="T10" fmla="*/ 18 w 55"/>
                  <a:gd name="T11" fmla="*/ 0 h 393"/>
                  <a:gd name="T12" fmla="*/ 55 w 55"/>
                  <a:gd name="T13" fmla="*/ 139 h 393"/>
                  <a:gd name="T14" fmla="*/ 55 w 55"/>
                  <a:gd name="T15" fmla="*/ 242 h 393"/>
                  <a:gd name="T16" fmla="*/ 12 w 55"/>
                  <a:gd name="T17" fmla="*/ 338 h 393"/>
                  <a:gd name="T18" fmla="*/ 0 w 55"/>
                  <a:gd name="T1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393">
                    <a:moveTo>
                      <a:pt x="0" y="393"/>
                    </a:moveTo>
                    <a:lnTo>
                      <a:pt x="6" y="326"/>
                    </a:lnTo>
                    <a:lnTo>
                      <a:pt x="18" y="254"/>
                    </a:lnTo>
                    <a:lnTo>
                      <a:pt x="30" y="139"/>
                    </a:lnTo>
                    <a:lnTo>
                      <a:pt x="12" y="97"/>
                    </a:lnTo>
                    <a:lnTo>
                      <a:pt x="18" y="0"/>
                    </a:lnTo>
                    <a:lnTo>
                      <a:pt x="55" y="139"/>
                    </a:lnTo>
                    <a:lnTo>
                      <a:pt x="55" y="242"/>
                    </a:lnTo>
                    <a:lnTo>
                      <a:pt x="12" y="338"/>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79" name="Freeform 38"/>
              <p:cNvSpPr>
                <a:spLocks/>
              </p:cNvSpPr>
              <p:nvPr/>
            </p:nvSpPr>
            <p:spPr bwMode="auto">
              <a:xfrm>
                <a:off x="4915" y="5135"/>
                <a:ext cx="73" cy="555"/>
              </a:xfrm>
              <a:custGeom>
                <a:avLst/>
                <a:gdLst>
                  <a:gd name="T0" fmla="*/ 0 w 73"/>
                  <a:gd name="T1" fmla="*/ 555 h 555"/>
                  <a:gd name="T2" fmla="*/ 37 w 73"/>
                  <a:gd name="T3" fmla="*/ 471 h 555"/>
                  <a:gd name="T4" fmla="*/ 61 w 73"/>
                  <a:gd name="T5" fmla="*/ 380 h 555"/>
                  <a:gd name="T6" fmla="*/ 37 w 73"/>
                  <a:gd name="T7" fmla="*/ 248 h 555"/>
                  <a:gd name="T8" fmla="*/ 43 w 73"/>
                  <a:gd name="T9" fmla="*/ 157 h 555"/>
                  <a:gd name="T10" fmla="*/ 31 w 73"/>
                  <a:gd name="T11" fmla="*/ 66 h 555"/>
                  <a:gd name="T12" fmla="*/ 43 w 73"/>
                  <a:gd name="T13" fmla="*/ 0 h 555"/>
                  <a:gd name="T14" fmla="*/ 61 w 73"/>
                  <a:gd name="T15" fmla="*/ 151 h 555"/>
                  <a:gd name="T16" fmla="*/ 49 w 73"/>
                  <a:gd name="T17" fmla="*/ 272 h 555"/>
                  <a:gd name="T18" fmla="*/ 67 w 73"/>
                  <a:gd name="T19" fmla="*/ 338 h 555"/>
                  <a:gd name="T20" fmla="*/ 73 w 73"/>
                  <a:gd name="T21" fmla="*/ 405 h 555"/>
                  <a:gd name="T22" fmla="*/ 43 w 73"/>
                  <a:gd name="T23" fmla="*/ 483 h 555"/>
                  <a:gd name="T24" fmla="*/ 0 w 73"/>
                  <a:gd name="T25" fmla="*/ 555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555">
                    <a:moveTo>
                      <a:pt x="0" y="555"/>
                    </a:moveTo>
                    <a:lnTo>
                      <a:pt x="37" y="471"/>
                    </a:lnTo>
                    <a:lnTo>
                      <a:pt x="61" y="380"/>
                    </a:lnTo>
                    <a:lnTo>
                      <a:pt x="37" y="248"/>
                    </a:lnTo>
                    <a:lnTo>
                      <a:pt x="43" y="157"/>
                    </a:lnTo>
                    <a:lnTo>
                      <a:pt x="31" y="66"/>
                    </a:lnTo>
                    <a:lnTo>
                      <a:pt x="43" y="0"/>
                    </a:lnTo>
                    <a:lnTo>
                      <a:pt x="61" y="151"/>
                    </a:lnTo>
                    <a:lnTo>
                      <a:pt x="49" y="272"/>
                    </a:lnTo>
                    <a:lnTo>
                      <a:pt x="67" y="338"/>
                    </a:lnTo>
                    <a:lnTo>
                      <a:pt x="73" y="405"/>
                    </a:lnTo>
                    <a:lnTo>
                      <a:pt x="43" y="483"/>
                    </a:lnTo>
                    <a:lnTo>
                      <a:pt x="0" y="5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0" name="Freeform 39"/>
              <p:cNvSpPr>
                <a:spLocks/>
              </p:cNvSpPr>
              <p:nvPr/>
            </p:nvSpPr>
            <p:spPr bwMode="auto">
              <a:xfrm>
                <a:off x="4946" y="5195"/>
                <a:ext cx="90" cy="508"/>
              </a:xfrm>
              <a:custGeom>
                <a:avLst/>
                <a:gdLst>
                  <a:gd name="T0" fmla="*/ 0 w 90"/>
                  <a:gd name="T1" fmla="*/ 508 h 508"/>
                  <a:gd name="T2" fmla="*/ 24 w 90"/>
                  <a:gd name="T3" fmla="*/ 453 h 508"/>
                  <a:gd name="T4" fmla="*/ 42 w 90"/>
                  <a:gd name="T5" fmla="*/ 393 h 508"/>
                  <a:gd name="T6" fmla="*/ 60 w 90"/>
                  <a:gd name="T7" fmla="*/ 320 h 508"/>
                  <a:gd name="T8" fmla="*/ 48 w 90"/>
                  <a:gd name="T9" fmla="*/ 254 h 508"/>
                  <a:gd name="T10" fmla="*/ 48 w 90"/>
                  <a:gd name="T11" fmla="*/ 200 h 508"/>
                  <a:gd name="T12" fmla="*/ 48 w 90"/>
                  <a:gd name="T13" fmla="*/ 121 h 508"/>
                  <a:gd name="T14" fmla="*/ 72 w 90"/>
                  <a:gd name="T15" fmla="*/ 0 h 508"/>
                  <a:gd name="T16" fmla="*/ 72 w 90"/>
                  <a:gd name="T17" fmla="*/ 157 h 508"/>
                  <a:gd name="T18" fmla="*/ 78 w 90"/>
                  <a:gd name="T19" fmla="*/ 254 h 508"/>
                  <a:gd name="T20" fmla="*/ 90 w 90"/>
                  <a:gd name="T21" fmla="*/ 314 h 508"/>
                  <a:gd name="T22" fmla="*/ 78 w 90"/>
                  <a:gd name="T23" fmla="*/ 387 h 508"/>
                  <a:gd name="T24" fmla="*/ 42 w 90"/>
                  <a:gd name="T25" fmla="*/ 447 h 508"/>
                  <a:gd name="T26" fmla="*/ 0 w 90"/>
                  <a:gd name="T27" fmla="*/ 508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08">
                    <a:moveTo>
                      <a:pt x="0" y="508"/>
                    </a:moveTo>
                    <a:lnTo>
                      <a:pt x="24" y="453"/>
                    </a:lnTo>
                    <a:lnTo>
                      <a:pt x="42" y="393"/>
                    </a:lnTo>
                    <a:lnTo>
                      <a:pt x="60" y="320"/>
                    </a:lnTo>
                    <a:lnTo>
                      <a:pt x="48" y="254"/>
                    </a:lnTo>
                    <a:lnTo>
                      <a:pt x="48" y="200"/>
                    </a:lnTo>
                    <a:lnTo>
                      <a:pt x="48" y="121"/>
                    </a:lnTo>
                    <a:lnTo>
                      <a:pt x="72" y="0"/>
                    </a:lnTo>
                    <a:lnTo>
                      <a:pt x="72" y="157"/>
                    </a:lnTo>
                    <a:lnTo>
                      <a:pt x="78" y="254"/>
                    </a:lnTo>
                    <a:lnTo>
                      <a:pt x="90" y="314"/>
                    </a:lnTo>
                    <a:lnTo>
                      <a:pt x="78" y="387"/>
                    </a:lnTo>
                    <a:lnTo>
                      <a:pt x="42" y="447"/>
                    </a:lnTo>
                    <a:lnTo>
                      <a:pt x="0" y="50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1" name="Freeform 40"/>
              <p:cNvSpPr>
                <a:spLocks/>
              </p:cNvSpPr>
              <p:nvPr/>
            </p:nvSpPr>
            <p:spPr bwMode="auto">
              <a:xfrm>
                <a:off x="4994" y="5226"/>
                <a:ext cx="91" cy="519"/>
              </a:xfrm>
              <a:custGeom>
                <a:avLst/>
                <a:gdLst>
                  <a:gd name="T0" fmla="*/ 18 w 91"/>
                  <a:gd name="T1" fmla="*/ 519 h 519"/>
                  <a:gd name="T2" fmla="*/ 0 w 91"/>
                  <a:gd name="T3" fmla="*/ 489 h 519"/>
                  <a:gd name="T4" fmla="*/ 6 w 91"/>
                  <a:gd name="T5" fmla="*/ 446 h 519"/>
                  <a:gd name="T6" fmla="*/ 18 w 91"/>
                  <a:gd name="T7" fmla="*/ 410 h 519"/>
                  <a:gd name="T8" fmla="*/ 42 w 91"/>
                  <a:gd name="T9" fmla="*/ 380 h 519"/>
                  <a:gd name="T10" fmla="*/ 73 w 91"/>
                  <a:gd name="T11" fmla="*/ 307 h 519"/>
                  <a:gd name="T12" fmla="*/ 73 w 91"/>
                  <a:gd name="T13" fmla="*/ 211 h 519"/>
                  <a:gd name="T14" fmla="*/ 54 w 91"/>
                  <a:gd name="T15" fmla="*/ 126 h 519"/>
                  <a:gd name="T16" fmla="*/ 48 w 91"/>
                  <a:gd name="T17" fmla="*/ 60 h 519"/>
                  <a:gd name="T18" fmla="*/ 66 w 91"/>
                  <a:gd name="T19" fmla="*/ 0 h 519"/>
                  <a:gd name="T20" fmla="*/ 73 w 91"/>
                  <a:gd name="T21" fmla="*/ 102 h 519"/>
                  <a:gd name="T22" fmla="*/ 91 w 91"/>
                  <a:gd name="T23" fmla="*/ 241 h 519"/>
                  <a:gd name="T24" fmla="*/ 91 w 91"/>
                  <a:gd name="T25" fmla="*/ 332 h 519"/>
                  <a:gd name="T26" fmla="*/ 36 w 91"/>
                  <a:gd name="T27" fmla="*/ 422 h 519"/>
                  <a:gd name="T28" fmla="*/ 18 w 91"/>
                  <a:gd name="T29" fmla="*/ 464 h 519"/>
                  <a:gd name="T30" fmla="*/ 18 w 91"/>
                  <a:gd name="T31"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519">
                    <a:moveTo>
                      <a:pt x="18" y="519"/>
                    </a:moveTo>
                    <a:lnTo>
                      <a:pt x="0" y="489"/>
                    </a:lnTo>
                    <a:lnTo>
                      <a:pt x="6" y="446"/>
                    </a:lnTo>
                    <a:lnTo>
                      <a:pt x="18" y="410"/>
                    </a:lnTo>
                    <a:lnTo>
                      <a:pt x="42" y="380"/>
                    </a:lnTo>
                    <a:lnTo>
                      <a:pt x="73" y="307"/>
                    </a:lnTo>
                    <a:lnTo>
                      <a:pt x="73" y="211"/>
                    </a:lnTo>
                    <a:lnTo>
                      <a:pt x="54" y="126"/>
                    </a:lnTo>
                    <a:lnTo>
                      <a:pt x="48" y="60"/>
                    </a:lnTo>
                    <a:lnTo>
                      <a:pt x="66" y="0"/>
                    </a:lnTo>
                    <a:lnTo>
                      <a:pt x="73" y="102"/>
                    </a:lnTo>
                    <a:lnTo>
                      <a:pt x="91" y="241"/>
                    </a:lnTo>
                    <a:lnTo>
                      <a:pt x="91" y="332"/>
                    </a:lnTo>
                    <a:lnTo>
                      <a:pt x="36" y="422"/>
                    </a:lnTo>
                    <a:lnTo>
                      <a:pt x="18" y="464"/>
                    </a:lnTo>
                    <a:lnTo>
                      <a:pt x="18"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2" name="Freeform 41"/>
              <p:cNvSpPr>
                <a:spLocks/>
              </p:cNvSpPr>
              <p:nvPr/>
            </p:nvSpPr>
            <p:spPr bwMode="auto">
              <a:xfrm>
                <a:off x="5036" y="5407"/>
                <a:ext cx="85" cy="277"/>
              </a:xfrm>
              <a:custGeom>
                <a:avLst/>
                <a:gdLst>
                  <a:gd name="T0" fmla="*/ 0 w 85"/>
                  <a:gd name="T1" fmla="*/ 277 h 277"/>
                  <a:gd name="T2" fmla="*/ 31 w 85"/>
                  <a:gd name="T3" fmla="*/ 223 h 277"/>
                  <a:gd name="T4" fmla="*/ 61 w 85"/>
                  <a:gd name="T5" fmla="*/ 151 h 277"/>
                  <a:gd name="T6" fmla="*/ 67 w 85"/>
                  <a:gd name="T7" fmla="*/ 84 h 277"/>
                  <a:gd name="T8" fmla="*/ 61 w 85"/>
                  <a:gd name="T9" fmla="*/ 0 h 277"/>
                  <a:gd name="T10" fmla="*/ 85 w 85"/>
                  <a:gd name="T11" fmla="*/ 120 h 277"/>
                  <a:gd name="T12" fmla="*/ 67 w 85"/>
                  <a:gd name="T13" fmla="*/ 181 h 277"/>
                  <a:gd name="T14" fmla="*/ 49 w 85"/>
                  <a:gd name="T15" fmla="*/ 223 h 277"/>
                  <a:gd name="T16" fmla="*/ 0 w 85"/>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77">
                    <a:moveTo>
                      <a:pt x="0" y="277"/>
                    </a:moveTo>
                    <a:lnTo>
                      <a:pt x="31" y="223"/>
                    </a:lnTo>
                    <a:lnTo>
                      <a:pt x="61" y="151"/>
                    </a:lnTo>
                    <a:lnTo>
                      <a:pt x="67" y="84"/>
                    </a:lnTo>
                    <a:lnTo>
                      <a:pt x="61" y="0"/>
                    </a:lnTo>
                    <a:lnTo>
                      <a:pt x="85" y="120"/>
                    </a:lnTo>
                    <a:lnTo>
                      <a:pt x="67" y="181"/>
                    </a:lnTo>
                    <a:lnTo>
                      <a:pt x="49" y="223"/>
                    </a:lnTo>
                    <a:lnTo>
                      <a:pt x="0" y="2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3" name="Freeform 42"/>
              <p:cNvSpPr>
                <a:spLocks/>
              </p:cNvSpPr>
              <p:nvPr/>
            </p:nvSpPr>
            <p:spPr bwMode="auto">
              <a:xfrm>
                <a:off x="5085" y="5298"/>
                <a:ext cx="78" cy="356"/>
              </a:xfrm>
              <a:custGeom>
                <a:avLst/>
                <a:gdLst>
                  <a:gd name="T0" fmla="*/ 30 w 78"/>
                  <a:gd name="T1" fmla="*/ 356 h 356"/>
                  <a:gd name="T2" fmla="*/ 54 w 78"/>
                  <a:gd name="T3" fmla="*/ 308 h 356"/>
                  <a:gd name="T4" fmla="*/ 66 w 78"/>
                  <a:gd name="T5" fmla="*/ 229 h 356"/>
                  <a:gd name="T6" fmla="*/ 42 w 78"/>
                  <a:gd name="T7" fmla="*/ 175 h 356"/>
                  <a:gd name="T8" fmla="*/ 24 w 78"/>
                  <a:gd name="T9" fmla="*/ 109 h 356"/>
                  <a:gd name="T10" fmla="*/ 0 w 78"/>
                  <a:gd name="T11" fmla="*/ 66 h 356"/>
                  <a:gd name="T12" fmla="*/ 0 w 78"/>
                  <a:gd name="T13" fmla="*/ 0 h 356"/>
                  <a:gd name="T14" fmla="*/ 30 w 78"/>
                  <a:gd name="T15" fmla="*/ 85 h 356"/>
                  <a:gd name="T16" fmla="*/ 66 w 78"/>
                  <a:gd name="T17" fmla="*/ 175 h 356"/>
                  <a:gd name="T18" fmla="*/ 78 w 78"/>
                  <a:gd name="T19" fmla="*/ 223 h 356"/>
                  <a:gd name="T20" fmla="*/ 78 w 78"/>
                  <a:gd name="T21" fmla="*/ 272 h 356"/>
                  <a:gd name="T22" fmla="*/ 72 w 78"/>
                  <a:gd name="T23" fmla="*/ 320 h 356"/>
                  <a:gd name="T24" fmla="*/ 30 w 78"/>
                  <a:gd name="T25"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 h="356">
                    <a:moveTo>
                      <a:pt x="30" y="356"/>
                    </a:moveTo>
                    <a:lnTo>
                      <a:pt x="54" y="308"/>
                    </a:lnTo>
                    <a:lnTo>
                      <a:pt x="66" y="229"/>
                    </a:lnTo>
                    <a:lnTo>
                      <a:pt x="42" y="175"/>
                    </a:lnTo>
                    <a:lnTo>
                      <a:pt x="24" y="109"/>
                    </a:lnTo>
                    <a:lnTo>
                      <a:pt x="0" y="66"/>
                    </a:lnTo>
                    <a:lnTo>
                      <a:pt x="0" y="0"/>
                    </a:lnTo>
                    <a:lnTo>
                      <a:pt x="30" y="85"/>
                    </a:lnTo>
                    <a:lnTo>
                      <a:pt x="66" y="175"/>
                    </a:lnTo>
                    <a:lnTo>
                      <a:pt x="78" y="223"/>
                    </a:lnTo>
                    <a:lnTo>
                      <a:pt x="78" y="272"/>
                    </a:lnTo>
                    <a:lnTo>
                      <a:pt x="72" y="320"/>
                    </a:lnTo>
                    <a:lnTo>
                      <a:pt x="3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4" name="Freeform 43"/>
              <p:cNvSpPr>
                <a:spLocks/>
              </p:cNvSpPr>
              <p:nvPr/>
            </p:nvSpPr>
            <p:spPr bwMode="auto">
              <a:xfrm>
                <a:off x="5145" y="5165"/>
                <a:ext cx="48" cy="495"/>
              </a:xfrm>
              <a:custGeom>
                <a:avLst/>
                <a:gdLst>
                  <a:gd name="T0" fmla="*/ 0 w 48"/>
                  <a:gd name="T1" fmla="*/ 495 h 495"/>
                  <a:gd name="T2" fmla="*/ 18 w 48"/>
                  <a:gd name="T3" fmla="*/ 465 h 495"/>
                  <a:gd name="T4" fmla="*/ 30 w 48"/>
                  <a:gd name="T5" fmla="*/ 423 h 495"/>
                  <a:gd name="T6" fmla="*/ 36 w 48"/>
                  <a:gd name="T7" fmla="*/ 350 h 495"/>
                  <a:gd name="T8" fmla="*/ 18 w 48"/>
                  <a:gd name="T9" fmla="*/ 314 h 495"/>
                  <a:gd name="T10" fmla="*/ 6 w 48"/>
                  <a:gd name="T11" fmla="*/ 248 h 495"/>
                  <a:gd name="T12" fmla="*/ 12 w 48"/>
                  <a:gd name="T13" fmla="*/ 187 h 495"/>
                  <a:gd name="T14" fmla="*/ 24 w 48"/>
                  <a:gd name="T15" fmla="*/ 97 h 495"/>
                  <a:gd name="T16" fmla="*/ 48 w 48"/>
                  <a:gd name="T17" fmla="*/ 0 h 495"/>
                  <a:gd name="T18" fmla="*/ 30 w 48"/>
                  <a:gd name="T19" fmla="*/ 145 h 495"/>
                  <a:gd name="T20" fmla="*/ 30 w 48"/>
                  <a:gd name="T21" fmla="*/ 218 h 495"/>
                  <a:gd name="T22" fmla="*/ 30 w 48"/>
                  <a:gd name="T23" fmla="*/ 272 h 495"/>
                  <a:gd name="T24" fmla="*/ 42 w 48"/>
                  <a:gd name="T25" fmla="*/ 326 h 495"/>
                  <a:gd name="T26" fmla="*/ 48 w 48"/>
                  <a:gd name="T27" fmla="*/ 368 h 495"/>
                  <a:gd name="T28" fmla="*/ 48 w 48"/>
                  <a:gd name="T29" fmla="*/ 423 h 495"/>
                  <a:gd name="T30" fmla="*/ 30 w 48"/>
                  <a:gd name="T31" fmla="*/ 465 h 495"/>
                  <a:gd name="T32" fmla="*/ 0 w 48"/>
                  <a:gd name="T33" fmla="*/ 49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495">
                    <a:moveTo>
                      <a:pt x="0" y="495"/>
                    </a:moveTo>
                    <a:lnTo>
                      <a:pt x="18" y="465"/>
                    </a:lnTo>
                    <a:lnTo>
                      <a:pt x="30" y="423"/>
                    </a:lnTo>
                    <a:lnTo>
                      <a:pt x="36" y="350"/>
                    </a:lnTo>
                    <a:lnTo>
                      <a:pt x="18" y="314"/>
                    </a:lnTo>
                    <a:lnTo>
                      <a:pt x="6" y="248"/>
                    </a:lnTo>
                    <a:lnTo>
                      <a:pt x="12" y="187"/>
                    </a:lnTo>
                    <a:lnTo>
                      <a:pt x="24" y="97"/>
                    </a:lnTo>
                    <a:lnTo>
                      <a:pt x="48" y="0"/>
                    </a:lnTo>
                    <a:lnTo>
                      <a:pt x="30" y="145"/>
                    </a:lnTo>
                    <a:lnTo>
                      <a:pt x="30" y="218"/>
                    </a:lnTo>
                    <a:lnTo>
                      <a:pt x="30" y="272"/>
                    </a:lnTo>
                    <a:lnTo>
                      <a:pt x="42" y="326"/>
                    </a:lnTo>
                    <a:lnTo>
                      <a:pt x="48" y="368"/>
                    </a:lnTo>
                    <a:lnTo>
                      <a:pt x="48" y="423"/>
                    </a:lnTo>
                    <a:lnTo>
                      <a:pt x="30" y="465"/>
                    </a:lnTo>
                    <a:lnTo>
                      <a:pt x="0" y="49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5" name="Freeform 44"/>
              <p:cNvSpPr>
                <a:spLocks/>
              </p:cNvSpPr>
              <p:nvPr/>
            </p:nvSpPr>
            <p:spPr bwMode="auto">
              <a:xfrm>
                <a:off x="5193" y="5063"/>
                <a:ext cx="55" cy="404"/>
              </a:xfrm>
              <a:custGeom>
                <a:avLst/>
                <a:gdLst>
                  <a:gd name="T0" fmla="*/ 12 w 55"/>
                  <a:gd name="T1" fmla="*/ 404 h 404"/>
                  <a:gd name="T2" fmla="*/ 0 w 55"/>
                  <a:gd name="T3" fmla="*/ 356 h 404"/>
                  <a:gd name="T4" fmla="*/ 0 w 55"/>
                  <a:gd name="T5" fmla="*/ 301 h 404"/>
                  <a:gd name="T6" fmla="*/ 19 w 55"/>
                  <a:gd name="T7" fmla="*/ 229 h 404"/>
                  <a:gd name="T8" fmla="*/ 25 w 55"/>
                  <a:gd name="T9" fmla="*/ 169 h 404"/>
                  <a:gd name="T10" fmla="*/ 25 w 55"/>
                  <a:gd name="T11" fmla="*/ 120 h 404"/>
                  <a:gd name="T12" fmla="*/ 37 w 55"/>
                  <a:gd name="T13" fmla="*/ 48 h 404"/>
                  <a:gd name="T14" fmla="*/ 55 w 55"/>
                  <a:gd name="T15" fmla="*/ 0 h 404"/>
                  <a:gd name="T16" fmla="*/ 49 w 55"/>
                  <a:gd name="T17" fmla="*/ 84 h 404"/>
                  <a:gd name="T18" fmla="*/ 43 w 55"/>
                  <a:gd name="T19" fmla="*/ 175 h 404"/>
                  <a:gd name="T20" fmla="*/ 43 w 55"/>
                  <a:gd name="T21" fmla="*/ 265 h 404"/>
                  <a:gd name="T22" fmla="*/ 19 w 55"/>
                  <a:gd name="T23" fmla="*/ 289 h 404"/>
                  <a:gd name="T24" fmla="*/ 12 w 55"/>
                  <a:gd name="T25"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04">
                    <a:moveTo>
                      <a:pt x="12" y="404"/>
                    </a:moveTo>
                    <a:lnTo>
                      <a:pt x="0" y="356"/>
                    </a:lnTo>
                    <a:lnTo>
                      <a:pt x="0" y="301"/>
                    </a:lnTo>
                    <a:lnTo>
                      <a:pt x="19" y="229"/>
                    </a:lnTo>
                    <a:lnTo>
                      <a:pt x="25" y="169"/>
                    </a:lnTo>
                    <a:lnTo>
                      <a:pt x="25" y="120"/>
                    </a:lnTo>
                    <a:lnTo>
                      <a:pt x="37" y="48"/>
                    </a:lnTo>
                    <a:lnTo>
                      <a:pt x="55" y="0"/>
                    </a:lnTo>
                    <a:lnTo>
                      <a:pt x="49" y="84"/>
                    </a:lnTo>
                    <a:lnTo>
                      <a:pt x="43" y="175"/>
                    </a:lnTo>
                    <a:lnTo>
                      <a:pt x="43" y="265"/>
                    </a:lnTo>
                    <a:lnTo>
                      <a:pt x="19" y="289"/>
                    </a:lnTo>
                    <a:lnTo>
                      <a:pt x="12" y="40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6" name="Freeform 45"/>
              <p:cNvSpPr>
                <a:spLocks/>
              </p:cNvSpPr>
              <p:nvPr/>
            </p:nvSpPr>
            <p:spPr bwMode="auto">
              <a:xfrm>
                <a:off x="5109" y="4743"/>
                <a:ext cx="199" cy="307"/>
              </a:xfrm>
              <a:custGeom>
                <a:avLst/>
                <a:gdLst>
                  <a:gd name="T0" fmla="*/ 96 w 199"/>
                  <a:gd name="T1" fmla="*/ 0 h 307"/>
                  <a:gd name="T2" fmla="*/ 24 w 199"/>
                  <a:gd name="T3" fmla="*/ 24 h 307"/>
                  <a:gd name="T4" fmla="*/ 0 w 199"/>
                  <a:gd name="T5" fmla="*/ 84 h 307"/>
                  <a:gd name="T6" fmla="*/ 0 w 199"/>
                  <a:gd name="T7" fmla="*/ 163 h 307"/>
                  <a:gd name="T8" fmla="*/ 24 w 199"/>
                  <a:gd name="T9" fmla="*/ 235 h 307"/>
                  <a:gd name="T10" fmla="*/ 60 w 199"/>
                  <a:gd name="T11" fmla="*/ 295 h 307"/>
                  <a:gd name="T12" fmla="*/ 103 w 199"/>
                  <a:gd name="T13" fmla="*/ 307 h 307"/>
                  <a:gd name="T14" fmla="*/ 157 w 199"/>
                  <a:gd name="T15" fmla="*/ 301 h 307"/>
                  <a:gd name="T16" fmla="*/ 199 w 199"/>
                  <a:gd name="T17" fmla="*/ 265 h 307"/>
                  <a:gd name="T18" fmla="*/ 151 w 199"/>
                  <a:gd name="T19" fmla="*/ 289 h 307"/>
                  <a:gd name="T20" fmla="*/ 96 w 199"/>
                  <a:gd name="T21" fmla="*/ 289 h 307"/>
                  <a:gd name="T22" fmla="*/ 54 w 199"/>
                  <a:gd name="T23" fmla="*/ 247 h 307"/>
                  <a:gd name="T24" fmla="*/ 30 w 199"/>
                  <a:gd name="T25" fmla="*/ 181 h 307"/>
                  <a:gd name="T26" fmla="*/ 24 w 199"/>
                  <a:gd name="T27" fmla="*/ 120 h 307"/>
                  <a:gd name="T28" fmla="*/ 30 w 199"/>
                  <a:gd name="T29" fmla="*/ 78 h 307"/>
                  <a:gd name="T30" fmla="*/ 42 w 199"/>
                  <a:gd name="T31" fmla="*/ 42 h 307"/>
                  <a:gd name="T32" fmla="*/ 96 w 199"/>
                  <a:gd name="T33"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307">
                    <a:moveTo>
                      <a:pt x="96" y="0"/>
                    </a:moveTo>
                    <a:lnTo>
                      <a:pt x="24" y="24"/>
                    </a:lnTo>
                    <a:lnTo>
                      <a:pt x="0" y="84"/>
                    </a:lnTo>
                    <a:lnTo>
                      <a:pt x="0" y="163"/>
                    </a:lnTo>
                    <a:lnTo>
                      <a:pt x="24" y="235"/>
                    </a:lnTo>
                    <a:lnTo>
                      <a:pt x="60" y="295"/>
                    </a:lnTo>
                    <a:lnTo>
                      <a:pt x="103" y="307"/>
                    </a:lnTo>
                    <a:lnTo>
                      <a:pt x="157" y="301"/>
                    </a:lnTo>
                    <a:lnTo>
                      <a:pt x="199" y="265"/>
                    </a:lnTo>
                    <a:lnTo>
                      <a:pt x="151" y="289"/>
                    </a:lnTo>
                    <a:lnTo>
                      <a:pt x="96" y="289"/>
                    </a:lnTo>
                    <a:lnTo>
                      <a:pt x="54" y="247"/>
                    </a:lnTo>
                    <a:lnTo>
                      <a:pt x="30" y="181"/>
                    </a:lnTo>
                    <a:lnTo>
                      <a:pt x="24" y="120"/>
                    </a:lnTo>
                    <a:lnTo>
                      <a:pt x="30" y="78"/>
                    </a:lnTo>
                    <a:lnTo>
                      <a:pt x="42" y="42"/>
                    </a:lnTo>
                    <a:lnTo>
                      <a:pt x="9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7" name="Freeform 46"/>
              <p:cNvSpPr>
                <a:spLocks/>
              </p:cNvSpPr>
              <p:nvPr/>
            </p:nvSpPr>
            <p:spPr bwMode="auto">
              <a:xfrm>
                <a:off x="5067" y="4785"/>
                <a:ext cx="126" cy="356"/>
              </a:xfrm>
              <a:custGeom>
                <a:avLst/>
                <a:gdLst>
                  <a:gd name="T0" fmla="*/ 24 w 126"/>
                  <a:gd name="T1" fmla="*/ 0 h 356"/>
                  <a:gd name="T2" fmla="*/ 18 w 126"/>
                  <a:gd name="T3" fmla="*/ 66 h 356"/>
                  <a:gd name="T4" fmla="*/ 24 w 126"/>
                  <a:gd name="T5" fmla="*/ 163 h 356"/>
                  <a:gd name="T6" fmla="*/ 72 w 126"/>
                  <a:gd name="T7" fmla="*/ 247 h 356"/>
                  <a:gd name="T8" fmla="*/ 120 w 126"/>
                  <a:gd name="T9" fmla="*/ 290 h 356"/>
                  <a:gd name="T10" fmla="*/ 126 w 126"/>
                  <a:gd name="T11" fmla="*/ 356 h 356"/>
                  <a:gd name="T12" fmla="*/ 90 w 126"/>
                  <a:gd name="T13" fmla="*/ 290 h 356"/>
                  <a:gd name="T14" fmla="*/ 30 w 126"/>
                  <a:gd name="T15" fmla="*/ 229 h 356"/>
                  <a:gd name="T16" fmla="*/ 0 w 126"/>
                  <a:gd name="T17" fmla="*/ 163 h 356"/>
                  <a:gd name="T18" fmla="*/ 0 w 126"/>
                  <a:gd name="T19" fmla="*/ 96 h 356"/>
                  <a:gd name="T20" fmla="*/ 0 w 126"/>
                  <a:gd name="T21" fmla="*/ 36 h 356"/>
                  <a:gd name="T22" fmla="*/ 24 w 126"/>
                  <a:gd name="T23"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356">
                    <a:moveTo>
                      <a:pt x="24" y="0"/>
                    </a:moveTo>
                    <a:lnTo>
                      <a:pt x="18" y="66"/>
                    </a:lnTo>
                    <a:lnTo>
                      <a:pt x="24" y="163"/>
                    </a:lnTo>
                    <a:lnTo>
                      <a:pt x="72" y="247"/>
                    </a:lnTo>
                    <a:lnTo>
                      <a:pt x="120" y="290"/>
                    </a:lnTo>
                    <a:lnTo>
                      <a:pt x="126" y="356"/>
                    </a:lnTo>
                    <a:lnTo>
                      <a:pt x="90" y="290"/>
                    </a:lnTo>
                    <a:lnTo>
                      <a:pt x="30" y="229"/>
                    </a:lnTo>
                    <a:lnTo>
                      <a:pt x="0" y="163"/>
                    </a:lnTo>
                    <a:lnTo>
                      <a:pt x="0" y="96"/>
                    </a:lnTo>
                    <a:lnTo>
                      <a:pt x="0" y="36"/>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8" name="Freeform 47"/>
              <p:cNvSpPr>
                <a:spLocks/>
              </p:cNvSpPr>
              <p:nvPr/>
            </p:nvSpPr>
            <p:spPr bwMode="auto">
              <a:xfrm>
                <a:off x="5018" y="4797"/>
                <a:ext cx="139" cy="567"/>
              </a:xfrm>
              <a:custGeom>
                <a:avLst/>
                <a:gdLst>
                  <a:gd name="T0" fmla="*/ 42 w 139"/>
                  <a:gd name="T1" fmla="*/ 0 h 567"/>
                  <a:gd name="T2" fmla="*/ 24 w 139"/>
                  <a:gd name="T3" fmla="*/ 30 h 567"/>
                  <a:gd name="T4" fmla="*/ 18 w 139"/>
                  <a:gd name="T5" fmla="*/ 90 h 567"/>
                  <a:gd name="T6" fmla="*/ 18 w 139"/>
                  <a:gd name="T7" fmla="*/ 139 h 567"/>
                  <a:gd name="T8" fmla="*/ 30 w 139"/>
                  <a:gd name="T9" fmla="*/ 193 h 567"/>
                  <a:gd name="T10" fmla="*/ 79 w 139"/>
                  <a:gd name="T11" fmla="*/ 253 h 567"/>
                  <a:gd name="T12" fmla="*/ 133 w 139"/>
                  <a:gd name="T13" fmla="*/ 290 h 567"/>
                  <a:gd name="T14" fmla="*/ 139 w 139"/>
                  <a:gd name="T15" fmla="*/ 350 h 567"/>
                  <a:gd name="T16" fmla="*/ 133 w 139"/>
                  <a:gd name="T17" fmla="*/ 416 h 567"/>
                  <a:gd name="T18" fmla="*/ 121 w 139"/>
                  <a:gd name="T19" fmla="*/ 447 h 567"/>
                  <a:gd name="T20" fmla="*/ 121 w 139"/>
                  <a:gd name="T21" fmla="*/ 525 h 567"/>
                  <a:gd name="T22" fmla="*/ 115 w 139"/>
                  <a:gd name="T23" fmla="*/ 567 h 567"/>
                  <a:gd name="T24" fmla="*/ 97 w 139"/>
                  <a:gd name="T25" fmla="*/ 483 h 567"/>
                  <a:gd name="T26" fmla="*/ 103 w 139"/>
                  <a:gd name="T27" fmla="*/ 416 h 567"/>
                  <a:gd name="T28" fmla="*/ 115 w 139"/>
                  <a:gd name="T29" fmla="*/ 362 h 567"/>
                  <a:gd name="T30" fmla="*/ 97 w 139"/>
                  <a:gd name="T31" fmla="*/ 290 h 567"/>
                  <a:gd name="T32" fmla="*/ 18 w 139"/>
                  <a:gd name="T33" fmla="*/ 229 h 567"/>
                  <a:gd name="T34" fmla="*/ 12 w 139"/>
                  <a:gd name="T35" fmla="*/ 169 h 567"/>
                  <a:gd name="T36" fmla="*/ 0 w 139"/>
                  <a:gd name="T37" fmla="*/ 78 h 567"/>
                  <a:gd name="T38" fmla="*/ 42 w 139"/>
                  <a:gd name="T39" fmla="*/ 0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9" h="567">
                    <a:moveTo>
                      <a:pt x="42" y="0"/>
                    </a:moveTo>
                    <a:lnTo>
                      <a:pt x="24" y="30"/>
                    </a:lnTo>
                    <a:lnTo>
                      <a:pt x="18" y="90"/>
                    </a:lnTo>
                    <a:lnTo>
                      <a:pt x="18" y="139"/>
                    </a:lnTo>
                    <a:lnTo>
                      <a:pt x="30" y="193"/>
                    </a:lnTo>
                    <a:lnTo>
                      <a:pt x="79" y="253"/>
                    </a:lnTo>
                    <a:lnTo>
                      <a:pt x="133" y="290"/>
                    </a:lnTo>
                    <a:lnTo>
                      <a:pt x="139" y="350"/>
                    </a:lnTo>
                    <a:lnTo>
                      <a:pt x="133" y="416"/>
                    </a:lnTo>
                    <a:lnTo>
                      <a:pt x="121" y="447"/>
                    </a:lnTo>
                    <a:lnTo>
                      <a:pt x="121" y="525"/>
                    </a:lnTo>
                    <a:lnTo>
                      <a:pt x="115" y="567"/>
                    </a:lnTo>
                    <a:lnTo>
                      <a:pt x="97" y="483"/>
                    </a:lnTo>
                    <a:lnTo>
                      <a:pt x="103" y="416"/>
                    </a:lnTo>
                    <a:lnTo>
                      <a:pt x="115" y="362"/>
                    </a:lnTo>
                    <a:lnTo>
                      <a:pt x="97" y="290"/>
                    </a:lnTo>
                    <a:lnTo>
                      <a:pt x="18" y="229"/>
                    </a:lnTo>
                    <a:lnTo>
                      <a:pt x="12" y="169"/>
                    </a:lnTo>
                    <a:lnTo>
                      <a:pt x="0" y="78"/>
                    </a:lnTo>
                    <a:lnTo>
                      <a:pt x="4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89" name="Freeform 48"/>
              <p:cNvSpPr>
                <a:spLocks/>
              </p:cNvSpPr>
              <p:nvPr/>
            </p:nvSpPr>
            <p:spPr bwMode="auto">
              <a:xfrm>
                <a:off x="4946" y="4797"/>
                <a:ext cx="145" cy="435"/>
              </a:xfrm>
              <a:custGeom>
                <a:avLst/>
                <a:gdLst>
                  <a:gd name="T0" fmla="*/ 84 w 145"/>
                  <a:gd name="T1" fmla="*/ 0 h 435"/>
                  <a:gd name="T2" fmla="*/ 36 w 145"/>
                  <a:gd name="T3" fmla="*/ 18 h 435"/>
                  <a:gd name="T4" fmla="*/ 6 w 145"/>
                  <a:gd name="T5" fmla="*/ 54 h 435"/>
                  <a:gd name="T6" fmla="*/ 0 w 145"/>
                  <a:gd name="T7" fmla="*/ 115 h 435"/>
                  <a:gd name="T8" fmla="*/ 12 w 145"/>
                  <a:gd name="T9" fmla="*/ 181 h 435"/>
                  <a:gd name="T10" fmla="*/ 24 w 145"/>
                  <a:gd name="T11" fmla="*/ 259 h 435"/>
                  <a:gd name="T12" fmla="*/ 78 w 145"/>
                  <a:gd name="T13" fmla="*/ 302 h 435"/>
                  <a:gd name="T14" fmla="*/ 96 w 145"/>
                  <a:gd name="T15" fmla="*/ 368 h 435"/>
                  <a:gd name="T16" fmla="*/ 108 w 145"/>
                  <a:gd name="T17" fmla="*/ 398 h 435"/>
                  <a:gd name="T18" fmla="*/ 133 w 145"/>
                  <a:gd name="T19" fmla="*/ 435 h 435"/>
                  <a:gd name="T20" fmla="*/ 145 w 145"/>
                  <a:gd name="T21" fmla="*/ 386 h 435"/>
                  <a:gd name="T22" fmla="*/ 139 w 145"/>
                  <a:gd name="T23" fmla="*/ 326 h 435"/>
                  <a:gd name="T24" fmla="*/ 102 w 145"/>
                  <a:gd name="T25" fmla="*/ 290 h 435"/>
                  <a:gd name="T26" fmla="*/ 48 w 145"/>
                  <a:gd name="T27" fmla="*/ 223 h 435"/>
                  <a:gd name="T28" fmla="*/ 36 w 145"/>
                  <a:gd name="T29" fmla="*/ 157 h 435"/>
                  <a:gd name="T30" fmla="*/ 30 w 145"/>
                  <a:gd name="T31" fmla="*/ 78 h 435"/>
                  <a:gd name="T32" fmla="*/ 54 w 145"/>
                  <a:gd name="T33" fmla="*/ 48 h 435"/>
                  <a:gd name="T34" fmla="*/ 84 w 145"/>
                  <a:gd name="T3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5" h="435">
                    <a:moveTo>
                      <a:pt x="84" y="0"/>
                    </a:moveTo>
                    <a:lnTo>
                      <a:pt x="36" y="18"/>
                    </a:lnTo>
                    <a:lnTo>
                      <a:pt x="6" y="54"/>
                    </a:lnTo>
                    <a:lnTo>
                      <a:pt x="0" y="115"/>
                    </a:lnTo>
                    <a:lnTo>
                      <a:pt x="12" y="181"/>
                    </a:lnTo>
                    <a:lnTo>
                      <a:pt x="24" y="259"/>
                    </a:lnTo>
                    <a:lnTo>
                      <a:pt x="78" y="302"/>
                    </a:lnTo>
                    <a:lnTo>
                      <a:pt x="96" y="368"/>
                    </a:lnTo>
                    <a:lnTo>
                      <a:pt x="108" y="398"/>
                    </a:lnTo>
                    <a:lnTo>
                      <a:pt x="133" y="435"/>
                    </a:lnTo>
                    <a:lnTo>
                      <a:pt x="145" y="386"/>
                    </a:lnTo>
                    <a:lnTo>
                      <a:pt x="139" y="326"/>
                    </a:lnTo>
                    <a:lnTo>
                      <a:pt x="102" y="290"/>
                    </a:lnTo>
                    <a:lnTo>
                      <a:pt x="48" y="223"/>
                    </a:lnTo>
                    <a:lnTo>
                      <a:pt x="36" y="157"/>
                    </a:lnTo>
                    <a:lnTo>
                      <a:pt x="30" y="78"/>
                    </a:lnTo>
                    <a:lnTo>
                      <a:pt x="54" y="48"/>
                    </a:lnTo>
                    <a:lnTo>
                      <a:pt x="8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0" name="Freeform 49"/>
              <p:cNvSpPr>
                <a:spLocks/>
              </p:cNvSpPr>
              <p:nvPr/>
            </p:nvSpPr>
            <p:spPr bwMode="auto">
              <a:xfrm>
                <a:off x="4861" y="4797"/>
                <a:ext cx="115" cy="519"/>
              </a:xfrm>
              <a:custGeom>
                <a:avLst/>
                <a:gdLst>
                  <a:gd name="T0" fmla="*/ 60 w 115"/>
                  <a:gd name="T1" fmla="*/ 519 h 519"/>
                  <a:gd name="T2" fmla="*/ 60 w 115"/>
                  <a:gd name="T3" fmla="*/ 410 h 519"/>
                  <a:gd name="T4" fmla="*/ 67 w 115"/>
                  <a:gd name="T5" fmla="*/ 326 h 519"/>
                  <a:gd name="T6" fmla="*/ 67 w 115"/>
                  <a:gd name="T7" fmla="*/ 266 h 519"/>
                  <a:gd name="T8" fmla="*/ 42 w 115"/>
                  <a:gd name="T9" fmla="*/ 187 h 519"/>
                  <a:gd name="T10" fmla="*/ 48 w 115"/>
                  <a:gd name="T11" fmla="*/ 84 h 519"/>
                  <a:gd name="T12" fmla="*/ 79 w 115"/>
                  <a:gd name="T13" fmla="*/ 30 h 519"/>
                  <a:gd name="T14" fmla="*/ 115 w 115"/>
                  <a:gd name="T15" fmla="*/ 0 h 519"/>
                  <a:gd name="T16" fmla="*/ 79 w 115"/>
                  <a:gd name="T17" fmla="*/ 0 h 519"/>
                  <a:gd name="T18" fmla="*/ 36 w 115"/>
                  <a:gd name="T19" fmla="*/ 18 h 519"/>
                  <a:gd name="T20" fmla="*/ 0 w 115"/>
                  <a:gd name="T21" fmla="*/ 78 h 519"/>
                  <a:gd name="T22" fmla="*/ 0 w 115"/>
                  <a:gd name="T23" fmla="*/ 127 h 519"/>
                  <a:gd name="T24" fmla="*/ 0 w 115"/>
                  <a:gd name="T25" fmla="*/ 187 h 519"/>
                  <a:gd name="T26" fmla="*/ 42 w 115"/>
                  <a:gd name="T27" fmla="*/ 253 h 519"/>
                  <a:gd name="T28" fmla="*/ 48 w 115"/>
                  <a:gd name="T29" fmla="*/ 344 h 519"/>
                  <a:gd name="T30" fmla="*/ 48 w 115"/>
                  <a:gd name="T31" fmla="*/ 410 h 519"/>
                  <a:gd name="T32" fmla="*/ 60 w 115"/>
                  <a:gd name="T33" fmla="*/ 519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519">
                    <a:moveTo>
                      <a:pt x="60" y="519"/>
                    </a:moveTo>
                    <a:lnTo>
                      <a:pt x="60" y="410"/>
                    </a:lnTo>
                    <a:lnTo>
                      <a:pt x="67" y="326"/>
                    </a:lnTo>
                    <a:lnTo>
                      <a:pt x="67" y="266"/>
                    </a:lnTo>
                    <a:lnTo>
                      <a:pt x="42" y="187"/>
                    </a:lnTo>
                    <a:lnTo>
                      <a:pt x="48" y="84"/>
                    </a:lnTo>
                    <a:lnTo>
                      <a:pt x="79" y="30"/>
                    </a:lnTo>
                    <a:lnTo>
                      <a:pt x="115" y="0"/>
                    </a:lnTo>
                    <a:lnTo>
                      <a:pt x="79" y="0"/>
                    </a:lnTo>
                    <a:lnTo>
                      <a:pt x="36" y="18"/>
                    </a:lnTo>
                    <a:lnTo>
                      <a:pt x="0" y="78"/>
                    </a:lnTo>
                    <a:lnTo>
                      <a:pt x="0" y="127"/>
                    </a:lnTo>
                    <a:lnTo>
                      <a:pt x="0" y="187"/>
                    </a:lnTo>
                    <a:lnTo>
                      <a:pt x="42" y="253"/>
                    </a:lnTo>
                    <a:lnTo>
                      <a:pt x="48" y="344"/>
                    </a:lnTo>
                    <a:lnTo>
                      <a:pt x="48" y="410"/>
                    </a:lnTo>
                    <a:lnTo>
                      <a:pt x="60" y="5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1" name="Freeform 50"/>
              <p:cNvSpPr>
                <a:spLocks/>
              </p:cNvSpPr>
              <p:nvPr/>
            </p:nvSpPr>
            <p:spPr bwMode="auto">
              <a:xfrm>
                <a:off x="4958" y="5087"/>
                <a:ext cx="48" cy="139"/>
              </a:xfrm>
              <a:custGeom>
                <a:avLst/>
                <a:gdLst>
                  <a:gd name="T0" fmla="*/ 0 w 48"/>
                  <a:gd name="T1" fmla="*/ 0 h 139"/>
                  <a:gd name="T2" fmla="*/ 12 w 48"/>
                  <a:gd name="T3" fmla="*/ 42 h 139"/>
                  <a:gd name="T4" fmla="*/ 24 w 48"/>
                  <a:gd name="T5" fmla="*/ 102 h 139"/>
                  <a:gd name="T6" fmla="*/ 30 w 48"/>
                  <a:gd name="T7" fmla="*/ 139 h 139"/>
                  <a:gd name="T8" fmla="*/ 48 w 48"/>
                  <a:gd name="T9" fmla="*/ 78 h 139"/>
                  <a:gd name="T10" fmla="*/ 36 w 48"/>
                  <a:gd name="T11" fmla="*/ 30 h 139"/>
                  <a:gd name="T12" fmla="*/ 0 w 48"/>
                  <a:gd name="T13" fmla="*/ 0 h 139"/>
                </a:gdLst>
                <a:ahLst/>
                <a:cxnLst>
                  <a:cxn ang="0">
                    <a:pos x="T0" y="T1"/>
                  </a:cxn>
                  <a:cxn ang="0">
                    <a:pos x="T2" y="T3"/>
                  </a:cxn>
                  <a:cxn ang="0">
                    <a:pos x="T4" y="T5"/>
                  </a:cxn>
                  <a:cxn ang="0">
                    <a:pos x="T6" y="T7"/>
                  </a:cxn>
                  <a:cxn ang="0">
                    <a:pos x="T8" y="T9"/>
                  </a:cxn>
                  <a:cxn ang="0">
                    <a:pos x="T10" y="T11"/>
                  </a:cxn>
                  <a:cxn ang="0">
                    <a:pos x="T12" y="T13"/>
                  </a:cxn>
                </a:cxnLst>
                <a:rect l="0" t="0" r="r" b="b"/>
                <a:pathLst>
                  <a:path w="48" h="139">
                    <a:moveTo>
                      <a:pt x="0" y="0"/>
                    </a:moveTo>
                    <a:lnTo>
                      <a:pt x="12" y="42"/>
                    </a:lnTo>
                    <a:lnTo>
                      <a:pt x="24" y="102"/>
                    </a:lnTo>
                    <a:lnTo>
                      <a:pt x="30" y="139"/>
                    </a:lnTo>
                    <a:lnTo>
                      <a:pt x="48" y="78"/>
                    </a:lnTo>
                    <a:lnTo>
                      <a:pt x="36"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2" name="Freeform 51"/>
              <p:cNvSpPr>
                <a:spLocks/>
              </p:cNvSpPr>
              <p:nvPr/>
            </p:nvSpPr>
            <p:spPr bwMode="auto">
              <a:xfrm>
                <a:off x="4813" y="4730"/>
                <a:ext cx="115" cy="363"/>
              </a:xfrm>
              <a:custGeom>
                <a:avLst/>
                <a:gdLst>
                  <a:gd name="T0" fmla="*/ 66 w 115"/>
                  <a:gd name="T1" fmla="*/ 0 h 363"/>
                  <a:gd name="T2" fmla="*/ 72 w 115"/>
                  <a:gd name="T3" fmla="*/ 37 h 363"/>
                  <a:gd name="T4" fmla="*/ 90 w 115"/>
                  <a:gd name="T5" fmla="*/ 43 h 363"/>
                  <a:gd name="T6" fmla="*/ 115 w 115"/>
                  <a:gd name="T7" fmla="*/ 55 h 363"/>
                  <a:gd name="T8" fmla="*/ 60 w 115"/>
                  <a:gd name="T9" fmla="*/ 73 h 363"/>
                  <a:gd name="T10" fmla="*/ 30 w 115"/>
                  <a:gd name="T11" fmla="*/ 121 h 363"/>
                  <a:gd name="T12" fmla="*/ 18 w 115"/>
                  <a:gd name="T13" fmla="*/ 194 h 363"/>
                  <a:gd name="T14" fmla="*/ 18 w 115"/>
                  <a:gd name="T15" fmla="*/ 278 h 363"/>
                  <a:gd name="T16" fmla="*/ 42 w 115"/>
                  <a:gd name="T17" fmla="*/ 333 h 363"/>
                  <a:gd name="T18" fmla="*/ 42 w 115"/>
                  <a:gd name="T19" fmla="*/ 363 h 363"/>
                  <a:gd name="T20" fmla="*/ 30 w 115"/>
                  <a:gd name="T21" fmla="*/ 320 h 363"/>
                  <a:gd name="T22" fmla="*/ 0 w 115"/>
                  <a:gd name="T23" fmla="*/ 254 h 363"/>
                  <a:gd name="T24" fmla="*/ 0 w 115"/>
                  <a:gd name="T25" fmla="*/ 169 h 363"/>
                  <a:gd name="T26" fmla="*/ 12 w 115"/>
                  <a:gd name="T27" fmla="*/ 109 h 363"/>
                  <a:gd name="T28" fmla="*/ 36 w 115"/>
                  <a:gd name="T29" fmla="*/ 67 h 363"/>
                  <a:gd name="T30" fmla="*/ 48 w 115"/>
                  <a:gd name="T31" fmla="*/ 37 h 363"/>
                  <a:gd name="T32" fmla="*/ 66 w 115"/>
                  <a:gd name="T33" fmla="*/ 0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363">
                    <a:moveTo>
                      <a:pt x="66" y="0"/>
                    </a:moveTo>
                    <a:lnTo>
                      <a:pt x="72" y="37"/>
                    </a:lnTo>
                    <a:lnTo>
                      <a:pt x="90" y="43"/>
                    </a:lnTo>
                    <a:lnTo>
                      <a:pt x="115" y="55"/>
                    </a:lnTo>
                    <a:lnTo>
                      <a:pt x="60" y="73"/>
                    </a:lnTo>
                    <a:lnTo>
                      <a:pt x="30" y="121"/>
                    </a:lnTo>
                    <a:lnTo>
                      <a:pt x="18" y="194"/>
                    </a:lnTo>
                    <a:lnTo>
                      <a:pt x="18" y="278"/>
                    </a:lnTo>
                    <a:lnTo>
                      <a:pt x="42" y="333"/>
                    </a:lnTo>
                    <a:lnTo>
                      <a:pt x="42" y="363"/>
                    </a:lnTo>
                    <a:lnTo>
                      <a:pt x="30" y="320"/>
                    </a:lnTo>
                    <a:lnTo>
                      <a:pt x="0" y="254"/>
                    </a:lnTo>
                    <a:lnTo>
                      <a:pt x="0" y="169"/>
                    </a:lnTo>
                    <a:lnTo>
                      <a:pt x="12" y="109"/>
                    </a:lnTo>
                    <a:lnTo>
                      <a:pt x="36" y="67"/>
                    </a:lnTo>
                    <a:lnTo>
                      <a:pt x="48" y="37"/>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3" name="Freeform 52"/>
              <p:cNvSpPr>
                <a:spLocks/>
              </p:cNvSpPr>
              <p:nvPr/>
            </p:nvSpPr>
            <p:spPr bwMode="auto">
              <a:xfrm>
                <a:off x="4776" y="4682"/>
                <a:ext cx="79" cy="338"/>
              </a:xfrm>
              <a:custGeom>
                <a:avLst/>
                <a:gdLst>
                  <a:gd name="T0" fmla="*/ 43 w 79"/>
                  <a:gd name="T1" fmla="*/ 0 h 338"/>
                  <a:gd name="T2" fmla="*/ 73 w 79"/>
                  <a:gd name="T3" fmla="*/ 18 h 338"/>
                  <a:gd name="T4" fmla="*/ 79 w 79"/>
                  <a:gd name="T5" fmla="*/ 30 h 338"/>
                  <a:gd name="T6" fmla="*/ 79 w 79"/>
                  <a:gd name="T7" fmla="*/ 79 h 338"/>
                  <a:gd name="T8" fmla="*/ 55 w 79"/>
                  <a:gd name="T9" fmla="*/ 115 h 338"/>
                  <a:gd name="T10" fmla="*/ 31 w 79"/>
                  <a:gd name="T11" fmla="*/ 139 h 338"/>
                  <a:gd name="T12" fmla="*/ 25 w 79"/>
                  <a:gd name="T13" fmla="*/ 211 h 338"/>
                  <a:gd name="T14" fmla="*/ 25 w 79"/>
                  <a:gd name="T15" fmla="*/ 272 h 338"/>
                  <a:gd name="T16" fmla="*/ 31 w 79"/>
                  <a:gd name="T17" fmla="*/ 338 h 338"/>
                  <a:gd name="T18" fmla="*/ 13 w 79"/>
                  <a:gd name="T19" fmla="*/ 308 h 338"/>
                  <a:gd name="T20" fmla="*/ 0 w 79"/>
                  <a:gd name="T21" fmla="*/ 254 h 338"/>
                  <a:gd name="T22" fmla="*/ 0 w 79"/>
                  <a:gd name="T23" fmla="*/ 199 h 338"/>
                  <a:gd name="T24" fmla="*/ 0 w 79"/>
                  <a:gd name="T25" fmla="*/ 115 h 338"/>
                  <a:gd name="T26" fmla="*/ 43 w 79"/>
                  <a:gd name="T27" fmla="*/ 79 h 338"/>
                  <a:gd name="T28" fmla="*/ 49 w 79"/>
                  <a:gd name="T29" fmla="*/ 36 h 338"/>
                  <a:gd name="T30" fmla="*/ 43 w 79"/>
                  <a:gd name="T3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9" h="338">
                    <a:moveTo>
                      <a:pt x="43" y="0"/>
                    </a:moveTo>
                    <a:lnTo>
                      <a:pt x="73" y="18"/>
                    </a:lnTo>
                    <a:lnTo>
                      <a:pt x="79" y="30"/>
                    </a:lnTo>
                    <a:lnTo>
                      <a:pt x="79" y="79"/>
                    </a:lnTo>
                    <a:lnTo>
                      <a:pt x="55" y="115"/>
                    </a:lnTo>
                    <a:lnTo>
                      <a:pt x="31" y="139"/>
                    </a:lnTo>
                    <a:lnTo>
                      <a:pt x="25" y="211"/>
                    </a:lnTo>
                    <a:lnTo>
                      <a:pt x="25" y="272"/>
                    </a:lnTo>
                    <a:lnTo>
                      <a:pt x="31" y="338"/>
                    </a:lnTo>
                    <a:lnTo>
                      <a:pt x="13" y="308"/>
                    </a:lnTo>
                    <a:lnTo>
                      <a:pt x="0" y="254"/>
                    </a:lnTo>
                    <a:lnTo>
                      <a:pt x="0" y="199"/>
                    </a:lnTo>
                    <a:lnTo>
                      <a:pt x="0" y="115"/>
                    </a:lnTo>
                    <a:lnTo>
                      <a:pt x="43" y="79"/>
                    </a:lnTo>
                    <a:lnTo>
                      <a:pt x="49" y="36"/>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4" name="Freeform 53"/>
              <p:cNvSpPr>
                <a:spLocks/>
              </p:cNvSpPr>
              <p:nvPr/>
            </p:nvSpPr>
            <p:spPr bwMode="auto">
              <a:xfrm>
                <a:off x="4710" y="4634"/>
                <a:ext cx="85" cy="573"/>
              </a:xfrm>
              <a:custGeom>
                <a:avLst/>
                <a:gdLst>
                  <a:gd name="T0" fmla="*/ 42 w 85"/>
                  <a:gd name="T1" fmla="*/ 573 h 573"/>
                  <a:gd name="T2" fmla="*/ 48 w 85"/>
                  <a:gd name="T3" fmla="*/ 513 h 573"/>
                  <a:gd name="T4" fmla="*/ 42 w 85"/>
                  <a:gd name="T5" fmla="*/ 459 h 573"/>
                  <a:gd name="T6" fmla="*/ 36 w 85"/>
                  <a:gd name="T7" fmla="*/ 392 h 573"/>
                  <a:gd name="T8" fmla="*/ 24 w 85"/>
                  <a:gd name="T9" fmla="*/ 338 h 573"/>
                  <a:gd name="T10" fmla="*/ 36 w 85"/>
                  <a:gd name="T11" fmla="*/ 272 h 573"/>
                  <a:gd name="T12" fmla="*/ 30 w 85"/>
                  <a:gd name="T13" fmla="*/ 205 h 573"/>
                  <a:gd name="T14" fmla="*/ 60 w 85"/>
                  <a:gd name="T15" fmla="*/ 127 h 573"/>
                  <a:gd name="T16" fmla="*/ 73 w 85"/>
                  <a:gd name="T17" fmla="*/ 109 h 573"/>
                  <a:gd name="T18" fmla="*/ 85 w 85"/>
                  <a:gd name="T19" fmla="*/ 60 h 573"/>
                  <a:gd name="T20" fmla="*/ 73 w 85"/>
                  <a:gd name="T21" fmla="*/ 30 h 573"/>
                  <a:gd name="T22" fmla="*/ 36 w 85"/>
                  <a:gd name="T23" fmla="*/ 0 h 573"/>
                  <a:gd name="T24" fmla="*/ 48 w 85"/>
                  <a:gd name="T25" fmla="*/ 24 h 573"/>
                  <a:gd name="T26" fmla="*/ 54 w 85"/>
                  <a:gd name="T27" fmla="*/ 78 h 573"/>
                  <a:gd name="T28" fmla="*/ 12 w 85"/>
                  <a:gd name="T29" fmla="*/ 151 h 573"/>
                  <a:gd name="T30" fmla="*/ 6 w 85"/>
                  <a:gd name="T31" fmla="*/ 229 h 573"/>
                  <a:gd name="T32" fmla="*/ 6 w 85"/>
                  <a:gd name="T33" fmla="*/ 265 h 573"/>
                  <a:gd name="T34" fmla="*/ 0 w 85"/>
                  <a:gd name="T35" fmla="*/ 326 h 573"/>
                  <a:gd name="T36" fmla="*/ 6 w 85"/>
                  <a:gd name="T37" fmla="*/ 386 h 573"/>
                  <a:gd name="T38" fmla="*/ 18 w 85"/>
                  <a:gd name="T39" fmla="*/ 441 h 573"/>
                  <a:gd name="T40" fmla="*/ 30 w 85"/>
                  <a:gd name="T41" fmla="*/ 495 h 573"/>
                  <a:gd name="T42" fmla="*/ 42 w 85"/>
                  <a:gd name="T43" fmla="*/ 573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573">
                    <a:moveTo>
                      <a:pt x="42" y="573"/>
                    </a:moveTo>
                    <a:lnTo>
                      <a:pt x="48" y="513"/>
                    </a:lnTo>
                    <a:lnTo>
                      <a:pt x="42" y="459"/>
                    </a:lnTo>
                    <a:lnTo>
                      <a:pt x="36" y="392"/>
                    </a:lnTo>
                    <a:lnTo>
                      <a:pt x="24" y="338"/>
                    </a:lnTo>
                    <a:lnTo>
                      <a:pt x="36" y="272"/>
                    </a:lnTo>
                    <a:lnTo>
                      <a:pt x="30" y="205"/>
                    </a:lnTo>
                    <a:lnTo>
                      <a:pt x="60" y="127"/>
                    </a:lnTo>
                    <a:lnTo>
                      <a:pt x="73" y="109"/>
                    </a:lnTo>
                    <a:lnTo>
                      <a:pt x="85" y="60"/>
                    </a:lnTo>
                    <a:lnTo>
                      <a:pt x="73" y="30"/>
                    </a:lnTo>
                    <a:lnTo>
                      <a:pt x="36" y="0"/>
                    </a:lnTo>
                    <a:lnTo>
                      <a:pt x="48" y="24"/>
                    </a:lnTo>
                    <a:lnTo>
                      <a:pt x="54" y="78"/>
                    </a:lnTo>
                    <a:lnTo>
                      <a:pt x="12" y="151"/>
                    </a:lnTo>
                    <a:lnTo>
                      <a:pt x="6" y="229"/>
                    </a:lnTo>
                    <a:lnTo>
                      <a:pt x="6" y="265"/>
                    </a:lnTo>
                    <a:lnTo>
                      <a:pt x="0" y="326"/>
                    </a:lnTo>
                    <a:lnTo>
                      <a:pt x="6" y="386"/>
                    </a:lnTo>
                    <a:lnTo>
                      <a:pt x="18" y="441"/>
                    </a:lnTo>
                    <a:lnTo>
                      <a:pt x="30" y="495"/>
                    </a:lnTo>
                    <a:lnTo>
                      <a:pt x="42" y="5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5" name="Freeform 54"/>
              <p:cNvSpPr>
                <a:spLocks/>
              </p:cNvSpPr>
              <p:nvPr/>
            </p:nvSpPr>
            <p:spPr bwMode="auto">
              <a:xfrm>
                <a:off x="4613" y="4640"/>
                <a:ext cx="127" cy="525"/>
              </a:xfrm>
              <a:custGeom>
                <a:avLst/>
                <a:gdLst>
                  <a:gd name="T0" fmla="*/ 127 w 127"/>
                  <a:gd name="T1" fmla="*/ 36 h 525"/>
                  <a:gd name="T2" fmla="*/ 121 w 127"/>
                  <a:gd name="T3" fmla="*/ 0 h 525"/>
                  <a:gd name="T4" fmla="*/ 103 w 127"/>
                  <a:gd name="T5" fmla="*/ 6 h 525"/>
                  <a:gd name="T6" fmla="*/ 55 w 127"/>
                  <a:gd name="T7" fmla="*/ 54 h 525"/>
                  <a:gd name="T8" fmla="*/ 31 w 127"/>
                  <a:gd name="T9" fmla="*/ 96 h 525"/>
                  <a:gd name="T10" fmla="*/ 6 w 127"/>
                  <a:gd name="T11" fmla="*/ 145 h 525"/>
                  <a:gd name="T12" fmla="*/ 0 w 127"/>
                  <a:gd name="T13" fmla="*/ 175 h 525"/>
                  <a:gd name="T14" fmla="*/ 0 w 127"/>
                  <a:gd name="T15" fmla="*/ 235 h 525"/>
                  <a:gd name="T16" fmla="*/ 0 w 127"/>
                  <a:gd name="T17" fmla="*/ 314 h 525"/>
                  <a:gd name="T18" fmla="*/ 31 w 127"/>
                  <a:gd name="T19" fmla="*/ 374 h 525"/>
                  <a:gd name="T20" fmla="*/ 61 w 127"/>
                  <a:gd name="T21" fmla="*/ 435 h 525"/>
                  <a:gd name="T22" fmla="*/ 79 w 127"/>
                  <a:gd name="T23" fmla="*/ 495 h 525"/>
                  <a:gd name="T24" fmla="*/ 85 w 127"/>
                  <a:gd name="T25" fmla="*/ 525 h 525"/>
                  <a:gd name="T26" fmla="*/ 85 w 127"/>
                  <a:gd name="T27" fmla="*/ 483 h 525"/>
                  <a:gd name="T28" fmla="*/ 55 w 127"/>
                  <a:gd name="T29" fmla="*/ 362 h 525"/>
                  <a:gd name="T30" fmla="*/ 24 w 127"/>
                  <a:gd name="T31" fmla="*/ 284 h 525"/>
                  <a:gd name="T32" fmla="*/ 24 w 127"/>
                  <a:gd name="T33" fmla="*/ 193 h 525"/>
                  <a:gd name="T34" fmla="*/ 31 w 127"/>
                  <a:gd name="T35" fmla="*/ 127 h 525"/>
                  <a:gd name="T36" fmla="*/ 61 w 127"/>
                  <a:gd name="T37" fmla="*/ 78 h 525"/>
                  <a:gd name="T38" fmla="*/ 85 w 127"/>
                  <a:gd name="T39" fmla="*/ 54 h 525"/>
                  <a:gd name="T40" fmla="*/ 127 w 127"/>
                  <a:gd name="T41" fmla="*/ 36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7" h="525">
                    <a:moveTo>
                      <a:pt x="127" y="36"/>
                    </a:moveTo>
                    <a:lnTo>
                      <a:pt x="121" y="0"/>
                    </a:lnTo>
                    <a:lnTo>
                      <a:pt x="103" y="6"/>
                    </a:lnTo>
                    <a:lnTo>
                      <a:pt x="55" y="54"/>
                    </a:lnTo>
                    <a:lnTo>
                      <a:pt x="31" y="96"/>
                    </a:lnTo>
                    <a:lnTo>
                      <a:pt x="6" y="145"/>
                    </a:lnTo>
                    <a:lnTo>
                      <a:pt x="0" y="175"/>
                    </a:lnTo>
                    <a:lnTo>
                      <a:pt x="0" y="235"/>
                    </a:lnTo>
                    <a:lnTo>
                      <a:pt x="0" y="314"/>
                    </a:lnTo>
                    <a:lnTo>
                      <a:pt x="31" y="374"/>
                    </a:lnTo>
                    <a:lnTo>
                      <a:pt x="61" y="435"/>
                    </a:lnTo>
                    <a:lnTo>
                      <a:pt x="79" y="495"/>
                    </a:lnTo>
                    <a:lnTo>
                      <a:pt x="85" y="525"/>
                    </a:lnTo>
                    <a:lnTo>
                      <a:pt x="85" y="483"/>
                    </a:lnTo>
                    <a:lnTo>
                      <a:pt x="55" y="362"/>
                    </a:lnTo>
                    <a:lnTo>
                      <a:pt x="24" y="284"/>
                    </a:lnTo>
                    <a:lnTo>
                      <a:pt x="24" y="193"/>
                    </a:lnTo>
                    <a:lnTo>
                      <a:pt x="31" y="127"/>
                    </a:lnTo>
                    <a:lnTo>
                      <a:pt x="61" y="78"/>
                    </a:lnTo>
                    <a:lnTo>
                      <a:pt x="85" y="54"/>
                    </a:lnTo>
                    <a:lnTo>
                      <a:pt x="127"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6" name="Freeform 55"/>
              <p:cNvSpPr>
                <a:spLocks/>
              </p:cNvSpPr>
              <p:nvPr/>
            </p:nvSpPr>
            <p:spPr bwMode="auto">
              <a:xfrm>
                <a:off x="4656" y="4712"/>
                <a:ext cx="66" cy="357"/>
              </a:xfrm>
              <a:custGeom>
                <a:avLst/>
                <a:gdLst>
                  <a:gd name="T0" fmla="*/ 66 w 66"/>
                  <a:gd name="T1" fmla="*/ 0 h 357"/>
                  <a:gd name="T2" fmla="*/ 18 w 66"/>
                  <a:gd name="T3" fmla="*/ 37 h 357"/>
                  <a:gd name="T4" fmla="*/ 0 w 66"/>
                  <a:gd name="T5" fmla="*/ 97 h 357"/>
                  <a:gd name="T6" fmla="*/ 0 w 66"/>
                  <a:gd name="T7" fmla="*/ 151 h 357"/>
                  <a:gd name="T8" fmla="*/ 18 w 66"/>
                  <a:gd name="T9" fmla="*/ 236 h 357"/>
                  <a:gd name="T10" fmla="*/ 36 w 66"/>
                  <a:gd name="T11" fmla="*/ 308 h 357"/>
                  <a:gd name="T12" fmla="*/ 48 w 66"/>
                  <a:gd name="T13" fmla="*/ 357 h 357"/>
                  <a:gd name="T14" fmla="*/ 48 w 66"/>
                  <a:gd name="T15" fmla="*/ 296 h 357"/>
                  <a:gd name="T16" fmla="*/ 24 w 66"/>
                  <a:gd name="T17" fmla="*/ 224 h 357"/>
                  <a:gd name="T18" fmla="*/ 24 w 66"/>
                  <a:gd name="T19" fmla="*/ 151 h 357"/>
                  <a:gd name="T20" fmla="*/ 30 w 66"/>
                  <a:gd name="T21" fmla="*/ 85 h 357"/>
                  <a:gd name="T22" fmla="*/ 42 w 66"/>
                  <a:gd name="T23" fmla="*/ 61 h 357"/>
                  <a:gd name="T24" fmla="*/ 66 w 66"/>
                  <a:gd name="T2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57">
                    <a:moveTo>
                      <a:pt x="66" y="0"/>
                    </a:moveTo>
                    <a:lnTo>
                      <a:pt x="18" y="37"/>
                    </a:lnTo>
                    <a:lnTo>
                      <a:pt x="0" y="97"/>
                    </a:lnTo>
                    <a:lnTo>
                      <a:pt x="0" y="151"/>
                    </a:lnTo>
                    <a:lnTo>
                      <a:pt x="18" y="236"/>
                    </a:lnTo>
                    <a:lnTo>
                      <a:pt x="36" y="308"/>
                    </a:lnTo>
                    <a:lnTo>
                      <a:pt x="48" y="357"/>
                    </a:lnTo>
                    <a:lnTo>
                      <a:pt x="48" y="296"/>
                    </a:lnTo>
                    <a:lnTo>
                      <a:pt x="24" y="224"/>
                    </a:lnTo>
                    <a:lnTo>
                      <a:pt x="24" y="151"/>
                    </a:lnTo>
                    <a:lnTo>
                      <a:pt x="30" y="85"/>
                    </a:lnTo>
                    <a:lnTo>
                      <a:pt x="42" y="61"/>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7" name="Freeform 56"/>
              <p:cNvSpPr>
                <a:spLocks/>
              </p:cNvSpPr>
              <p:nvPr/>
            </p:nvSpPr>
            <p:spPr bwMode="auto">
              <a:xfrm>
                <a:off x="4553" y="4604"/>
                <a:ext cx="169" cy="609"/>
              </a:xfrm>
              <a:custGeom>
                <a:avLst/>
                <a:gdLst>
                  <a:gd name="T0" fmla="*/ 78 w 169"/>
                  <a:gd name="T1" fmla="*/ 609 h 609"/>
                  <a:gd name="T2" fmla="*/ 48 w 169"/>
                  <a:gd name="T3" fmla="*/ 525 h 609"/>
                  <a:gd name="T4" fmla="*/ 48 w 169"/>
                  <a:gd name="T5" fmla="*/ 477 h 609"/>
                  <a:gd name="T6" fmla="*/ 42 w 169"/>
                  <a:gd name="T7" fmla="*/ 428 h 609"/>
                  <a:gd name="T8" fmla="*/ 30 w 169"/>
                  <a:gd name="T9" fmla="*/ 362 h 609"/>
                  <a:gd name="T10" fmla="*/ 18 w 169"/>
                  <a:gd name="T11" fmla="*/ 302 h 609"/>
                  <a:gd name="T12" fmla="*/ 12 w 169"/>
                  <a:gd name="T13" fmla="*/ 241 h 609"/>
                  <a:gd name="T14" fmla="*/ 0 w 169"/>
                  <a:gd name="T15" fmla="*/ 169 h 609"/>
                  <a:gd name="T16" fmla="*/ 24 w 169"/>
                  <a:gd name="T17" fmla="*/ 96 h 609"/>
                  <a:gd name="T18" fmla="*/ 78 w 169"/>
                  <a:gd name="T19" fmla="*/ 30 h 609"/>
                  <a:gd name="T20" fmla="*/ 121 w 169"/>
                  <a:gd name="T21" fmla="*/ 6 h 609"/>
                  <a:gd name="T22" fmla="*/ 169 w 169"/>
                  <a:gd name="T23" fmla="*/ 0 h 609"/>
                  <a:gd name="T24" fmla="*/ 169 w 169"/>
                  <a:gd name="T25" fmla="*/ 24 h 609"/>
                  <a:gd name="T26" fmla="*/ 133 w 169"/>
                  <a:gd name="T27" fmla="*/ 30 h 609"/>
                  <a:gd name="T28" fmla="*/ 78 w 169"/>
                  <a:gd name="T29" fmla="*/ 78 h 609"/>
                  <a:gd name="T30" fmla="*/ 30 w 169"/>
                  <a:gd name="T31" fmla="*/ 169 h 609"/>
                  <a:gd name="T32" fmla="*/ 30 w 169"/>
                  <a:gd name="T33" fmla="*/ 247 h 609"/>
                  <a:gd name="T34" fmla="*/ 36 w 169"/>
                  <a:gd name="T35" fmla="*/ 350 h 609"/>
                  <a:gd name="T36" fmla="*/ 60 w 169"/>
                  <a:gd name="T37" fmla="*/ 440 h 609"/>
                  <a:gd name="T38" fmla="*/ 60 w 169"/>
                  <a:gd name="T39" fmla="*/ 513 h 609"/>
                  <a:gd name="T40" fmla="*/ 78 w 169"/>
                  <a:gd name="T4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609">
                    <a:moveTo>
                      <a:pt x="78" y="609"/>
                    </a:moveTo>
                    <a:lnTo>
                      <a:pt x="48" y="525"/>
                    </a:lnTo>
                    <a:lnTo>
                      <a:pt x="48" y="477"/>
                    </a:lnTo>
                    <a:lnTo>
                      <a:pt x="42" y="428"/>
                    </a:lnTo>
                    <a:lnTo>
                      <a:pt x="30" y="362"/>
                    </a:lnTo>
                    <a:lnTo>
                      <a:pt x="18" y="302"/>
                    </a:lnTo>
                    <a:lnTo>
                      <a:pt x="12" y="241"/>
                    </a:lnTo>
                    <a:lnTo>
                      <a:pt x="0" y="169"/>
                    </a:lnTo>
                    <a:lnTo>
                      <a:pt x="24" y="96"/>
                    </a:lnTo>
                    <a:lnTo>
                      <a:pt x="78" y="30"/>
                    </a:lnTo>
                    <a:lnTo>
                      <a:pt x="121" y="6"/>
                    </a:lnTo>
                    <a:lnTo>
                      <a:pt x="169" y="0"/>
                    </a:lnTo>
                    <a:lnTo>
                      <a:pt x="169" y="24"/>
                    </a:lnTo>
                    <a:lnTo>
                      <a:pt x="133" y="30"/>
                    </a:lnTo>
                    <a:lnTo>
                      <a:pt x="78" y="78"/>
                    </a:lnTo>
                    <a:lnTo>
                      <a:pt x="30" y="169"/>
                    </a:lnTo>
                    <a:lnTo>
                      <a:pt x="30" y="247"/>
                    </a:lnTo>
                    <a:lnTo>
                      <a:pt x="36" y="350"/>
                    </a:lnTo>
                    <a:lnTo>
                      <a:pt x="60" y="440"/>
                    </a:lnTo>
                    <a:lnTo>
                      <a:pt x="60" y="513"/>
                    </a:lnTo>
                    <a:lnTo>
                      <a:pt x="78" y="6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8" name="Freeform 57"/>
              <p:cNvSpPr>
                <a:spLocks/>
              </p:cNvSpPr>
              <p:nvPr/>
            </p:nvSpPr>
            <p:spPr bwMode="auto">
              <a:xfrm>
                <a:off x="4541" y="4549"/>
                <a:ext cx="157" cy="242"/>
              </a:xfrm>
              <a:custGeom>
                <a:avLst/>
                <a:gdLst>
                  <a:gd name="T0" fmla="*/ 0 w 157"/>
                  <a:gd name="T1" fmla="*/ 242 h 242"/>
                  <a:gd name="T2" fmla="*/ 0 w 157"/>
                  <a:gd name="T3" fmla="*/ 181 h 242"/>
                  <a:gd name="T4" fmla="*/ 30 w 157"/>
                  <a:gd name="T5" fmla="*/ 115 h 242"/>
                  <a:gd name="T6" fmla="*/ 96 w 157"/>
                  <a:gd name="T7" fmla="*/ 43 h 242"/>
                  <a:gd name="T8" fmla="*/ 157 w 157"/>
                  <a:gd name="T9" fmla="*/ 30 h 242"/>
                  <a:gd name="T10" fmla="*/ 115 w 157"/>
                  <a:gd name="T11" fmla="*/ 0 h 242"/>
                  <a:gd name="T12" fmla="*/ 72 w 157"/>
                  <a:gd name="T13" fmla="*/ 24 h 242"/>
                  <a:gd name="T14" fmla="*/ 24 w 157"/>
                  <a:gd name="T15" fmla="*/ 79 h 242"/>
                  <a:gd name="T16" fmla="*/ 12 w 157"/>
                  <a:gd name="T17" fmla="*/ 115 h 242"/>
                  <a:gd name="T18" fmla="*/ 0 w 157"/>
                  <a:gd name="T19" fmla="*/ 24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2">
                    <a:moveTo>
                      <a:pt x="0" y="242"/>
                    </a:moveTo>
                    <a:lnTo>
                      <a:pt x="0" y="181"/>
                    </a:lnTo>
                    <a:lnTo>
                      <a:pt x="30" y="115"/>
                    </a:lnTo>
                    <a:lnTo>
                      <a:pt x="96" y="43"/>
                    </a:lnTo>
                    <a:lnTo>
                      <a:pt x="157" y="30"/>
                    </a:lnTo>
                    <a:lnTo>
                      <a:pt x="115" y="0"/>
                    </a:lnTo>
                    <a:lnTo>
                      <a:pt x="72" y="24"/>
                    </a:lnTo>
                    <a:lnTo>
                      <a:pt x="24" y="79"/>
                    </a:lnTo>
                    <a:lnTo>
                      <a:pt x="12" y="115"/>
                    </a:lnTo>
                    <a:lnTo>
                      <a:pt x="0" y="2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99" name="Freeform 58"/>
              <p:cNvSpPr>
                <a:spLocks/>
              </p:cNvSpPr>
              <p:nvPr/>
            </p:nvSpPr>
            <p:spPr bwMode="auto">
              <a:xfrm>
                <a:off x="4499" y="4441"/>
                <a:ext cx="90" cy="314"/>
              </a:xfrm>
              <a:custGeom>
                <a:avLst/>
                <a:gdLst>
                  <a:gd name="T0" fmla="*/ 24 w 90"/>
                  <a:gd name="T1" fmla="*/ 314 h 314"/>
                  <a:gd name="T2" fmla="*/ 36 w 90"/>
                  <a:gd name="T3" fmla="*/ 235 h 314"/>
                  <a:gd name="T4" fmla="*/ 54 w 90"/>
                  <a:gd name="T5" fmla="*/ 157 h 314"/>
                  <a:gd name="T6" fmla="*/ 90 w 90"/>
                  <a:gd name="T7" fmla="*/ 90 h 314"/>
                  <a:gd name="T8" fmla="*/ 84 w 90"/>
                  <a:gd name="T9" fmla="*/ 66 h 314"/>
                  <a:gd name="T10" fmla="*/ 60 w 90"/>
                  <a:gd name="T11" fmla="*/ 42 h 314"/>
                  <a:gd name="T12" fmla="*/ 36 w 90"/>
                  <a:gd name="T13" fmla="*/ 18 h 314"/>
                  <a:gd name="T14" fmla="*/ 0 w 90"/>
                  <a:gd name="T15" fmla="*/ 0 h 314"/>
                  <a:gd name="T16" fmla="*/ 66 w 90"/>
                  <a:gd name="T17" fmla="*/ 60 h 314"/>
                  <a:gd name="T18" fmla="*/ 60 w 90"/>
                  <a:gd name="T19" fmla="*/ 102 h 314"/>
                  <a:gd name="T20" fmla="*/ 24 w 90"/>
                  <a:gd name="T21" fmla="*/ 169 h 314"/>
                  <a:gd name="T22" fmla="*/ 24 w 90"/>
                  <a:gd name="T23" fmla="*/ 229 h 314"/>
                  <a:gd name="T24" fmla="*/ 24 w 90"/>
                  <a:gd name="T25"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14">
                    <a:moveTo>
                      <a:pt x="24" y="314"/>
                    </a:moveTo>
                    <a:lnTo>
                      <a:pt x="36" y="235"/>
                    </a:lnTo>
                    <a:lnTo>
                      <a:pt x="54" y="157"/>
                    </a:lnTo>
                    <a:lnTo>
                      <a:pt x="90" y="90"/>
                    </a:lnTo>
                    <a:lnTo>
                      <a:pt x="84" y="66"/>
                    </a:lnTo>
                    <a:lnTo>
                      <a:pt x="60" y="42"/>
                    </a:lnTo>
                    <a:lnTo>
                      <a:pt x="36" y="18"/>
                    </a:lnTo>
                    <a:lnTo>
                      <a:pt x="0" y="0"/>
                    </a:lnTo>
                    <a:lnTo>
                      <a:pt x="66" y="60"/>
                    </a:lnTo>
                    <a:lnTo>
                      <a:pt x="60" y="102"/>
                    </a:lnTo>
                    <a:lnTo>
                      <a:pt x="24" y="169"/>
                    </a:lnTo>
                    <a:lnTo>
                      <a:pt x="24" y="229"/>
                    </a:lnTo>
                    <a:lnTo>
                      <a:pt x="24"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0" name="Freeform 59"/>
              <p:cNvSpPr>
                <a:spLocks/>
              </p:cNvSpPr>
              <p:nvPr/>
            </p:nvSpPr>
            <p:spPr bwMode="auto">
              <a:xfrm>
                <a:off x="4480" y="4441"/>
                <a:ext cx="37" cy="344"/>
              </a:xfrm>
              <a:custGeom>
                <a:avLst/>
                <a:gdLst>
                  <a:gd name="T0" fmla="*/ 0 w 37"/>
                  <a:gd name="T1" fmla="*/ 0 h 344"/>
                  <a:gd name="T2" fmla="*/ 37 w 37"/>
                  <a:gd name="T3" fmla="*/ 48 h 344"/>
                  <a:gd name="T4" fmla="*/ 37 w 37"/>
                  <a:gd name="T5" fmla="*/ 96 h 344"/>
                  <a:gd name="T6" fmla="*/ 25 w 37"/>
                  <a:gd name="T7" fmla="*/ 145 h 344"/>
                  <a:gd name="T8" fmla="*/ 25 w 37"/>
                  <a:gd name="T9" fmla="*/ 187 h 344"/>
                  <a:gd name="T10" fmla="*/ 19 w 37"/>
                  <a:gd name="T11" fmla="*/ 253 h 344"/>
                  <a:gd name="T12" fmla="*/ 31 w 37"/>
                  <a:gd name="T13" fmla="*/ 314 h 344"/>
                  <a:gd name="T14" fmla="*/ 37 w 37"/>
                  <a:gd name="T15" fmla="*/ 344 h 344"/>
                  <a:gd name="T16" fmla="*/ 19 w 37"/>
                  <a:gd name="T17" fmla="*/ 320 h 344"/>
                  <a:gd name="T18" fmla="*/ 0 w 37"/>
                  <a:gd name="T19" fmla="*/ 241 h 344"/>
                  <a:gd name="T20" fmla="*/ 6 w 37"/>
                  <a:gd name="T21" fmla="*/ 175 h 344"/>
                  <a:gd name="T22" fmla="*/ 19 w 37"/>
                  <a:gd name="T23" fmla="*/ 90 h 344"/>
                  <a:gd name="T24" fmla="*/ 19 w 37"/>
                  <a:gd name="T25" fmla="*/ 48 h 344"/>
                  <a:gd name="T26" fmla="*/ 0 w 37"/>
                  <a:gd name="T2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344">
                    <a:moveTo>
                      <a:pt x="0" y="0"/>
                    </a:moveTo>
                    <a:lnTo>
                      <a:pt x="37" y="48"/>
                    </a:lnTo>
                    <a:lnTo>
                      <a:pt x="37" y="96"/>
                    </a:lnTo>
                    <a:lnTo>
                      <a:pt x="25" y="145"/>
                    </a:lnTo>
                    <a:lnTo>
                      <a:pt x="25" y="187"/>
                    </a:lnTo>
                    <a:lnTo>
                      <a:pt x="19" y="253"/>
                    </a:lnTo>
                    <a:lnTo>
                      <a:pt x="31" y="314"/>
                    </a:lnTo>
                    <a:lnTo>
                      <a:pt x="37" y="344"/>
                    </a:lnTo>
                    <a:lnTo>
                      <a:pt x="19" y="320"/>
                    </a:lnTo>
                    <a:lnTo>
                      <a:pt x="0" y="241"/>
                    </a:lnTo>
                    <a:lnTo>
                      <a:pt x="6" y="175"/>
                    </a:lnTo>
                    <a:lnTo>
                      <a:pt x="19" y="90"/>
                    </a:lnTo>
                    <a:lnTo>
                      <a:pt x="19" y="4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1" name="Freeform 60"/>
              <p:cNvSpPr>
                <a:spLocks/>
              </p:cNvSpPr>
              <p:nvPr/>
            </p:nvSpPr>
            <p:spPr bwMode="auto">
              <a:xfrm>
                <a:off x="4432" y="4404"/>
                <a:ext cx="42" cy="200"/>
              </a:xfrm>
              <a:custGeom>
                <a:avLst/>
                <a:gdLst>
                  <a:gd name="T0" fmla="*/ 0 w 42"/>
                  <a:gd name="T1" fmla="*/ 0 h 200"/>
                  <a:gd name="T2" fmla="*/ 42 w 42"/>
                  <a:gd name="T3" fmla="*/ 61 h 200"/>
                  <a:gd name="T4" fmla="*/ 36 w 42"/>
                  <a:gd name="T5" fmla="*/ 127 h 200"/>
                  <a:gd name="T6" fmla="*/ 36 w 42"/>
                  <a:gd name="T7" fmla="*/ 200 h 200"/>
                  <a:gd name="T8" fmla="*/ 18 w 42"/>
                  <a:gd name="T9" fmla="*/ 145 h 200"/>
                  <a:gd name="T10" fmla="*/ 18 w 42"/>
                  <a:gd name="T11" fmla="*/ 73 h 200"/>
                  <a:gd name="T12" fmla="*/ 0 w 42"/>
                  <a:gd name="T13" fmla="*/ 0 h 200"/>
                </a:gdLst>
                <a:ahLst/>
                <a:cxnLst>
                  <a:cxn ang="0">
                    <a:pos x="T0" y="T1"/>
                  </a:cxn>
                  <a:cxn ang="0">
                    <a:pos x="T2" y="T3"/>
                  </a:cxn>
                  <a:cxn ang="0">
                    <a:pos x="T4" y="T5"/>
                  </a:cxn>
                  <a:cxn ang="0">
                    <a:pos x="T6" y="T7"/>
                  </a:cxn>
                  <a:cxn ang="0">
                    <a:pos x="T8" y="T9"/>
                  </a:cxn>
                  <a:cxn ang="0">
                    <a:pos x="T10" y="T11"/>
                  </a:cxn>
                  <a:cxn ang="0">
                    <a:pos x="T12" y="T13"/>
                  </a:cxn>
                </a:cxnLst>
                <a:rect l="0" t="0" r="r" b="b"/>
                <a:pathLst>
                  <a:path w="42" h="200">
                    <a:moveTo>
                      <a:pt x="0" y="0"/>
                    </a:moveTo>
                    <a:lnTo>
                      <a:pt x="42" y="61"/>
                    </a:lnTo>
                    <a:lnTo>
                      <a:pt x="36" y="127"/>
                    </a:lnTo>
                    <a:lnTo>
                      <a:pt x="36" y="200"/>
                    </a:lnTo>
                    <a:lnTo>
                      <a:pt x="18" y="14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2" name="Freeform 61"/>
              <p:cNvSpPr>
                <a:spLocks/>
              </p:cNvSpPr>
              <p:nvPr/>
            </p:nvSpPr>
            <p:spPr bwMode="auto">
              <a:xfrm>
                <a:off x="4372" y="4284"/>
                <a:ext cx="120" cy="465"/>
              </a:xfrm>
              <a:custGeom>
                <a:avLst/>
                <a:gdLst>
                  <a:gd name="T0" fmla="*/ 120 w 120"/>
                  <a:gd name="T1" fmla="*/ 465 h 465"/>
                  <a:gd name="T2" fmla="*/ 84 w 120"/>
                  <a:gd name="T3" fmla="*/ 392 h 465"/>
                  <a:gd name="T4" fmla="*/ 72 w 120"/>
                  <a:gd name="T5" fmla="*/ 326 h 465"/>
                  <a:gd name="T6" fmla="*/ 60 w 120"/>
                  <a:gd name="T7" fmla="*/ 259 h 465"/>
                  <a:gd name="T8" fmla="*/ 54 w 120"/>
                  <a:gd name="T9" fmla="*/ 181 h 465"/>
                  <a:gd name="T10" fmla="*/ 36 w 120"/>
                  <a:gd name="T11" fmla="*/ 126 h 465"/>
                  <a:gd name="T12" fmla="*/ 12 w 120"/>
                  <a:gd name="T13" fmla="*/ 54 h 465"/>
                  <a:gd name="T14" fmla="*/ 0 w 120"/>
                  <a:gd name="T15" fmla="*/ 0 h 465"/>
                  <a:gd name="T16" fmla="*/ 24 w 120"/>
                  <a:gd name="T17" fmla="*/ 126 h 465"/>
                  <a:gd name="T18" fmla="*/ 24 w 120"/>
                  <a:gd name="T19" fmla="*/ 199 h 465"/>
                  <a:gd name="T20" fmla="*/ 60 w 120"/>
                  <a:gd name="T21" fmla="*/ 350 h 465"/>
                  <a:gd name="T22" fmla="*/ 72 w 120"/>
                  <a:gd name="T23" fmla="*/ 428 h 465"/>
                  <a:gd name="T24" fmla="*/ 120 w 120"/>
                  <a:gd name="T25"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465">
                    <a:moveTo>
                      <a:pt x="120" y="465"/>
                    </a:moveTo>
                    <a:lnTo>
                      <a:pt x="84" y="392"/>
                    </a:lnTo>
                    <a:lnTo>
                      <a:pt x="72" y="326"/>
                    </a:lnTo>
                    <a:lnTo>
                      <a:pt x="60" y="259"/>
                    </a:lnTo>
                    <a:lnTo>
                      <a:pt x="54" y="181"/>
                    </a:lnTo>
                    <a:lnTo>
                      <a:pt x="36" y="126"/>
                    </a:lnTo>
                    <a:lnTo>
                      <a:pt x="12" y="54"/>
                    </a:lnTo>
                    <a:lnTo>
                      <a:pt x="0" y="0"/>
                    </a:lnTo>
                    <a:lnTo>
                      <a:pt x="24" y="126"/>
                    </a:lnTo>
                    <a:lnTo>
                      <a:pt x="24" y="199"/>
                    </a:lnTo>
                    <a:lnTo>
                      <a:pt x="60" y="350"/>
                    </a:lnTo>
                    <a:lnTo>
                      <a:pt x="72" y="428"/>
                    </a:lnTo>
                    <a:lnTo>
                      <a:pt x="120" y="4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3" name="Freeform 62"/>
              <p:cNvSpPr>
                <a:spLocks/>
              </p:cNvSpPr>
              <p:nvPr/>
            </p:nvSpPr>
            <p:spPr bwMode="auto">
              <a:xfrm>
                <a:off x="4239" y="4175"/>
                <a:ext cx="181" cy="507"/>
              </a:xfrm>
              <a:custGeom>
                <a:avLst/>
                <a:gdLst>
                  <a:gd name="T0" fmla="*/ 181 w 181"/>
                  <a:gd name="T1" fmla="*/ 507 h 507"/>
                  <a:gd name="T2" fmla="*/ 133 w 181"/>
                  <a:gd name="T3" fmla="*/ 386 h 507"/>
                  <a:gd name="T4" fmla="*/ 96 w 181"/>
                  <a:gd name="T5" fmla="*/ 241 h 507"/>
                  <a:gd name="T6" fmla="*/ 78 w 181"/>
                  <a:gd name="T7" fmla="*/ 121 h 507"/>
                  <a:gd name="T8" fmla="*/ 48 w 181"/>
                  <a:gd name="T9" fmla="*/ 54 h 507"/>
                  <a:gd name="T10" fmla="*/ 0 w 181"/>
                  <a:gd name="T11" fmla="*/ 0 h 507"/>
                  <a:gd name="T12" fmla="*/ 42 w 181"/>
                  <a:gd name="T13" fmla="*/ 109 h 507"/>
                  <a:gd name="T14" fmla="*/ 72 w 181"/>
                  <a:gd name="T15" fmla="*/ 272 h 507"/>
                  <a:gd name="T16" fmla="*/ 102 w 181"/>
                  <a:gd name="T17" fmla="*/ 344 h 507"/>
                  <a:gd name="T18" fmla="*/ 157 w 181"/>
                  <a:gd name="T19" fmla="*/ 471 h 507"/>
                  <a:gd name="T20" fmla="*/ 181 w 181"/>
                  <a:gd name="T21" fmla="*/ 50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1" h="507">
                    <a:moveTo>
                      <a:pt x="181" y="507"/>
                    </a:moveTo>
                    <a:lnTo>
                      <a:pt x="133" y="386"/>
                    </a:lnTo>
                    <a:lnTo>
                      <a:pt x="96" y="241"/>
                    </a:lnTo>
                    <a:lnTo>
                      <a:pt x="78" y="121"/>
                    </a:lnTo>
                    <a:lnTo>
                      <a:pt x="48" y="54"/>
                    </a:lnTo>
                    <a:lnTo>
                      <a:pt x="0" y="0"/>
                    </a:lnTo>
                    <a:lnTo>
                      <a:pt x="42" y="109"/>
                    </a:lnTo>
                    <a:lnTo>
                      <a:pt x="72" y="272"/>
                    </a:lnTo>
                    <a:lnTo>
                      <a:pt x="102" y="344"/>
                    </a:lnTo>
                    <a:lnTo>
                      <a:pt x="157" y="471"/>
                    </a:lnTo>
                    <a:lnTo>
                      <a:pt x="181" y="5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4" name="Freeform 63"/>
              <p:cNvSpPr>
                <a:spLocks/>
              </p:cNvSpPr>
              <p:nvPr/>
            </p:nvSpPr>
            <p:spPr bwMode="auto">
              <a:xfrm>
                <a:off x="4190" y="4241"/>
                <a:ext cx="218" cy="447"/>
              </a:xfrm>
              <a:custGeom>
                <a:avLst/>
                <a:gdLst>
                  <a:gd name="T0" fmla="*/ 0 w 218"/>
                  <a:gd name="T1" fmla="*/ 0 h 447"/>
                  <a:gd name="T2" fmla="*/ 6 w 218"/>
                  <a:gd name="T3" fmla="*/ 127 h 447"/>
                  <a:gd name="T4" fmla="*/ 73 w 218"/>
                  <a:gd name="T5" fmla="*/ 254 h 447"/>
                  <a:gd name="T6" fmla="*/ 121 w 218"/>
                  <a:gd name="T7" fmla="*/ 345 h 447"/>
                  <a:gd name="T8" fmla="*/ 157 w 218"/>
                  <a:gd name="T9" fmla="*/ 387 h 447"/>
                  <a:gd name="T10" fmla="*/ 218 w 218"/>
                  <a:gd name="T11" fmla="*/ 447 h 447"/>
                  <a:gd name="T12" fmla="*/ 164 w 218"/>
                  <a:gd name="T13" fmla="*/ 375 h 447"/>
                  <a:gd name="T14" fmla="*/ 109 w 218"/>
                  <a:gd name="T15" fmla="*/ 284 h 447"/>
                  <a:gd name="T16" fmla="*/ 85 w 218"/>
                  <a:gd name="T17" fmla="*/ 151 h 447"/>
                  <a:gd name="T18" fmla="*/ 43 w 218"/>
                  <a:gd name="T19" fmla="*/ 115 h 447"/>
                  <a:gd name="T20" fmla="*/ 0 w 218"/>
                  <a:gd name="T21"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8" h="447">
                    <a:moveTo>
                      <a:pt x="0" y="0"/>
                    </a:moveTo>
                    <a:lnTo>
                      <a:pt x="6" y="127"/>
                    </a:lnTo>
                    <a:lnTo>
                      <a:pt x="73" y="254"/>
                    </a:lnTo>
                    <a:lnTo>
                      <a:pt x="121" y="345"/>
                    </a:lnTo>
                    <a:lnTo>
                      <a:pt x="157" y="387"/>
                    </a:lnTo>
                    <a:lnTo>
                      <a:pt x="218" y="447"/>
                    </a:lnTo>
                    <a:lnTo>
                      <a:pt x="164" y="375"/>
                    </a:lnTo>
                    <a:lnTo>
                      <a:pt x="109" y="284"/>
                    </a:lnTo>
                    <a:lnTo>
                      <a:pt x="85" y="151"/>
                    </a:lnTo>
                    <a:lnTo>
                      <a:pt x="43" y="11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5" name="Freeform 64"/>
              <p:cNvSpPr>
                <a:spLocks/>
              </p:cNvSpPr>
              <p:nvPr/>
            </p:nvSpPr>
            <p:spPr bwMode="auto">
              <a:xfrm>
                <a:off x="4221" y="4102"/>
                <a:ext cx="145" cy="357"/>
              </a:xfrm>
              <a:custGeom>
                <a:avLst/>
                <a:gdLst>
                  <a:gd name="T0" fmla="*/ 0 w 145"/>
                  <a:gd name="T1" fmla="*/ 0 h 357"/>
                  <a:gd name="T2" fmla="*/ 12 w 145"/>
                  <a:gd name="T3" fmla="*/ 43 h 357"/>
                  <a:gd name="T4" fmla="*/ 60 w 145"/>
                  <a:gd name="T5" fmla="*/ 79 h 357"/>
                  <a:gd name="T6" fmla="*/ 96 w 145"/>
                  <a:gd name="T7" fmla="*/ 115 h 357"/>
                  <a:gd name="T8" fmla="*/ 114 w 145"/>
                  <a:gd name="T9" fmla="*/ 151 h 357"/>
                  <a:gd name="T10" fmla="*/ 126 w 145"/>
                  <a:gd name="T11" fmla="*/ 284 h 357"/>
                  <a:gd name="T12" fmla="*/ 145 w 145"/>
                  <a:gd name="T13" fmla="*/ 357 h 357"/>
                  <a:gd name="T14" fmla="*/ 145 w 145"/>
                  <a:gd name="T15" fmla="*/ 284 h 357"/>
                  <a:gd name="T16" fmla="*/ 133 w 145"/>
                  <a:gd name="T17" fmla="*/ 200 h 357"/>
                  <a:gd name="T18" fmla="*/ 102 w 145"/>
                  <a:gd name="T19" fmla="*/ 97 h 357"/>
                  <a:gd name="T20" fmla="*/ 90 w 145"/>
                  <a:gd name="T21" fmla="*/ 79 h 357"/>
                  <a:gd name="T22" fmla="*/ 102 w 145"/>
                  <a:gd name="T23" fmla="*/ 61 h 357"/>
                  <a:gd name="T24" fmla="*/ 84 w 145"/>
                  <a:gd name="T25" fmla="*/ 61 h 357"/>
                  <a:gd name="T26" fmla="*/ 48 w 145"/>
                  <a:gd name="T27" fmla="*/ 55 h 357"/>
                  <a:gd name="T28" fmla="*/ 30 w 145"/>
                  <a:gd name="T29" fmla="*/ 31 h 357"/>
                  <a:gd name="T30" fmla="*/ 0 w 145"/>
                  <a:gd name="T31"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357">
                    <a:moveTo>
                      <a:pt x="0" y="0"/>
                    </a:moveTo>
                    <a:lnTo>
                      <a:pt x="12" y="43"/>
                    </a:lnTo>
                    <a:lnTo>
                      <a:pt x="60" y="79"/>
                    </a:lnTo>
                    <a:lnTo>
                      <a:pt x="96" y="115"/>
                    </a:lnTo>
                    <a:lnTo>
                      <a:pt x="114" y="151"/>
                    </a:lnTo>
                    <a:lnTo>
                      <a:pt x="126" y="284"/>
                    </a:lnTo>
                    <a:lnTo>
                      <a:pt x="145" y="357"/>
                    </a:lnTo>
                    <a:lnTo>
                      <a:pt x="145" y="284"/>
                    </a:lnTo>
                    <a:lnTo>
                      <a:pt x="133" y="200"/>
                    </a:lnTo>
                    <a:lnTo>
                      <a:pt x="102" y="97"/>
                    </a:lnTo>
                    <a:lnTo>
                      <a:pt x="90" y="79"/>
                    </a:lnTo>
                    <a:lnTo>
                      <a:pt x="102" y="61"/>
                    </a:lnTo>
                    <a:lnTo>
                      <a:pt x="84" y="61"/>
                    </a:lnTo>
                    <a:lnTo>
                      <a:pt x="48" y="55"/>
                    </a:lnTo>
                    <a:lnTo>
                      <a:pt x="30" y="3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6" name="Freeform 65"/>
              <p:cNvSpPr>
                <a:spLocks/>
              </p:cNvSpPr>
              <p:nvPr/>
            </p:nvSpPr>
            <p:spPr bwMode="auto">
              <a:xfrm>
                <a:off x="4178" y="4102"/>
                <a:ext cx="97" cy="248"/>
              </a:xfrm>
              <a:custGeom>
                <a:avLst/>
                <a:gdLst>
                  <a:gd name="T0" fmla="*/ 0 w 97"/>
                  <a:gd name="T1" fmla="*/ 0 h 248"/>
                  <a:gd name="T2" fmla="*/ 37 w 97"/>
                  <a:gd name="T3" fmla="*/ 55 h 248"/>
                  <a:gd name="T4" fmla="*/ 55 w 97"/>
                  <a:gd name="T5" fmla="*/ 127 h 248"/>
                  <a:gd name="T6" fmla="*/ 85 w 97"/>
                  <a:gd name="T7" fmla="*/ 176 h 248"/>
                  <a:gd name="T8" fmla="*/ 97 w 97"/>
                  <a:gd name="T9" fmla="*/ 248 h 248"/>
                  <a:gd name="T10" fmla="*/ 49 w 97"/>
                  <a:gd name="T11" fmla="*/ 182 h 248"/>
                  <a:gd name="T12" fmla="*/ 37 w 97"/>
                  <a:gd name="T13" fmla="*/ 115 h 248"/>
                  <a:gd name="T14" fmla="*/ 18 w 97"/>
                  <a:gd name="T15" fmla="*/ 73 h 248"/>
                  <a:gd name="T16" fmla="*/ 0 w 97"/>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 h="248">
                    <a:moveTo>
                      <a:pt x="0" y="0"/>
                    </a:moveTo>
                    <a:lnTo>
                      <a:pt x="37" y="55"/>
                    </a:lnTo>
                    <a:lnTo>
                      <a:pt x="55" y="127"/>
                    </a:lnTo>
                    <a:lnTo>
                      <a:pt x="85" y="176"/>
                    </a:lnTo>
                    <a:lnTo>
                      <a:pt x="97" y="248"/>
                    </a:lnTo>
                    <a:lnTo>
                      <a:pt x="49" y="182"/>
                    </a:lnTo>
                    <a:lnTo>
                      <a:pt x="37" y="115"/>
                    </a:lnTo>
                    <a:lnTo>
                      <a:pt x="18" y="73"/>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7" name="Freeform 66"/>
              <p:cNvSpPr>
                <a:spLocks/>
              </p:cNvSpPr>
              <p:nvPr/>
            </p:nvSpPr>
            <p:spPr bwMode="auto">
              <a:xfrm>
                <a:off x="4251" y="3813"/>
                <a:ext cx="266" cy="326"/>
              </a:xfrm>
              <a:custGeom>
                <a:avLst/>
                <a:gdLst>
                  <a:gd name="T0" fmla="*/ 24 w 266"/>
                  <a:gd name="T1" fmla="*/ 235 h 326"/>
                  <a:gd name="T2" fmla="*/ 0 w 266"/>
                  <a:gd name="T3" fmla="*/ 259 h 326"/>
                  <a:gd name="T4" fmla="*/ 0 w 266"/>
                  <a:gd name="T5" fmla="*/ 289 h 326"/>
                  <a:gd name="T6" fmla="*/ 18 w 266"/>
                  <a:gd name="T7" fmla="*/ 314 h 326"/>
                  <a:gd name="T8" fmla="*/ 54 w 266"/>
                  <a:gd name="T9" fmla="*/ 326 h 326"/>
                  <a:gd name="T10" fmla="*/ 96 w 266"/>
                  <a:gd name="T11" fmla="*/ 314 h 326"/>
                  <a:gd name="T12" fmla="*/ 139 w 266"/>
                  <a:gd name="T13" fmla="*/ 259 h 326"/>
                  <a:gd name="T14" fmla="*/ 175 w 266"/>
                  <a:gd name="T15" fmla="*/ 175 h 326"/>
                  <a:gd name="T16" fmla="*/ 205 w 266"/>
                  <a:gd name="T17" fmla="*/ 96 h 326"/>
                  <a:gd name="T18" fmla="*/ 266 w 266"/>
                  <a:gd name="T19" fmla="*/ 0 h 326"/>
                  <a:gd name="T20" fmla="*/ 181 w 266"/>
                  <a:gd name="T21" fmla="*/ 102 h 326"/>
                  <a:gd name="T22" fmla="*/ 127 w 266"/>
                  <a:gd name="T23" fmla="*/ 235 h 326"/>
                  <a:gd name="T24" fmla="*/ 66 w 266"/>
                  <a:gd name="T25" fmla="*/ 289 h 326"/>
                  <a:gd name="T26" fmla="*/ 30 w 266"/>
                  <a:gd name="T27" fmla="*/ 289 h 326"/>
                  <a:gd name="T28" fmla="*/ 18 w 266"/>
                  <a:gd name="T29" fmla="*/ 271 h 326"/>
                  <a:gd name="T30" fmla="*/ 24 w 266"/>
                  <a:gd name="T31" fmla="*/ 2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326">
                    <a:moveTo>
                      <a:pt x="24" y="235"/>
                    </a:moveTo>
                    <a:lnTo>
                      <a:pt x="0" y="259"/>
                    </a:lnTo>
                    <a:lnTo>
                      <a:pt x="0" y="289"/>
                    </a:lnTo>
                    <a:lnTo>
                      <a:pt x="18" y="314"/>
                    </a:lnTo>
                    <a:lnTo>
                      <a:pt x="54" y="326"/>
                    </a:lnTo>
                    <a:lnTo>
                      <a:pt x="96" y="314"/>
                    </a:lnTo>
                    <a:lnTo>
                      <a:pt x="139" y="259"/>
                    </a:lnTo>
                    <a:lnTo>
                      <a:pt x="175" y="175"/>
                    </a:lnTo>
                    <a:lnTo>
                      <a:pt x="205" y="96"/>
                    </a:lnTo>
                    <a:lnTo>
                      <a:pt x="266" y="0"/>
                    </a:lnTo>
                    <a:lnTo>
                      <a:pt x="181" y="102"/>
                    </a:lnTo>
                    <a:lnTo>
                      <a:pt x="127" y="235"/>
                    </a:lnTo>
                    <a:lnTo>
                      <a:pt x="66" y="289"/>
                    </a:lnTo>
                    <a:lnTo>
                      <a:pt x="30" y="289"/>
                    </a:lnTo>
                    <a:lnTo>
                      <a:pt x="18" y="271"/>
                    </a:lnTo>
                    <a:lnTo>
                      <a:pt x="24" y="2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8" name="Freeform 67"/>
              <p:cNvSpPr>
                <a:spLocks/>
              </p:cNvSpPr>
              <p:nvPr/>
            </p:nvSpPr>
            <p:spPr bwMode="auto">
              <a:xfrm>
                <a:off x="4015" y="3976"/>
                <a:ext cx="157" cy="350"/>
              </a:xfrm>
              <a:custGeom>
                <a:avLst/>
                <a:gdLst>
                  <a:gd name="T0" fmla="*/ 157 w 157"/>
                  <a:gd name="T1" fmla="*/ 350 h 350"/>
                  <a:gd name="T2" fmla="*/ 121 w 157"/>
                  <a:gd name="T3" fmla="*/ 253 h 350"/>
                  <a:gd name="T4" fmla="*/ 73 w 157"/>
                  <a:gd name="T5" fmla="*/ 187 h 350"/>
                  <a:gd name="T6" fmla="*/ 61 w 157"/>
                  <a:gd name="T7" fmla="*/ 126 h 350"/>
                  <a:gd name="T8" fmla="*/ 18 w 157"/>
                  <a:gd name="T9" fmla="*/ 54 h 350"/>
                  <a:gd name="T10" fmla="*/ 0 w 157"/>
                  <a:gd name="T11" fmla="*/ 0 h 350"/>
                  <a:gd name="T12" fmla="*/ 18 w 157"/>
                  <a:gd name="T13" fmla="*/ 108 h 350"/>
                  <a:gd name="T14" fmla="*/ 48 w 157"/>
                  <a:gd name="T15" fmla="*/ 175 h 350"/>
                  <a:gd name="T16" fmla="*/ 115 w 157"/>
                  <a:gd name="T17" fmla="*/ 253 h 350"/>
                  <a:gd name="T18" fmla="*/ 157 w 157"/>
                  <a:gd name="T19"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350">
                    <a:moveTo>
                      <a:pt x="157" y="350"/>
                    </a:moveTo>
                    <a:lnTo>
                      <a:pt x="121" y="253"/>
                    </a:lnTo>
                    <a:lnTo>
                      <a:pt x="73" y="187"/>
                    </a:lnTo>
                    <a:lnTo>
                      <a:pt x="61" y="126"/>
                    </a:lnTo>
                    <a:lnTo>
                      <a:pt x="18" y="54"/>
                    </a:lnTo>
                    <a:lnTo>
                      <a:pt x="0" y="0"/>
                    </a:lnTo>
                    <a:lnTo>
                      <a:pt x="18" y="108"/>
                    </a:lnTo>
                    <a:lnTo>
                      <a:pt x="48" y="175"/>
                    </a:lnTo>
                    <a:lnTo>
                      <a:pt x="115" y="253"/>
                    </a:lnTo>
                    <a:lnTo>
                      <a:pt x="157" y="3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09" name="Freeform 68"/>
              <p:cNvSpPr>
                <a:spLocks/>
              </p:cNvSpPr>
              <p:nvPr/>
            </p:nvSpPr>
            <p:spPr bwMode="auto">
              <a:xfrm>
                <a:off x="3985" y="3879"/>
                <a:ext cx="193" cy="326"/>
              </a:xfrm>
              <a:custGeom>
                <a:avLst/>
                <a:gdLst>
                  <a:gd name="T0" fmla="*/ 193 w 193"/>
                  <a:gd name="T1" fmla="*/ 326 h 326"/>
                  <a:gd name="T2" fmla="*/ 157 w 193"/>
                  <a:gd name="T3" fmla="*/ 278 h 326"/>
                  <a:gd name="T4" fmla="*/ 115 w 193"/>
                  <a:gd name="T5" fmla="*/ 199 h 326"/>
                  <a:gd name="T6" fmla="*/ 78 w 193"/>
                  <a:gd name="T7" fmla="*/ 169 h 326"/>
                  <a:gd name="T8" fmla="*/ 72 w 193"/>
                  <a:gd name="T9" fmla="*/ 109 h 326"/>
                  <a:gd name="T10" fmla="*/ 0 w 193"/>
                  <a:gd name="T11" fmla="*/ 0 h 326"/>
                  <a:gd name="T12" fmla="*/ 66 w 193"/>
                  <a:gd name="T13" fmla="*/ 66 h 326"/>
                  <a:gd name="T14" fmla="*/ 103 w 193"/>
                  <a:gd name="T15" fmla="*/ 121 h 326"/>
                  <a:gd name="T16" fmla="*/ 121 w 193"/>
                  <a:gd name="T17" fmla="*/ 187 h 326"/>
                  <a:gd name="T18" fmla="*/ 169 w 193"/>
                  <a:gd name="T19" fmla="*/ 260 h 326"/>
                  <a:gd name="T20" fmla="*/ 193 w 193"/>
                  <a:gd name="T21"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3" h="326">
                    <a:moveTo>
                      <a:pt x="193" y="326"/>
                    </a:moveTo>
                    <a:lnTo>
                      <a:pt x="157" y="278"/>
                    </a:lnTo>
                    <a:lnTo>
                      <a:pt x="115" y="199"/>
                    </a:lnTo>
                    <a:lnTo>
                      <a:pt x="78" y="169"/>
                    </a:lnTo>
                    <a:lnTo>
                      <a:pt x="72" y="109"/>
                    </a:lnTo>
                    <a:lnTo>
                      <a:pt x="0" y="0"/>
                    </a:lnTo>
                    <a:lnTo>
                      <a:pt x="66" y="66"/>
                    </a:lnTo>
                    <a:lnTo>
                      <a:pt x="103" y="121"/>
                    </a:lnTo>
                    <a:lnTo>
                      <a:pt x="121" y="187"/>
                    </a:lnTo>
                    <a:lnTo>
                      <a:pt x="169" y="260"/>
                    </a:lnTo>
                    <a:lnTo>
                      <a:pt x="193" y="3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0" name="Freeform 69"/>
              <p:cNvSpPr>
                <a:spLocks/>
              </p:cNvSpPr>
              <p:nvPr/>
            </p:nvSpPr>
            <p:spPr bwMode="auto">
              <a:xfrm>
                <a:off x="5157" y="4736"/>
                <a:ext cx="97" cy="266"/>
              </a:xfrm>
              <a:custGeom>
                <a:avLst/>
                <a:gdLst>
                  <a:gd name="T0" fmla="*/ 97 w 97"/>
                  <a:gd name="T1" fmla="*/ 0 h 266"/>
                  <a:gd name="T2" fmla="*/ 48 w 97"/>
                  <a:gd name="T3" fmla="*/ 25 h 266"/>
                  <a:gd name="T4" fmla="*/ 6 w 97"/>
                  <a:gd name="T5" fmla="*/ 61 h 266"/>
                  <a:gd name="T6" fmla="*/ 0 w 97"/>
                  <a:gd name="T7" fmla="*/ 139 h 266"/>
                  <a:gd name="T8" fmla="*/ 6 w 97"/>
                  <a:gd name="T9" fmla="*/ 206 h 266"/>
                  <a:gd name="T10" fmla="*/ 42 w 97"/>
                  <a:gd name="T11" fmla="*/ 266 h 266"/>
                  <a:gd name="T12" fmla="*/ 18 w 97"/>
                  <a:gd name="T13" fmla="*/ 188 h 266"/>
                  <a:gd name="T14" fmla="*/ 30 w 97"/>
                  <a:gd name="T15" fmla="*/ 127 h 266"/>
                  <a:gd name="T16" fmla="*/ 48 w 97"/>
                  <a:gd name="T17" fmla="*/ 61 h 266"/>
                  <a:gd name="T18" fmla="*/ 97 w 97"/>
                  <a:gd name="T19"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7" h="266">
                    <a:moveTo>
                      <a:pt x="97" y="0"/>
                    </a:moveTo>
                    <a:lnTo>
                      <a:pt x="48" y="25"/>
                    </a:lnTo>
                    <a:lnTo>
                      <a:pt x="6" y="61"/>
                    </a:lnTo>
                    <a:lnTo>
                      <a:pt x="0" y="139"/>
                    </a:lnTo>
                    <a:lnTo>
                      <a:pt x="6" y="206"/>
                    </a:lnTo>
                    <a:lnTo>
                      <a:pt x="42" y="266"/>
                    </a:lnTo>
                    <a:lnTo>
                      <a:pt x="18" y="188"/>
                    </a:lnTo>
                    <a:lnTo>
                      <a:pt x="30" y="127"/>
                    </a:lnTo>
                    <a:lnTo>
                      <a:pt x="48" y="61"/>
                    </a:lnTo>
                    <a:lnTo>
                      <a:pt x="9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1" name="Freeform 70"/>
              <p:cNvSpPr>
                <a:spLocks/>
              </p:cNvSpPr>
              <p:nvPr/>
            </p:nvSpPr>
            <p:spPr bwMode="auto">
              <a:xfrm>
                <a:off x="5193" y="4706"/>
                <a:ext cx="145" cy="218"/>
              </a:xfrm>
              <a:custGeom>
                <a:avLst/>
                <a:gdLst>
                  <a:gd name="T0" fmla="*/ 145 w 145"/>
                  <a:gd name="T1" fmla="*/ 0 h 218"/>
                  <a:gd name="T2" fmla="*/ 73 w 145"/>
                  <a:gd name="T3" fmla="*/ 37 h 218"/>
                  <a:gd name="T4" fmla="*/ 37 w 145"/>
                  <a:gd name="T5" fmla="*/ 91 h 218"/>
                  <a:gd name="T6" fmla="*/ 0 w 145"/>
                  <a:gd name="T7" fmla="*/ 163 h 218"/>
                  <a:gd name="T8" fmla="*/ 0 w 145"/>
                  <a:gd name="T9" fmla="*/ 218 h 218"/>
                  <a:gd name="T10" fmla="*/ 25 w 145"/>
                  <a:gd name="T11" fmla="*/ 151 h 218"/>
                  <a:gd name="T12" fmla="*/ 61 w 145"/>
                  <a:gd name="T13" fmla="*/ 79 h 218"/>
                  <a:gd name="T14" fmla="*/ 85 w 145"/>
                  <a:gd name="T15" fmla="*/ 49 h 218"/>
                  <a:gd name="T16" fmla="*/ 145 w 145"/>
                  <a:gd name="T17" fmla="*/ 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218">
                    <a:moveTo>
                      <a:pt x="145" y="0"/>
                    </a:moveTo>
                    <a:lnTo>
                      <a:pt x="73" y="37"/>
                    </a:lnTo>
                    <a:lnTo>
                      <a:pt x="37" y="91"/>
                    </a:lnTo>
                    <a:lnTo>
                      <a:pt x="0" y="163"/>
                    </a:lnTo>
                    <a:lnTo>
                      <a:pt x="0" y="218"/>
                    </a:lnTo>
                    <a:lnTo>
                      <a:pt x="25" y="151"/>
                    </a:lnTo>
                    <a:lnTo>
                      <a:pt x="61" y="79"/>
                    </a:lnTo>
                    <a:lnTo>
                      <a:pt x="85" y="49"/>
                    </a:lnTo>
                    <a:lnTo>
                      <a:pt x="1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2" name="Freeform 71"/>
              <p:cNvSpPr>
                <a:spLocks/>
              </p:cNvSpPr>
              <p:nvPr/>
            </p:nvSpPr>
            <p:spPr bwMode="auto">
              <a:xfrm>
                <a:off x="5218" y="4670"/>
                <a:ext cx="211" cy="338"/>
              </a:xfrm>
              <a:custGeom>
                <a:avLst/>
                <a:gdLst>
                  <a:gd name="T0" fmla="*/ 0 w 211"/>
                  <a:gd name="T1" fmla="*/ 338 h 338"/>
                  <a:gd name="T2" fmla="*/ 0 w 211"/>
                  <a:gd name="T3" fmla="*/ 272 h 338"/>
                  <a:gd name="T4" fmla="*/ 18 w 211"/>
                  <a:gd name="T5" fmla="*/ 205 h 338"/>
                  <a:gd name="T6" fmla="*/ 48 w 211"/>
                  <a:gd name="T7" fmla="*/ 133 h 338"/>
                  <a:gd name="T8" fmla="*/ 84 w 211"/>
                  <a:gd name="T9" fmla="*/ 97 h 338"/>
                  <a:gd name="T10" fmla="*/ 151 w 211"/>
                  <a:gd name="T11" fmla="*/ 42 h 338"/>
                  <a:gd name="T12" fmla="*/ 211 w 211"/>
                  <a:gd name="T13" fmla="*/ 0 h 338"/>
                  <a:gd name="T14" fmla="*/ 151 w 211"/>
                  <a:gd name="T15" fmla="*/ 73 h 338"/>
                  <a:gd name="T16" fmla="*/ 84 w 211"/>
                  <a:gd name="T17" fmla="*/ 127 h 338"/>
                  <a:gd name="T18" fmla="*/ 36 w 211"/>
                  <a:gd name="T19" fmla="*/ 211 h 338"/>
                  <a:gd name="T20" fmla="*/ 24 w 211"/>
                  <a:gd name="T21" fmla="*/ 266 h 338"/>
                  <a:gd name="T22" fmla="*/ 0 w 211"/>
                  <a:gd name="T23"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1" h="338">
                    <a:moveTo>
                      <a:pt x="0" y="338"/>
                    </a:moveTo>
                    <a:lnTo>
                      <a:pt x="0" y="272"/>
                    </a:lnTo>
                    <a:lnTo>
                      <a:pt x="18" y="205"/>
                    </a:lnTo>
                    <a:lnTo>
                      <a:pt x="48" y="133"/>
                    </a:lnTo>
                    <a:lnTo>
                      <a:pt x="84" y="97"/>
                    </a:lnTo>
                    <a:lnTo>
                      <a:pt x="151" y="42"/>
                    </a:lnTo>
                    <a:lnTo>
                      <a:pt x="211" y="0"/>
                    </a:lnTo>
                    <a:lnTo>
                      <a:pt x="151" y="73"/>
                    </a:lnTo>
                    <a:lnTo>
                      <a:pt x="84" y="127"/>
                    </a:lnTo>
                    <a:lnTo>
                      <a:pt x="36" y="211"/>
                    </a:lnTo>
                    <a:lnTo>
                      <a:pt x="24" y="266"/>
                    </a:lnTo>
                    <a:lnTo>
                      <a:pt x="0" y="3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3" name="Freeform 72"/>
              <p:cNvSpPr>
                <a:spLocks/>
              </p:cNvSpPr>
              <p:nvPr/>
            </p:nvSpPr>
            <p:spPr bwMode="auto">
              <a:xfrm>
                <a:off x="5266" y="4767"/>
                <a:ext cx="151" cy="199"/>
              </a:xfrm>
              <a:custGeom>
                <a:avLst/>
                <a:gdLst>
                  <a:gd name="T0" fmla="*/ 0 w 151"/>
                  <a:gd name="T1" fmla="*/ 199 h 199"/>
                  <a:gd name="T2" fmla="*/ 36 w 151"/>
                  <a:gd name="T3" fmla="*/ 96 h 199"/>
                  <a:gd name="T4" fmla="*/ 84 w 151"/>
                  <a:gd name="T5" fmla="*/ 30 h 199"/>
                  <a:gd name="T6" fmla="*/ 151 w 151"/>
                  <a:gd name="T7" fmla="*/ 0 h 199"/>
                  <a:gd name="T8" fmla="*/ 78 w 151"/>
                  <a:gd name="T9" fmla="*/ 60 h 199"/>
                  <a:gd name="T10" fmla="*/ 42 w 151"/>
                  <a:gd name="T11" fmla="*/ 139 h 199"/>
                  <a:gd name="T12" fmla="*/ 0 w 151"/>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51" h="199">
                    <a:moveTo>
                      <a:pt x="0" y="199"/>
                    </a:moveTo>
                    <a:lnTo>
                      <a:pt x="36" y="96"/>
                    </a:lnTo>
                    <a:lnTo>
                      <a:pt x="84" y="30"/>
                    </a:lnTo>
                    <a:lnTo>
                      <a:pt x="151" y="0"/>
                    </a:lnTo>
                    <a:lnTo>
                      <a:pt x="78" y="60"/>
                    </a:lnTo>
                    <a:lnTo>
                      <a:pt x="42" y="139"/>
                    </a:lnTo>
                    <a:lnTo>
                      <a:pt x="0" y="1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4" name="Freeform 73"/>
              <p:cNvSpPr>
                <a:spLocks/>
              </p:cNvSpPr>
              <p:nvPr/>
            </p:nvSpPr>
            <p:spPr bwMode="auto">
              <a:xfrm>
                <a:off x="5272" y="4646"/>
                <a:ext cx="326" cy="356"/>
              </a:xfrm>
              <a:custGeom>
                <a:avLst/>
                <a:gdLst>
                  <a:gd name="T0" fmla="*/ 0 w 326"/>
                  <a:gd name="T1" fmla="*/ 356 h 356"/>
                  <a:gd name="T2" fmla="*/ 78 w 326"/>
                  <a:gd name="T3" fmla="*/ 290 h 356"/>
                  <a:gd name="T4" fmla="*/ 127 w 326"/>
                  <a:gd name="T5" fmla="*/ 217 h 356"/>
                  <a:gd name="T6" fmla="*/ 211 w 326"/>
                  <a:gd name="T7" fmla="*/ 163 h 356"/>
                  <a:gd name="T8" fmla="*/ 290 w 326"/>
                  <a:gd name="T9" fmla="*/ 84 h 356"/>
                  <a:gd name="T10" fmla="*/ 326 w 326"/>
                  <a:gd name="T11" fmla="*/ 0 h 356"/>
                  <a:gd name="T12" fmla="*/ 272 w 326"/>
                  <a:gd name="T13" fmla="*/ 60 h 356"/>
                  <a:gd name="T14" fmla="*/ 217 w 326"/>
                  <a:gd name="T15" fmla="*/ 127 h 356"/>
                  <a:gd name="T16" fmla="*/ 181 w 326"/>
                  <a:gd name="T17" fmla="*/ 163 h 356"/>
                  <a:gd name="T18" fmla="*/ 103 w 326"/>
                  <a:gd name="T19" fmla="*/ 187 h 356"/>
                  <a:gd name="T20" fmla="*/ 72 w 326"/>
                  <a:gd name="T21" fmla="*/ 260 h 356"/>
                  <a:gd name="T22" fmla="*/ 0 w 326"/>
                  <a:gd name="T23" fmla="*/ 35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6" h="356">
                    <a:moveTo>
                      <a:pt x="0" y="356"/>
                    </a:moveTo>
                    <a:lnTo>
                      <a:pt x="78" y="290"/>
                    </a:lnTo>
                    <a:lnTo>
                      <a:pt x="127" y="217"/>
                    </a:lnTo>
                    <a:lnTo>
                      <a:pt x="211" y="163"/>
                    </a:lnTo>
                    <a:lnTo>
                      <a:pt x="290" y="84"/>
                    </a:lnTo>
                    <a:lnTo>
                      <a:pt x="326" y="0"/>
                    </a:lnTo>
                    <a:lnTo>
                      <a:pt x="272" y="60"/>
                    </a:lnTo>
                    <a:lnTo>
                      <a:pt x="217" y="127"/>
                    </a:lnTo>
                    <a:lnTo>
                      <a:pt x="181" y="163"/>
                    </a:lnTo>
                    <a:lnTo>
                      <a:pt x="103" y="187"/>
                    </a:lnTo>
                    <a:lnTo>
                      <a:pt x="72" y="260"/>
                    </a:lnTo>
                    <a:lnTo>
                      <a:pt x="0" y="3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5" name="Freeform 74"/>
              <p:cNvSpPr>
                <a:spLocks/>
              </p:cNvSpPr>
              <p:nvPr/>
            </p:nvSpPr>
            <p:spPr bwMode="auto">
              <a:xfrm>
                <a:off x="5441" y="4380"/>
                <a:ext cx="345" cy="393"/>
              </a:xfrm>
              <a:custGeom>
                <a:avLst/>
                <a:gdLst>
                  <a:gd name="T0" fmla="*/ 0 w 345"/>
                  <a:gd name="T1" fmla="*/ 393 h 393"/>
                  <a:gd name="T2" fmla="*/ 73 w 345"/>
                  <a:gd name="T3" fmla="*/ 332 h 393"/>
                  <a:gd name="T4" fmla="*/ 127 w 345"/>
                  <a:gd name="T5" fmla="*/ 242 h 393"/>
                  <a:gd name="T6" fmla="*/ 212 w 345"/>
                  <a:gd name="T7" fmla="*/ 127 h 393"/>
                  <a:gd name="T8" fmla="*/ 290 w 345"/>
                  <a:gd name="T9" fmla="*/ 61 h 393"/>
                  <a:gd name="T10" fmla="*/ 345 w 345"/>
                  <a:gd name="T11" fmla="*/ 0 h 393"/>
                  <a:gd name="T12" fmla="*/ 236 w 345"/>
                  <a:gd name="T13" fmla="*/ 61 h 393"/>
                  <a:gd name="T14" fmla="*/ 175 w 345"/>
                  <a:gd name="T15" fmla="*/ 145 h 393"/>
                  <a:gd name="T16" fmla="*/ 97 w 345"/>
                  <a:gd name="T17" fmla="*/ 236 h 393"/>
                  <a:gd name="T18" fmla="*/ 79 w 345"/>
                  <a:gd name="T19" fmla="*/ 296 h 393"/>
                  <a:gd name="T20" fmla="*/ 0 w 345"/>
                  <a:gd name="T21"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5" h="393">
                    <a:moveTo>
                      <a:pt x="0" y="393"/>
                    </a:moveTo>
                    <a:lnTo>
                      <a:pt x="73" y="332"/>
                    </a:lnTo>
                    <a:lnTo>
                      <a:pt x="127" y="242"/>
                    </a:lnTo>
                    <a:lnTo>
                      <a:pt x="212" y="127"/>
                    </a:lnTo>
                    <a:lnTo>
                      <a:pt x="290" y="61"/>
                    </a:lnTo>
                    <a:lnTo>
                      <a:pt x="345" y="0"/>
                    </a:lnTo>
                    <a:lnTo>
                      <a:pt x="236" y="61"/>
                    </a:lnTo>
                    <a:lnTo>
                      <a:pt x="175" y="145"/>
                    </a:lnTo>
                    <a:lnTo>
                      <a:pt x="97" y="236"/>
                    </a:lnTo>
                    <a:lnTo>
                      <a:pt x="79" y="296"/>
                    </a:lnTo>
                    <a:lnTo>
                      <a:pt x="0" y="39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6" name="Freeform 75"/>
              <p:cNvSpPr>
                <a:spLocks/>
              </p:cNvSpPr>
              <p:nvPr/>
            </p:nvSpPr>
            <p:spPr bwMode="auto">
              <a:xfrm>
                <a:off x="5429" y="4519"/>
                <a:ext cx="181" cy="217"/>
              </a:xfrm>
              <a:custGeom>
                <a:avLst/>
                <a:gdLst>
                  <a:gd name="T0" fmla="*/ 0 w 181"/>
                  <a:gd name="T1" fmla="*/ 217 h 217"/>
                  <a:gd name="T2" fmla="*/ 54 w 181"/>
                  <a:gd name="T3" fmla="*/ 139 h 217"/>
                  <a:gd name="T4" fmla="*/ 121 w 181"/>
                  <a:gd name="T5" fmla="*/ 48 h 217"/>
                  <a:gd name="T6" fmla="*/ 181 w 181"/>
                  <a:gd name="T7" fmla="*/ 0 h 217"/>
                  <a:gd name="T8" fmla="*/ 73 w 181"/>
                  <a:gd name="T9" fmla="*/ 54 h 217"/>
                  <a:gd name="T10" fmla="*/ 42 w 181"/>
                  <a:gd name="T11" fmla="*/ 115 h 217"/>
                  <a:gd name="T12" fmla="*/ 0 w 181"/>
                  <a:gd name="T13" fmla="*/ 217 h 217"/>
                </a:gdLst>
                <a:ahLst/>
                <a:cxnLst>
                  <a:cxn ang="0">
                    <a:pos x="T0" y="T1"/>
                  </a:cxn>
                  <a:cxn ang="0">
                    <a:pos x="T2" y="T3"/>
                  </a:cxn>
                  <a:cxn ang="0">
                    <a:pos x="T4" y="T5"/>
                  </a:cxn>
                  <a:cxn ang="0">
                    <a:pos x="T6" y="T7"/>
                  </a:cxn>
                  <a:cxn ang="0">
                    <a:pos x="T8" y="T9"/>
                  </a:cxn>
                  <a:cxn ang="0">
                    <a:pos x="T10" y="T11"/>
                  </a:cxn>
                  <a:cxn ang="0">
                    <a:pos x="T12" y="T13"/>
                  </a:cxn>
                </a:cxnLst>
                <a:rect l="0" t="0" r="r" b="b"/>
                <a:pathLst>
                  <a:path w="181" h="217">
                    <a:moveTo>
                      <a:pt x="0" y="217"/>
                    </a:moveTo>
                    <a:lnTo>
                      <a:pt x="54" y="139"/>
                    </a:lnTo>
                    <a:lnTo>
                      <a:pt x="121" y="48"/>
                    </a:lnTo>
                    <a:lnTo>
                      <a:pt x="181" y="0"/>
                    </a:lnTo>
                    <a:lnTo>
                      <a:pt x="73" y="54"/>
                    </a:lnTo>
                    <a:lnTo>
                      <a:pt x="42" y="115"/>
                    </a:lnTo>
                    <a:lnTo>
                      <a:pt x="0" y="2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7" name="Freeform 76"/>
              <p:cNvSpPr>
                <a:spLocks/>
              </p:cNvSpPr>
              <p:nvPr/>
            </p:nvSpPr>
            <p:spPr bwMode="auto">
              <a:xfrm>
                <a:off x="4891" y="4579"/>
                <a:ext cx="351" cy="194"/>
              </a:xfrm>
              <a:custGeom>
                <a:avLst/>
                <a:gdLst>
                  <a:gd name="T0" fmla="*/ 37 w 351"/>
                  <a:gd name="T1" fmla="*/ 55 h 194"/>
                  <a:gd name="T2" fmla="*/ 6 w 351"/>
                  <a:gd name="T3" fmla="*/ 97 h 194"/>
                  <a:gd name="T4" fmla="*/ 0 w 351"/>
                  <a:gd name="T5" fmla="*/ 133 h 194"/>
                  <a:gd name="T6" fmla="*/ 18 w 351"/>
                  <a:gd name="T7" fmla="*/ 170 h 194"/>
                  <a:gd name="T8" fmla="*/ 55 w 351"/>
                  <a:gd name="T9" fmla="*/ 188 h 194"/>
                  <a:gd name="T10" fmla="*/ 133 w 351"/>
                  <a:gd name="T11" fmla="*/ 194 h 194"/>
                  <a:gd name="T12" fmla="*/ 182 w 351"/>
                  <a:gd name="T13" fmla="*/ 188 h 194"/>
                  <a:gd name="T14" fmla="*/ 254 w 351"/>
                  <a:gd name="T15" fmla="*/ 164 h 194"/>
                  <a:gd name="T16" fmla="*/ 302 w 351"/>
                  <a:gd name="T17" fmla="*/ 145 h 194"/>
                  <a:gd name="T18" fmla="*/ 333 w 351"/>
                  <a:gd name="T19" fmla="*/ 133 h 194"/>
                  <a:gd name="T20" fmla="*/ 333 w 351"/>
                  <a:gd name="T21" fmla="*/ 91 h 194"/>
                  <a:gd name="T22" fmla="*/ 351 w 351"/>
                  <a:gd name="T23" fmla="*/ 0 h 194"/>
                  <a:gd name="T24" fmla="*/ 327 w 351"/>
                  <a:gd name="T25" fmla="*/ 79 h 194"/>
                  <a:gd name="T26" fmla="*/ 302 w 351"/>
                  <a:gd name="T27" fmla="*/ 115 h 194"/>
                  <a:gd name="T28" fmla="*/ 242 w 351"/>
                  <a:gd name="T29" fmla="*/ 145 h 194"/>
                  <a:gd name="T30" fmla="*/ 176 w 351"/>
                  <a:gd name="T31" fmla="*/ 170 h 194"/>
                  <a:gd name="T32" fmla="*/ 115 w 351"/>
                  <a:gd name="T33" fmla="*/ 182 h 194"/>
                  <a:gd name="T34" fmla="*/ 67 w 351"/>
                  <a:gd name="T35" fmla="*/ 164 h 194"/>
                  <a:gd name="T36" fmla="*/ 37 w 351"/>
                  <a:gd name="T37" fmla="*/ 139 h 194"/>
                  <a:gd name="T38" fmla="*/ 30 w 351"/>
                  <a:gd name="T39" fmla="*/ 121 h 194"/>
                  <a:gd name="T40" fmla="*/ 30 w 351"/>
                  <a:gd name="T41" fmla="*/ 79 h 194"/>
                  <a:gd name="T42" fmla="*/ 37 w 351"/>
                  <a:gd name="T43" fmla="*/ 5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194">
                    <a:moveTo>
                      <a:pt x="37" y="55"/>
                    </a:moveTo>
                    <a:lnTo>
                      <a:pt x="6" y="97"/>
                    </a:lnTo>
                    <a:lnTo>
                      <a:pt x="0" y="133"/>
                    </a:lnTo>
                    <a:lnTo>
                      <a:pt x="18" y="170"/>
                    </a:lnTo>
                    <a:lnTo>
                      <a:pt x="55" y="188"/>
                    </a:lnTo>
                    <a:lnTo>
                      <a:pt x="133" y="194"/>
                    </a:lnTo>
                    <a:lnTo>
                      <a:pt x="182" y="188"/>
                    </a:lnTo>
                    <a:lnTo>
                      <a:pt x="254" y="164"/>
                    </a:lnTo>
                    <a:lnTo>
                      <a:pt x="302" y="145"/>
                    </a:lnTo>
                    <a:lnTo>
                      <a:pt x="333" y="133"/>
                    </a:lnTo>
                    <a:lnTo>
                      <a:pt x="333" y="91"/>
                    </a:lnTo>
                    <a:lnTo>
                      <a:pt x="351" y="0"/>
                    </a:lnTo>
                    <a:lnTo>
                      <a:pt x="327" y="79"/>
                    </a:lnTo>
                    <a:lnTo>
                      <a:pt x="302" y="115"/>
                    </a:lnTo>
                    <a:lnTo>
                      <a:pt x="242" y="145"/>
                    </a:lnTo>
                    <a:lnTo>
                      <a:pt x="176" y="170"/>
                    </a:lnTo>
                    <a:lnTo>
                      <a:pt x="115" y="182"/>
                    </a:lnTo>
                    <a:lnTo>
                      <a:pt x="67" y="164"/>
                    </a:lnTo>
                    <a:lnTo>
                      <a:pt x="37" y="139"/>
                    </a:lnTo>
                    <a:lnTo>
                      <a:pt x="30" y="121"/>
                    </a:lnTo>
                    <a:lnTo>
                      <a:pt x="30" y="79"/>
                    </a:lnTo>
                    <a:lnTo>
                      <a:pt x="37"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8" name="Freeform 77"/>
              <p:cNvSpPr>
                <a:spLocks/>
              </p:cNvSpPr>
              <p:nvPr/>
            </p:nvSpPr>
            <p:spPr bwMode="auto">
              <a:xfrm>
                <a:off x="4940" y="4549"/>
                <a:ext cx="66" cy="181"/>
              </a:xfrm>
              <a:custGeom>
                <a:avLst/>
                <a:gdLst>
                  <a:gd name="T0" fmla="*/ 66 w 66"/>
                  <a:gd name="T1" fmla="*/ 0 h 181"/>
                  <a:gd name="T2" fmla="*/ 18 w 66"/>
                  <a:gd name="T3" fmla="*/ 37 h 181"/>
                  <a:gd name="T4" fmla="*/ 0 w 66"/>
                  <a:gd name="T5" fmla="*/ 73 h 181"/>
                  <a:gd name="T6" fmla="*/ 0 w 66"/>
                  <a:gd name="T7" fmla="*/ 97 h 181"/>
                  <a:gd name="T8" fmla="*/ 0 w 66"/>
                  <a:gd name="T9" fmla="*/ 133 h 181"/>
                  <a:gd name="T10" fmla="*/ 6 w 66"/>
                  <a:gd name="T11" fmla="*/ 175 h 181"/>
                  <a:gd name="T12" fmla="*/ 18 w 66"/>
                  <a:gd name="T13" fmla="*/ 181 h 181"/>
                  <a:gd name="T14" fmla="*/ 12 w 66"/>
                  <a:gd name="T15" fmla="*/ 133 h 181"/>
                  <a:gd name="T16" fmla="*/ 18 w 66"/>
                  <a:gd name="T17" fmla="*/ 97 h 181"/>
                  <a:gd name="T18" fmla="*/ 48 w 66"/>
                  <a:gd name="T19" fmla="*/ 49 h 181"/>
                  <a:gd name="T20" fmla="*/ 66 w 66"/>
                  <a:gd name="T21"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81">
                    <a:moveTo>
                      <a:pt x="66" y="0"/>
                    </a:moveTo>
                    <a:lnTo>
                      <a:pt x="18" y="37"/>
                    </a:lnTo>
                    <a:lnTo>
                      <a:pt x="0" y="73"/>
                    </a:lnTo>
                    <a:lnTo>
                      <a:pt x="0" y="97"/>
                    </a:lnTo>
                    <a:lnTo>
                      <a:pt x="0" y="133"/>
                    </a:lnTo>
                    <a:lnTo>
                      <a:pt x="6" y="175"/>
                    </a:lnTo>
                    <a:lnTo>
                      <a:pt x="18" y="181"/>
                    </a:lnTo>
                    <a:lnTo>
                      <a:pt x="12" y="133"/>
                    </a:lnTo>
                    <a:lnTo>
                      <a:pt x="18" y="97"/>
                    </a:lnTo>
                    <a:lnTo>
                      <a:pt x="48" y="49"/>
                    </a:lnTo>
                    <a:lnTo>
                      <a:pt x="6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19" name="Freeform 78"/>
              <p:cNvSpPr>
                <a:spLocks/>
              </p:cNvSpPr>
              <p:nvPr/>
            </p:nvSpPr>
            <p:spPr bwMode="auto">
              <a:xfrm>
                <a:off x="4976" y="4356"/>
                <a:ext cx="211" cy="374"/>
              </a:xfrm>
              <a:custGeom>
                <a:avLst/>
                <a:gdLst>
                  <a:gd name="T0" fmla="*/ 0 w 211"/>
                  <a:gd name="T1" fmla="*/ 374 h 374"/>
                  <a:gd name="T2" fmla="*/ 0 w 211"/>
                  <a:gd name="T3" fmla="*/ 308 h 374"/>
                  <a:gd name="T4" fmla="*/ 12 w 211"/>
                  <a:gd name="T5" fmla="*/ 254 h 374"/>
                  <a:gd name="T6" fmla="*/ 48 w 211"/>
                  <a:gd name="T7" fmla="*/ 187 h 374"/>
                  <a:gd name="T8" fmla="*/ 66 w 211"/>
                  <a:gd name="T9" fmla="*/ 163 h 374"/>
                  <a:gd name="T10" fmla="*/ 115 w 211"/>
                  <a:gd name="T11" fmla="*/ 109 h 374"/>
                  <a:gd name="T12" fmla="*/ 157 w 211"/>
                  <a:gd name="T13" fmla="*/ 60 h 374"/>
                  <a:gd name="T14" fmla="*/ 211 w 211"/>
                  <a:gd name="T15" fmla="*/ 0 h 374"/>
                  <a:gd name="T16" fmla="*/ 139 w 211"/>
                  <a:gd name="T17" fmla="*/ 109 h 374"/>
                  <a:gd name="T18" fmla="*/ 91 w 211"/>
                  <a:gd name="T19" fmla="*/ 175 h 374"/>
                  <a:gd name="T20" fmla="*/ 36 w 211"/>
                  <a:gd name="T21" fmla="*/ 254 h 374"/>
                  <a:gd name="T22" fmla="*/ 18 w 211"/>
                  <a:gd name="T23" fmla="*/ 302 h 374"/>
                  <a:gd name="T24" fmla="*/ 0 w 211"/>
                  <a:gd name="T25"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374">
                    <a:moveTo>
                      <a:pt x="0" y="374"/>
                    </a:moveTo>
                    <a:lnTo>
                      <a:pt x="0" y="308"/>
                    </a:lnTo>
                    <a:lnTo>
                      <a:pt x="12" y="254"/>
                    </a:lnTo>
                    <a:lnTo>
                      <a:pt x="48" y="187"/>
                    </a:lnTo>
                    <a:lnTo>
                      <a:pt x="66" y="163"/>
                    </a:lnTo>
                    <a:lnTo>
                      <a:pt x="115" y="109"/>
                    </a:lnTo>
                    <a:lnTo>
                      <a:pt x="157" y="60"/>
                    </a:lnTo>
                    <a:lnTo>
                      <a:pt x="211" y="0"/>
                    </a:lnTo>
                    <a:lnTo>
                      <a:pt x="139" y="109"/>
                    </a:lnTo>
                    <a:lnTo>
                      <a:pt x="91" y="175"/>
                    </a:lnTo>
                    <a:lnTo>
                      <a:pt x="36" y="254"/>
                    </a:lnTo>
                    <a:lnTo>
                      <a:pt x="18" y="302"/>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0" name="Freeform 79"/>
              <p:cNvSpPr>
                <a:spLocks/>
              </p:cNvSpPr>
              <p:nvPr/>
            </p:nvSpPr>
            <p:spPr bwMode="auto">
              <a:xfrm>
                <a:off x="5006" y="4531"/>
                <a:ext cx="242" cy="199"/>
              </a:xfrm>
              <a:custGeom>
                <a:avLst/>
                <a:gdLst>
                  <a:gd name="T0" fmla="*/ 0 w 242"/>
                  <a:gd name="T1" fmla="*/ 133 h 199"/>
                  <a:gd name="T2" fmla="*/ 0 w 242"/>
                  <a:gd name="T3" fmla="*/ 181 h 199"/>
                  <a:gd name="T4" fmla="*/ 12 w 242"/>
                  <a:gd name="T5" fmla="*/ 199 h 199"/>
                  <a:gd name="T6" fmla="*/ 91 w 242"/>
                  <a:gd name="T7" fmla="*/ 187 h 199"/>
                  <a:gd name="T8" fmla="*/ 157 w 242"/>
                  <a:gd name="T9" fmla="*/ 157 h 199"/>
                  <a:gd name="T10" fmla="*/ 187 w 242"/>
                  <a:gd name="T11" fmla="*/ 97 h 199"/>
                  <a:gd name="T12" fmla="*/ 242 w 242"/>
                  <a:gd name="T13" fmla="*/ 0 h 199"/>
                  <a:gd name="T14" fmla="*/ 157 w 242"/>
                  <a:gd name="T15" fmla="*/ 103 h 199"/>
                  <a:gd name="T16" fmla="*/ 109 w 242"/>
                  <a:gd name="T17" fmla="*/ 163 h 199"/>
                  <a:gd name="T18" fmla="*/ 30 w 242"/>
                  <a:gd name="T19" fmla="*/ 181 h 199"/>
                  <a:gd name="T20" fmla="*/ 0 w 242"/>
                  <a:gd name="T21" fmla="*/ 13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2" h="199">
                    <a:moveTo>
                      <a:pt x="0" y="133"/>
                    </a:moveTo>
                    <a:lnTo>
                      <a:pt x="0" y="181"/>
                    </a:lnTo>
                    <a:lnTo>
                      <a:pt x="12" y="199"/>
                    </a:lnTo>
                    <a:lnTo>
                      <a:pt x="91" y="187"/>
                    </a:lnTo>
                    <a:lnTo>
                      <a:pt x="157" y="157"/>
                    </a:lnTo>
                    <a:lnTo>
                      <a:pt x="187" y="97"/>
                    </a:lnTo>
                    <a:lnTo>
                      <a:pt x="242" y="0"/>
                    </a:lnTo>
                    <a:lnTo>
                      <a:pt x="157" y="103"/>
                    </a:lnTo>
                    <a:lnTo>
                      <a:pt x="109" y="163"/>
                    </a:lnTo>
                    <a:lnTo>
                      <a:pt x="30" y="181"/>
                    </a:lnTo>
                    <a:lnTo>
                      <a:pt x="0" y="1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1" name="Freeform 80"/>
              <p:cNvSpPr>
                <a:spLocks/>
              </p:cNvSpPr>
              <p:nvPr/>
            </p:nvSpPr>
            <p:spPr bwMode="auto">
              <a:xfrm>
                <a:off x="5024" y="4579"/>
                <a:ext cx="157" cy="103"/>
              </a:xfrm>
              <a:custGeom>
                <a:avLst/>
                <a:gdLst>
                  <a:gd name="T0" fmla="*/ 6 w 157"/>
                  <a:gd name="T1" fmla="*/ 37 h 103"/>
                  <a:gd name="T2" fmla="*/ 0 w 157"/>
                  <a:gd name="T3" fmla="*/ 91 h 103"/>
                  <a:gd name="T4" fmla="*/ 12 w 157"/>
                  <a:gd name="T5" fmla="*/ 103 h 103"/>
                  <a:gd name="T6" fmla="*/ 49 w 157"/>
                  <a:gd name="T7" fmla="*/ 97 h 103"/>
                  <a:gd name="T8" fmla="*/ 97 w 157"/>
                  <a:gd name="T9" fmla="*/ 61 h 103"/>
                  <a:gd name="T10" fmla="*/ 157 w 157"/>
                  <a:gd name="T11" fmla="*/ 0 h 103"/>
                  <a:gd name="T12" fmla="*/ 85 w 157"/>
                  <a:gd name="T13" fmla="*/ 43 h 103"/>
                  <a:gd name="T14" fmla="*/ 30 w 157"/>
                  <a:gd name="T15" fmla="*/ 79 h 103"/>
                  <a:gd name="T16" fmla="*/ 6 w 157"/>
                  <a:gd name="T17" fmla="*/ 3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03">
                    <a:moveTo>
                      <a:pt x="6" y="37"/>
                    </a:moveTo>
                    <a:lnTo>
                      <a:pt x="0" y="91"/>
                    </a:lnTo>
                    <a:lnTo>
                      <a:pt x="12" y="103"/>
                    </a:lnTo>
                    <a:lnTo>
                      <a:pt x="49" y="97"/>
                    </a:lnTo>
                    <a:lnTo>
                      <a:pt x="97" y="61"/>
                    </a:lnTo>
                    <a:lnTo>
                      <a:pt x="157" y="0"/>
                    </a:lnTo>
                    <a:lnTo>
                      <a:pt x="85" y="43"/>
                    </a:lnTo>
                    <a:lnTo>
                      <a:pt x="30" y="79"/>
                    </a:lnTo>
                    <a:lnTo>
                      <a:pt x="6" y="3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2" name="Freeform 81"/>
              <p:cNvSpPr>
                <a:spLocks/>
              </p:cNvSpPr>
              <p:nvPr/>
            </p:nvSpPr>
            <p:spPr bwMode="auto">
              <a:xfrm>
                <a:off x="5054" y="4350"/>
                <a:ext cx="230" cy="266"/>
              </a:xfrm>
              <a:custGeom>
                <a:avLst/>
                <a:gdLst>
                  <a:gd name="T0" fmla="*/ 0 w 230"/>
                  <a:gd name="T1" fmla="*/ 266 h 266"/>
                  <a:gd name="T2" fmla="*/ 0 w 230"/>
                  <a:gd name="T3" fmla="*/ 229 h 266"/>
                  <a:gd name="T4" fmla="*/ 31 w 230"/>
                  <a:gd name="T5" fmla="*/ 181 h 266"/>
                  <a:gd name="T6" fmla="*/ 67 w 230"/>
                  <a:gd name="T7" fmla="*/ 139 h 266"/>
                  <a:gd name="T8" fmla="*/ 158 w 230"/>
                  <a:gd name="T9" fmla="*/ 79 h 266"/>
                  <a:gd name="T10" fmla="*/ 230 w 230"/>
                  <a:gd name="T11" fmla="*/ 0 h 266"/>
                  <a:gd name="T12" fmla="*/ 170 w 230"/>
                  <a:gd name="T13" fmla="*/ 85 h 266"/>
                  <a:gd name="T14" fmla="*/ 79 w 230"/>
                  <a:gd name="T15" fmla="*/ 151 h 266"/>
                  <a:gd name="T16" fmla="*/ 49 w 230"/>
                  <a:gd name="T17" fmla="*/ 193 h 266"/>
                  <a:gd name="T18" fmla="*/ 0 w 230"/>
                  <a:gd name="T19"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266">
                    <a:moveTo>
                      <a:pt x="0" y="266"/>
                    </a:moveTo>
                    <a:lnTo>
                      <a:pt x="0" y="229"/>
                    </a:lnTo>
                    <a:lnTo>
                      <a:pt x="31" y="181"/>
                    </a:lnTo>
                    <a:lnTo>
                      <a:pt x="67" y="139"/>
                    </a:lnTo>
                    <a:lnTo>
                      <a:pt x="158" y="79"/>
                    </a:lnTo>
                    <a:lnTo>
                      <a:pt x="230" y="0"/>
                    </a:lnTo>
                    <a:lnTo>
                      <a:pt x="170" y="85"/>
                    </a:lnTo>
                    <a:lnTo>
                      <a:pt x="79" y="151"/>
                    </a:lnTo>
                    <a:lnTo>
                      <a:pt x="49" y="193"/>
                    </a:lnTo>
                    <a:lnTo>
                      <a:pt x="0" y="2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3" name="Freeform 82"/>
              <p:cNvSpPr>
                <a:spLocks/>
              </p:cNvSpPr>
              <p:nvPr/>
            </p:nvSpPr>
            <p:spPr bwMode="auto">
              <a:xfrm>
                <a:off x="5091" y="4392"/>
                <a:ext cx="247" cy="224"/>
              </a:xfrm>
              <a:custGeom>
                <a:avLst/>
                <a:gdLst>
                  <a:gd name="T0" fmla="*/ 0 w 247"/>
                  <a:gd name="T1" fmla="*/ 224 h 224"/>
                  <a:gd name="T2" fmla="*/ 60 w 247"/>
                  <a:gd name="T3" fmla="*/ 175 h 224"/>
                  <a:gd name="T4" fmla="*/ 133 w 247"/>
                  <a:gd name="T5" fmla="*/ 127 h 224"/>
                  <a:gd name="T6" fmla="*/ 193 w 247"/>
                  <a:gd name="T7" fmla="*/ 91 h 224"/>
                  <a:gd name="T8" fmla="*/ 247 w 247"/>
                  <a:gd name="T9" fmla="*/ 0 h 224"/>
                  <a:gd name="T10" fmla="*/ 193 w 247"/>
                  <a:gd name="T11" fmla="*/ 61 h 224"/>
                  <a:gd name="T12" fmla="*/ 157 w 247"/>
                  <a:gd name="T13" fmla="*/ 85 h 224"/>
                  <a:gd name="T14" fmla="*/ 84 w 247"/>
                  <a:gd name="T15" fmla="*/ 115 h 224"/>
                  <a:gd name="T16" fmla="*/ 30 w 247"/>
                  <a:gd name="T17" fmla="*/ 157 h 224"/>
                  <a:gd name="T18" fmla="*/ 0 w 247"/>
                  <a:gd name="T19"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4">
                    <a:moveTo>
                      <a:pt x="0" y="224"/>
                    </a:moveTo>
                    <a:lnTo>
                      <a:pt x="60" y="175"/>
                    </a:lnTo>
                    <a:lnTo>
                      <a:pt x="133" y="127"/>
                    </a:lnTo>
                    <a:lnTo>
                      <a:pt x="193" y="91"/>
                    </a:lnTo>
                    <a:lnTo>
                      <a:pt x="247" y="0"/>
                    </a:lnTo>
                    <a:lnTo>
                      <a:pt x="193" y="61"/>
                    </a:lnTo>
                    <a:lnTo>
                      <a:pt x="157" y="85"/>
                    </a:lnTo>
                    <a:lnTo>
                      <a:pt x="84" y="115"/>
                    </a:lnTo>
                    <a:lnTo>
                      <a:pt x="30" y="157"/>
                    </a:lnTo>
                    <a:lnTo>
                      <a:pt x="0" y="2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4" name="Freeform 83"/>
              <p:cNvSpPr>
                <a:spLocks/>
              </p:cNvSpPr>
              <p:nvPr/>
            </p:nvSpPr>
            <p:spPr bwMode="auto">
              <a:xfrm>
                <a:off x="5628" y="4483"/>
                <a:ext cx="109" cy="127"/>
              </a:xfrm>
              <a:custGeom>
                <a:avLst/>
                <a:gdLst>
                  <a:gd name="T0" fmla="*/ 0 w 109"/>
                  <a:gd name="T1" fmla="*/ 127 h 127"/>
                  <a:gd name="T2" fmla="*/ 25 w 109"/>
                  <a:gd name="T3" fmla="*/ 66 h 127"/>
                  <a:gd name="T4" fmla="*/ 91 w 109"/>
                  <a:gd name="T5" fmla="*/ 12 h 127"/>
                  <a:gd name="T6" fmla="*/ 109 w 109"/>
                  <a:gd name="T7" fmla="*/ 0 h 127"/>
                  <a:gd name="T8" fmla="*/ 61 w 109"/>
                  <a:gd name="T9" fmla="*/ 60 h 127"/>
                  <a:gd name="T10" fmla="*/ 0 w 109"/>
                  <a:gd name="T11" fmla="*/ 127 h 127"/>
                </a:gdLst>
                <a:ahLst/>
                <a:cxnLst>
                  <a:cxn ang="0">
                    <a:pos x="T0" y="T1"/>
                  </a:cxn>
                  <a:cxn ang="0">
                    <a:pos x="T2" y="T3"/>
                  </a:cxn>
                  <a:cxn ang="0">
                    <a:pos x="T4" y="T5"/>
                  </a:cxn>
                  <a:cxn ang="0">
                    <a:pos x="T6" y="T7"/>
                  </a:cxn>
                  <a:cxn ang="0">
                    <a:pos x="T8" y="T9"/>
                  </a:cxn>
                  <a:cxn ang="0">
                    <a:pos x="T10" y="T11"/>
                  </a:cxn>
                </a:cxnLst>
                <a:rect l="0" t="0" r="r" b="b"/>
                <a:pathLst>
                  <a:path w="109" h="127">
                    <a:moveTo>
                      <a:pt x="0" y="127"/>
                    </a:moveTo>
                    <a:lnTo>
                      <a:pt x="25" y="66"/>
                    </a:lnTo>
                    <a:lnTo>
                      <a:pt x="91" y="12"/>
                    </a:lnTo>
                    <a:lnTo>
                      <a:pt x="109" y="0"/>
                    </a:lnTo>
                    <a:lnTo>
                      <a:pt x="61" y="60"/>
                    </a:lnTo>
                    <a:lnTo>
                      <a:pt x="0" y="1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5" name="Freeform 84"/>
              <p:cNvSpPr>
                <a:spLocks/>
              </p:cNvSpPr>
              <p:nvPr/>
            </p:nvSpPr>
            <p:spPr bwMode="auto">
              <a:xfrm>
                <a:off x="5616" y="4175"/>
                <a:ext cx="405" cy="290"/>
              </a:xfrm>
              <a:custGeom>
                <a:avLst/>
                <a:gdLst>
                  <a:gd name="T0" fmla="*/ 0 w 405"/>
                  <a:gd name="T1" fmla="*/ 290 h 290"/>
                  <a:gd name="T2" fmla="*/ 55 w 405"/>
                  <a:gd name="T3" fmla="*/ 235 h 290"/>
                  <a:gd name="T4" fmla="*/ 133 w 405"/>
                  <a:gd name="T5" fmla="*/ 187 h 290"/>
                  <a:gd name="T6" fmla="*/ 254 w 405"/>
                  <a:gd name="T7" fmla="*/ 127 h 290"/>
                  <a:gd name="T8" fmla="*/ 327 w 405"/>
                  <a:gd name="T9" fmla="*/ 60 h 290"/>
                  <a:gd name="T10" fmla="*/ 405 w 405"/>
                  <a:gd name="T11" fmla="*/ 0 h 290"/>
                  <a:gd name="T12" fmla="*/ 302 w 405"/>
                  <a:gd name="T13" fmla="*/ 54 h 290"/>
                  <a:gd name="T14" fmla="*/ 242 w 405"/>
                  <a:gd name="T15" fmla="*/ 109 h 290"/>
                  <a:gd name="T16" fmla="*/ 157 w 405"/>
                  <a:gd name="T17" fmla="*/ 157 h 290"/>
                  <a:gd name="T18" fmla="*/ 103 w 405"/>
                  <a:gd name="T19" fmla="*/ 187 h 290"/>
                  <a:gd name="T20" fmla="*/ 25 w 405"/>
                  <a:gd name="T21" fmla="*/ 247 h 290"/>
                  <a:gd name="T22" fmla="*/ 0 w 405"/>
                  <a:gd name="T23"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5" h="290">
                    <a:moveTo>
                      <a:pt x="0" y="290"/>
                    </a:moveTo>
                    <a:lnTo>
                      <a:pt x="55" y="235"/>
                    </a:lnTo>
                    <a:lnTo>
                      <a:pt x="133" y="187"/>
                    </a:lnTo>
                    <a:lnTo>
                      <a:pt x="254" y="127"/>
                    </a:lnTo>
                    <a:lnTo>
                      <a:pt x="327" y="60"/>
                    </a:lnTo>
                    <a:lnTo>
                      <a:pt x="405" y="0"/>
                    </a:lnTo>
                    <a:lnTo>
                      <a:pt x="302" y="54"/>
                    </a:lnTo>
                    <a:lnTo>
                      <a:pt x="242" y="109"/>
                    </a:lnTo>
                    <a:lnTo>
                      <a:pt x="157" y="157"/>
                    </a:lnTo>
                    <a:lnTo>
                      <a:pt x="103" y="187"/>
                    </a:lnTo>
                    <a:lnTo>
                      <a:pt x="25" y="247"/>
                    </a:lnTo>
                    <a:lnTo>
                      <a:pt x="0" y="2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6" name="Freeform 85"/>
              <p:cNvSpPr>
                <a:spLocks/>
              </p:cNvSpPr>
              <p:nvPr/>
            </p:nvSpPr>
            <p:spPr bwMode="auto">
              <a:xfrm>
                <a:off x="5822" y="4109"/>
                <a:ext cx="338" cy="259"/>
              </a:xfrm>
              <a:custGeom>
                <a:avLst/>
                <a:gdLst>
                  <a:gd name="T0" fmla="*/ 0 w 338"/>
                  <a:gd name="T1" fmla="*/ 259 h 259"/>
                  <a:gd name="T2" fmla="*/ 84 w 338"/>
                  <a:gd name="T3" fmla="*/ 217 h 259"/>
                  <a:gd name="T4" fmla="*/ 163 w 338"/>
                  <a:gd name="T5" fmla="*/ 144 h 259"/>
                  <a:gd name="T6" fmla="*/ 284 w 338"/>
                  <a:gd name="T7" fmla="*/ 54 h 259"/>
                  <a:gd name="T8" fmla="*/ 338 w 338"/>
                  <a:gd name="T9" fmla="*/ 0 h 259"/>
                  <a:gd name="T10" fmla="*/ 266 w 338"/>
                  <a:gd name="T11" fmla="*/ 48 h 259"/>
                  <a:gd name="T12" fmla="*/ 175 w 338"/>
                  <a:gd name="T13" fmla="*/ 114 h 259"/>
                  <a:gd name="T14" fmla="*/ 103 w 338"/>
                  <a:gd name="T15" fmla="*/ 175 h 259"/>
                  <a:gd name="T16" fmla="*/ 60 w 338"/>
                  <a:gd name="T17" fmla="*/ 211 h 259"/>
                  <a:gd name="T18" fmla="*/ 0 w 338"/>
                  <a:gd name="T19"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8" h="259">
                    <a:moveTo>
                      <a:pt x="0" y="259"/>
                    </a:moveTo>
                    <a:lnTo>
                      <a:pt x="84" y="217"/>
                    </a:lnTo>
                    <a:lnTo>
                      <a:pt x="163" y="144"/>
                    </a:lnTo>
                    <a:lnTo>
                      <a:pt x="284" y="54"/>
                    </a:lnTo>
                    <a:lnTo>
                      <a:pt x="338" y="0"/>
                    </a:lnTo>
                    <a:lnTo>
                      <a:pt x="266" y="48"/>
                    </a:lnTo>
                    <a:lnTo>
                      <a:pt x="175" y="114"/>
                    </a:lnTo>
                    <a:lnTo>
                      <a:pt x="103" y="175"/>
                    </a:lnTo>
                    <a:lnTo>
                      <a:pt x="60" y="211"/>
                    </a:lnTo>
                    <a:lnTo>
                      <a:pt x="0" y="2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7" name="Freeform 86"/>
              <p:cNvSpPr>
                <a:spLocks/>
              </p:cNvSpPr>
              <p:nvPr/>
            </p:nvSpPr>
            <p:spPr bwMode="auto">
              <a:xfrm>
                <a:off x="5308" y="4030"/>
                <a:ext cx="212" cy="374"/>
              </a:xfrm>
              <a:custGeom>
                <a:avLst/>
                <a:gdLst>
                  <a:gd name="T0" fmla="*/ 0 w 212"/>
                  <a:gd name="T1" fmla="*/ 374 h 374"/>
                  <a:gd name="T2" fmla="*/ 61 w 212"/>
                  <a:gd name="T3" fmla="*/ 302 h 374"/>
                  <a:gd name="T4" fmla="*/ 133 w 212"/>
                  <a:gd name="T5" fmla="*/ 205 h 374"/>
                  <a:gd name="T6" fmla="*/ 175 w 212"/>
                  <a:gd name="T7" fmla="*/ 145 h 374"/>
                  <a:gd name="T8" fmla="*/ 194 w 212"/>
                  <a:gd name="T9" fmla="*/ 72 h 374"/>
                  <a:gd name="T10" fmla="*/ 212 w 212"/>
                  <a:gd name="T11" fmla="*/ 0 h 374"/>
                  <a:gd name="T12" fmla="*/ 169 w 212"/>
                  <a:gd name="T13" fmla="*/ 72 h 374"/>
                  <a:gd name="T14" fmla="*/ 163 w 212"/>
                  <a:gd name="T15" fmla="*/ 133 h 374"/>
                  <a:gd name="T16" fmla="*/ 97 w 212"/>
                  <a:gd name="T17" fmla="*/ 223 h 374"/>
                  <a:gd name="T18" fmla="*/ 55 w 212"/>
                  <a:gd name="T19" fmla="*/ 308 h 374"/>
                  <a:gd name="T20" fmla="*/ 0 w 212"/>
                  <a:gd name="T2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2" h="374">
                    <a:moveTo>
                      <a:pt x="0" y="374"/>
                    </a:moveTo>
                    <a:lnTo>
                      <a:pt x="61" y="302"/>
                    </a:lnTo>
                    <a:lnTo>
                      <a:pt x="133" y="205"/>
                    </a:lnTo>
                    <a:lnTo>
                      <a:pt x="175" y="145"/>
                    </a:lnTo>
                    <a:lnTo>
                      <a:pt x="194" y="72"/>
                    </a:lnTo>
                    <a:lnTo>
                      <a:pt x="212" y="0"/>
                    </a:lnTo>
                    <a:lnTo>
                      <a:pt x="169" y="72"/>
                    </a:lnTo>
                    <a:lnTo>
                      <a:pt x="163" y="133"/>
                    </a:lnTo>
                    <a:lnTo>
                      <a:pt x="97" y="223"/>
                    </a:lnTo>
                    <a:lnTo>
                      <a:pt x="55" y="308"/>
                    </a:lnTo>
                    <a:lnTo>
                      <a:pt x="0" y="3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8" name="Freeform 87"/>
              <p:cNvSpPr>
                <a:spLocks/>
              </p:cNvSpPr>
              <p:nvPr/>
            </p:nvSpPr>
            <p:spPr bwMode="auto">
              <a:xfrm>
                <a:off x="5224" y="4187"/>
                <a:ext cx="163" cy="169"/>
              </a:xfrm>
              <a:custGeom>
                <a:avLst/>
                <a:gdLst>
                  <a:gd name="T0" fmla="*/ 0 w 163"/>
                  <a:gd name="T1" fmla="*/ 169 h 169"/>
                  <a:gd name="T2" fmla="*/ 78 w 163"/>
                  <a:gd name="T3" fmla="*/ 115 h 169"/>
                  <a:gd name="T4" fmla="*/ 163 w 163"/>
                  <a:gd name="T5" fmla="*/ 0 h 169"/>
                  <a:gd name="T6" fmla="*/ 78 w 163"/>
                  <a:gd name="T7" fmla="*/ 72 h 169"/>
                  <a:gd name="T8" fmla="*/ 0 w 163"/>
                  <a:gd name="T9" fmla="*/ 169 h 169"/>
                </a:gdLst>
                <a:ahLst/>
                <a:cxnLst>
                  <a:cxn ang="0">
                    <a:pos x="T0" y="T1"/>
                  </a:cxn>
                  <a:cxn ang="0">
                    <a:pos x="T2" y="T3"/>
                  </a:cxn>
                  <a:cxn ang="0">
                    <a:pos x="T4" y="T5"/>
                  </a:cxn>
                  <a:cxn ang="0">
                    <a:pos x="T6" y="T7"/>
                  </a:cxn>
                  <a:cxn ang="0">
                    <a:pos x="T8" y="T9"/>
                  </a:cxn>
                </a:cxnLst>
                <a:rect l="0" t="0" r="r" b="b"/>
                <a:pathLst>
                  <a:path w="163" h="169">
                    <a:moveTo>
                      <a:pt x="0" y="169"/>
                    </a:moveTo>
                    <a:lnTo>
                      <a:pt x="78" y="115"/>
                    </a:lnTo>
                    <a:lnTo>
                      <a:pt x="163" y="0"/>
                    </a:lnTo>
                    <a:lnTo>
                      <a:pt x="78" y="72"/>
                    </a:lnTo>
                    <a:lnTo>
                      <a:pt x="0" y="1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29" name="Freeform 88"/>
              <p:cNvSpPr>
                <a:spLocks/>
              </p:cNvSpPr>
              <p:nvPr/>
            </p:nvSpPr>
            <p:spPr bwMode="auto">
              <a:xfrm>
                <a:off x="5423" y="3776"/>
                <a:ext cx="169" cy="314"/>
              </a:xfrm>
              <a:custGeom>
                <a:avLst/>
                <a:gdLst>
                  <a:gd name="T0" fmla="*/ 0 w 169"/>
                  <a:gd name="T1" fmla="*/ 314 h 314"/>
                  <a:gd name="T2" fmla="*/ 66 w 169"/>
                  <a:gd name="T3" fmla="*/ 230 h 314"/>
                  <a:gd name="T4" fmla="*/ 121 w 169"/>
                  <a:gd name="T5" fmla="*/ 115 h 314"/>
                  <a:gd name="T6" fmla="*/ 127 w 169"/>
                  <a:gd name="T7" fmla="*/ 55 h 314"/>
                  <a:gd name="T8" fmla="*/ 145 w 169"/>
                  <a:gd name="T9" fmla="*/ 12 h 314"/>
                  <a:gd name="T10" fmla="*/ 169 w 169"/>
                  <a:gd name="T11" fmla="*/ 0 h 314"/>
                  <a:gd name="T12" fmla="*/ 121 w 169"/>
                  <a:gd name="T13" fmla="*/ 25 h 314"/>
                  <a:gd name="T14" fmla="*/ 115 w 169"/>
                  <a:gd name="T15" fmla="*/ 61 h 314"/>
                  <a:gd name="T16" fmla="*/ 103 w 169"/>
                  <a:gd name="T17" fmla="*/ 109 h 314"/>
                  <a:gd name="T18" fmla="*/ 85 w 169"/>
                  <a:gd name="T19" fmla="*/ 182 h 314"/>
                  <a:gd name="T20" fmla="*/ 54 w 169"/>
                  <a:gd name="T21" fmla="*/ 230 h 314"/>
                  <a:gd name="T22" fmla="*/ 0 w 169"/>
                  <a:gd name="T2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9" h="314">
                    <a:moveTo>
                      <a:pt x="0" y="314"/>
                    </a:moveTo>
                    <a:lnTo>
                      <a:pt x="66" y="230"/>
                    </a:lnTo>
                    <a:lnTo>
                      <a:pt x="121" y="115"/>
                    </a:lnTo>
                    <a:lnTo>
                      <a:pt x="127" y="55"/>
                    </a:lnTo>
                    <a:lnTo>
                      <a:pt x="145" y="12"/>
                    </a:lnTo>
                    <a:lnTo>
                      <a:pt x="169" y="0"/>
                    </a:lnTo>
                    <a:lnTo>
                      <a:pt x="121" y="25"/>
                    </a:lnTo>
                    <a:lnTo>
                      <a:pt x="115" y="61"/>
                    </a:lnTo>
                    <a:lnTo>
                      <a:pt x="103" y="109"/>
                    </a:lnTo>
                    <a:lnTo>
                      <a:pt x="85" y="182"/>
                    </a:lnTo>
                    <a:lnTo>
                      <a:pt x="54" y="230"/>
                    </a:lnTo>
                    <a:lnTo>
                      <a:pt x="0" y="3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0" name="Freeform 89"/>
              <p:cNvSpPr>
                <a:spLocks/>
              </p:cNvSpPr>
              <p:nvPr/>
            </p:nvSpPr>
            <p:spPr bwMode="auto">
              <a:xfrm>
                <a:off x="4842" y="5478"/>
                <a:ext cx="858" cy="658"/>
              </a:xfrm>
              <a:custGeom>
                <a:avLst/>
                <a:gdLst>
                  <a:gd name="T0" fmla="*/ 85 w 858"/>
                  <a:gd name="T1" fmla="*/ 598 h 658"/>
                  <a:gd name="T2" fmla="*/ 103 w 858"/>
                  <a:gd name="T3" fmla="*/ 586 h 658"/>
                  <a:gd name="T4" fmla="*/ 200 w 858"/>
                  <a:gd name="T5" fmla="*/ 550 h 658"/>
                  <a:gd name="T6" fmla="*/ 447 w 858"/>
                  <a:gd name="T7" fmla="*/ 634 h 658"/>
                  <a:gd name="T8" fmla="*/ 586 w 858"/>
                  <a:gd name="T9" fmla="*/ 574 h 658"/>
                  <a:gd name="T10" fmla="*/ 514 w 858"/>
                  <a:gd name="T11" fmla="*/ 532 h 658"/>
                  <a:gd name="T12" fmla="*/ 532 w 858"/>
                  <a:gd name="T13" fmla="*/ 520 h 658"/>
                  <a:gd name="T14" fmla="*/ 629 w 858"/>
                  <a:gd name="T15" fmla="*/ 489 h 658"/>
                  <a:gd name="T16" fmla="*/ 695 w 858"/>
                  <a:gd name="T17" fmla="*/ 453 h 658"/>
                  <a:gd name="T18" fmla="*/ 737 w 858"/>
                  <a:gd name="T19" fmla="*/ 381 h 658"/>
                  <a:gd name="T20" fmla="*/ 719 w 858"/>
                  <a:gd name="T21" fmla="*/ 351 h 658"/>
                  <a:gd name="T22" fmla="*/ 683 w 858"/>
                  <a:gd name="T23" fmla="*/ 296 h 658"/>
                  <a:gd name="T24" fmla="*/ 623 w 858"/>
                  <a:gd name="T25" fmla="*/ 326 h 658"/>
                  <a:gd name="T26" fmla="*/ 616 w 858"/>
                  <a:gd name="T27" fmla="*/ 200 h 658"/>
                  <a:gd name="T28" fmla="*/ 610 w 858"/>
                  <a:gd name="T29" fmla="*/ 320 h 658"/>
                  <a:gd name="T30" fmla="*/ 580 w 858"/>
                  <a:gd name="T31" fmla="*/ 230 h 658"/>
                  <a:gd name="T32" fmla="*/ 568 w 858"/>
                  <a:gd name="T33" fmla="*/ 206 h 658"/>
                  <a:gd name="T34" fmla="*/ 544 w 858"/>
                  <a:gd name="T35" fmla="*/ 290 h 658"/>
                  <a:gd name="T36" fmla="*/ 526 w 858"/>
                  <a:gd name="T37" fmla="*/ 242 h 658"/>
                  <a:gd name="T38" fmla="*/ 568 w 858"/>
                  <a:gd name="T39" fmla="*/ 97 h 658"/>
                  <a:gd name="T40" fmla="*/ 502 w 858"/>
                  <a:gd name="T41" fmla="*/ 242 h 658"/>
                  <a:gd name="T42" fmla="*/ 508 w 858"/>
                  <a:gd name="T43" fmla="*/ 127 h 658"/>
                  <a:gd name="T44" fmla="*/ 496 w 858"/>
                  <a:gd name="T45" fmla="*/ 103 h 658"/>
                  <a:gd name="T46" fmla="*/ 484 w 858"/>
                  <a:gd name="T47" fmla="*/ 212 h 658"/>
                  <a:gd name="T48" fmla="*/ 471 w 858"/>
                  <a:gd name="T49" fmla="*/ 127 h 658"/>
                  <a:gd name="T50" fmla="*/ 465 w 858"/>
                  <a:gd name="T51" fmla="*/ 115 h 658"/>
                  <a:gd name="T52" fmla="*/ 465 w 858"/>
                  <a:gd name="T53" fmla="*/ 200 h 658"/>
                  <a:gd name="T54" fmla="*/ 453 w 858"/>
                  <a:gd name="T55" fmla="*/ 181 h 658"/>
                  <a:gd name="T56" fmla="*/ 453 w 858"/>
                  <a:gd name="T57" fmla="*/ 73 h 658"/>
                  <a:gd name="T58" fmla="*/ 435 w 858"/>
                  <a:gd name="T59" fmla="*/ 175 h 658"/>
                  <a:gd name="T60" fmla="*/ 417 w 858"/>
                  <a:gd name="T61" fmla="*/ 79 h 658"/>
                  <a:gd name="T62" fmla="*/ 417 w 858"/>
                  <a:gd name="T63" fmla="*/ 55 h 658"/>
                  <a:gd name="T64" fmla="*/ 387 w 858"/>
                  <a:gd name="T65" fmla="*/ 175 h 658"/>
                  <a:gd name="T66" fmla="*/ 417 w 858"/>
                  <a:gd name="T67" fmla="*/ 0 h 658"/>
                  <a:gd name="T68" fmla="*/ 339 w 858"/>
                  <a:gd name="T69" fmla="*/ 127 h 658"/>
                  <a:gd name="T70" fmla="*/ 24 w 858"/>
                  <a:gd name="T71" fmla="*/ 550 h 658"/>
                  <a:gd name="T72" fmla="*/ 42 w 858"/>
                  <a:gd name="T73" fmla="*/ 55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8" h="658">
                    <a:moveTo>
                      <a:pt x="73" y="628"/>
                    </a:moveTo>
                    <a:lnTo>
                      <a:pt x="85" y="598"/>
                    </a:lnTo>
                    <a:lnTo>
                      <a:pt x="200" y="652"/>
                    </a:lnTo>
                    <a:lnTo>
                      <a:pt x="103" y="586"/>
                    </a:lnTo>
                    <a:lnTo>
                      <a:pt x="320" y="598"/>
                    </a:lnTo>
                    <a:lnTo>
                      <a:pt x="200" y="550"/>
                    </a:lnTo>
                    <a:lnTo>
                      <a:pt x="393" y="550"/>
                    </a:lnTo>
                    <a:lnTo>
                      <a:pt x="447" y="634"/>
                    </a:lnTo>
                    <a:lnTo>
                      <a:pt x="399" y="550"/>
                    </a:lnTo>
                    <a:lnTo>
                      <a:pt x="586" y="574"/>
                    </a:lnTo>
                    <a:lnTo>
                      <a:pt x="411" y="544"/>
                    </a:lnTo>
                    <a:lnTo>
                      <a:pt x="514" y="532"/>
                    </a:lnTo>
                    <a:lnTo>
                      <a:pt x="659" y="544"/>
                    </a:lnTo>
                    <a:lnTo>
                      <a:pt x="532" y="520"/>
                    </a:lnTo>
                    <a:lnTo>
                      <a:pt x="768" y="495"/>
                    </a:lnTo>
                    <a:lnTo>
                      <a:pt x="629" y="489"/>
                    </a:lnTo>
                    <a:lnTo>
                      <a:pt x="858" y="429"/>
                    </a:lnTo>
                    <a:lnTo>
                      <a:pt x="695" y="453"/>
                    </a:lnTo>
                    <a:lnTo>
                      <a:pt x="852" y="266"/>
                    </a:lnTo>
                    <a:lnTo>
                      <a:pt x="737" y="381"/>
                    </a:lnTo>
                    <a:lnTo>
                      <a:pt x="719" y="242"/>
                    </a:lnTo>
                    <a:lnTo>
                      <a:pt x="719" y="351"/>
                    </a:lnTo>
                    <a:lnTo>
                      <a:pt x="623" y="115"/>
                    </a:lnTo>
                    <a:lnTo>
                      <a:pt x="683" y="296"/>
                    </a:lnTo>
                    <a:lnTo>
                      <a:pt x="653" y="344"/>
                    </a:lnTo>
                    <a:lnTo>
                      <a:pt x="623" y="326"/>
                    </a:lnTo>
                    <a:lnTo>
                      <a:pt x="647" y="236"/>
                    </a:lnTo>
                    <a:lnTo>
                      <a:pt x="616" y="200"/>
                    </a:lnTo>
                    <a:lnTo>
                      <a:pt x="635" y="266"/>
                    </a:lnTo>
                    <a:lnTo>
                      <a:pt x="610" y="320"/>
                    </a:lnTo>
                    <a:lnTo>
                      <a:pt x="580" y="290"/>
                    </a:lnTo>
                    <a:lnTo>
                      <a:pt x="580" y="230"/>
                    </a:lnTo>
                    <a:lnTo>
                      <a:pt x="562" y="127"/>
                    </a:lnTo>
                    <a:lnTo>
                      <a:pt x="568" y="206"/>
                    </a:lnTo>
                    <a:lnTo>
                      <a:pt x="574" y="266"/>
                    </a:lnTo>
                    <a:lnTo>
                      <a:pt x="544" y="290"/>
                    </a:lnTo>
                    <a:lnTo>
                      <a:pt x="520" y="284"/>
                    </a:lnTo>
                    <a:lnTo>
                      <a:pt x="526" y="242"/>
                    </a:lnTo>
                    <a:lnTo>
                      <a:pt x="532" y="200"/>
                    </a:lnTo>
                    <a:lnTo>
                      <a:pt x="568" y="97"/>
                    </a:lnTo>
                    <a:lnTo>
                      <a:pt x="514" y="187"/>
                    </a:lnTo>
                    <a:lnTo>
                      <a:pt x="502" y="242"/>
                    </a:lnTo>
                    <a:lnTo>
                      <a:pt x="496" y="187"/>
                    </a:lnTo>
                    <a:lnTo>
                      <a:pt x="508" y="127"/>
                    </a:lnTo>
                    <a:lnTo>
                      <a:pt x="514" y="73"/>
                    </a:lnTo>
                    <a:lnTo>
                      <a:pt x="496" y="103"/>
                    </a:lnTo>
                    <a:lnTo>
                      <a:pt x="484" y="163"/>
                    </a:lnTo>
                    <a:lnTo>
                      <a:pt x="484" y="212"/>
                    </a:lnTo>
                    <a:lnTo>
                      <a:pt x="471" y="163"/>
                    </a:lnTo>
                    <a:lnTo>
                      <a:pt x="471" y="127"/>
                    </a:lnTo>
                    <a:lnTo>
                      <a:pt x="496" y="91"/>
                    </a:lnTo>
                    <a:lnTo>
                      <a:pt x="465" y="115"/>
                    </a:lnTo>
                    <a:lnTo>
                      <a:pt x="465" y="169"/>
                    </a:lnTo>
                    <a:lnTo>
                      <a:pt x="465" y="200"/>
                    </a:lnTo>
                    <a:lnTo>
                      <a:pt x="447" y="218"/>
                    </a:lnTo>
                    <a:lnTo>
                      <a:pt x="453" y="181"/>
                    </a:lnTo>
                    <a:lnTo>
                      <a:pt x="459" y="133"/>
                    </a:lnTo>
                    <a:lnTo>
                      <a:pt x="453" y="73"/>
                    </a:lnTo>
                    <a:lnTo>
                      <a:pt x="453" y="127"/>
                    </a:lnTo>
                    <a:lnTo>
                      <a:pt x="435" y="175"/>
                    </a:lnTo>
                    <a:lnTo>
                      <a:pt x="417" y="145"/>
                    </a:lnTo>
                    <a:lnTo>
                      <a:pt x="417" y="79"/>
                    </a:lnTo>
                    <a:lnTo>
                      <a:pt x="459" y="0"/>
                    </a:lnTo>
                    <a:lnTo>
                      <a:pt x="417" y="55"/>
                    </a:lnTo>
                    <a:lnTo>
                      <a:pt x="393" y="127"/>
                    </a:lnTo>
                    <a:lnTo>
                      <a:pt x="387" y="175"/>
                    </a:lnTo>
                    <a:lnTo>
                      <a:pt x="381" y="103"/>
                    </a:lnTo>
                    <a:lnTo>
                      <a:pt x="417" y="0"/>
                    </a:lnTo>
                    <a:lnTo>
                      <a:pt x="381" y="67"/>
                    </a:lnTo>
                    <a:lnTo>
                      <a:pt x="339" y="127"/>
                    </a:lnTo>
                    <a:lnTo>
                      <a:pt x="0" y="127"/>
                    </a:lnTo>
                    <a:lnTo>
                      <a:pt x="24" y="550"/>
                    </a:lnTo>
                    <a:lnTo>
                      <a:pt x="0" y="658"/>
                    </a:lnTo>
                    <a:lnTo>
                      <a:pt x="42" y="550"/>
                    </a:lnTo>
                    <a:lnTo>
                      <a:pt x="73" y="628"/>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131" name="Freeform 90"/>
              <p:cNvSpPr>
                <a:spLocks/>
              </p:cNvSpPr>
              <p:nvPr/>
            </p:nvSpPr>
            <p:spPr bwMode="auto">
              <a:xfrm>
                <a:off x="3960" y="5605"/>
                <a:ext cx="943" cy="513"/>
              </a:xfrm>
              <a:custGeom>
                <a:avLst/>
                <a:gdLst>
                  <a:gd name="T0" fmla="*/ 858 w 943"/>
                  <a:gd name="T1" fmla="*/ 459 h 513"/>
                  <a:gd name="T2" fmla="*/ 840 w 943"/>
                  <a:gd name="T3" fmla="*/ 459 h 513"/>
                  <a:gd name="T4" fmla="*/ 725 w 943"/>
                  <a:gd name="T5" fmla="*/ 429 h 513"/>
                  <a:gd name="T6" fmla="*/ 453 w 943"/>
                  <a:gd name="T7" fmla="*/ 489 h 513"/>
                  <a:gd name="T8" fmla="*/ 302 w 943"/>
                  <a:gd name="T9" fmla="*/ 441 h 513"/>
                  <a:gd name="T10" fmla="*/ 381 w 943"/>
                  <a:gd name="T11" fmla="*/ 405 h 513"/>
                  <a:gd name="T12" fmla="*/ 356 w 943"/>
                  <a:gd name="T13" fmla="*/ 405 h 513"/>
                  <a:gd name="T14" fmla="*/ 254 w 943"/>
                  <a:gd name="T15" fmla="*/ 374 h 513"/>
                  <a:gd name="T16" fmla="*/ 181 w 943"/>
                  <a:gd name="T17" fmla="*/ 350 h 513"/>
                  <a:gd name="T18" fmla="*/ 133 w 943"/>
                  <a:gd name="T19" fmla="*/ 290 h 513"/>
                  <a:gd name="T20" fmla="*/ 151 w 943"/>
                  <a:gd name="T21" fmla="*/ 266 h 513"/>
                  <a:gd name="T22" fmla="*/ 187 w 943"/>
                  <a:gd name="T23" fmla="*/ 230 h 513"/>
                  <a:gd name="T24" fmla="*/ 260 w 943"/>
                  <a:gd name="T25" fmla="*/ 254 h 513"/>
                  <a:gd name="T26" fmla="*/ 266 w 943"/>
                  <a:gd name="T27" fmla="*/ 145 h 513"/>
                  <a:gd name="T28" fmla="*/ 272 w 943"/>
                  <a:gd name="T29" fmla="*/ 248 h 513"/>
                  <a:gd name="T30" fmla="*/ 308 w 943"/>
                  <a:gd name="T31" fmla="*/ 175 h 513"/>
                  <a:gd name="T32" fmla="*/ 320 w 943"/>
                  <a:gd name="T33" fmla="*/ 151 h 513"/>
                  <a:gd name="T34" fmla="*/ 344 w 943"/>
                  <a:gd name="T35" fmla="*/ 224 h 513"/>
                  <a:gd name="T36" fmla="*/ 369 w 943"/>
                  <a:gd name="T37" fmla="*/ 181 h 513"/>
                  <a:gd name="T38" fmla="*/ 320 w 943"/>
                  <a:gd name="T39" fmla="*/ 67 h 513"/>
                  <a:gd name="T40" fmla="*/ 393 w 943"/>
                  <a:gd name="T41" fmla="*/ 181 h 513"/>
                  <a:gd name="T42" fmla="*/ 387 w 943"/>
                  <a:gd name="T43" fmla="*/ 91 h 513"/>
                  <a:gd name="T44" fmla="*/ 399 w 943"/>
                  <a:gd name="T45" fmla="*/ 79 h 513"/>
                  <a:gd name="T46" fmla="*/ 411 w 943"/>
                  <a:gd name="T47" fmla="*/ 157 h 513"/>
                  <a:gd name="T48" fmla="*/ 423 w 943"/>
                  <a:gd name="T49" fmla="*/ 97 h 513"/>
                  <a:gd name="T50" fmla="*/ 429 w 943"/>
                  <a:gd name="T51" fmla="*/ 85 h 513"/>
                  <a:gd name="T52" fmla="*/ 435 w 943"/>
                  <a:gd name="T53" fmla="*/ 151 h 513"/>
                  <a:gd name="T54" fmla="*/ 447 w 943"/>
                  <a:gd name="T55" fmla="*/ 139 h 513"/>
                  <a:gd name="T56" fmla="*/ 441 w 943"/>
                  <a:gd name="T57" fmla="*/ 48 h 513"/>
                  <a:gd name="T58" fmla="*/ 465 w 943"/>
                  <a:gd name="T59" fmla="*/ 139 h 513"/>
                  <a:gd name="T60" fmla="*/ 483 w 943"/>
                  <a:gd name="T61" fmla="*/ 54 h 513"/>
                  <a:gd name="T62" fmla="*/ 489 w 943"/>
                  <a:gd name="T63" fmla="*/ 36 h 513"/>
                  <a:gd name="T64" fmla="*/ 520 w 943"/>
                  <a:gd name="T65" fmla="*/ 139 h 513"/>
                  <a:gd name="T66" fmla="*/ 483 w 943"/>
                  <a:gd name="T67" fmla="*/ 0 h 513"/>
                  <a:gd name="T68" fmla="*/ 574 w 943"/>
                  <a:gd name="T69" fmla="*/ 97 h 513"/>
                  <a:gd name="T70" fmla="*/ 918 w 943"/>
                  <a:gd name="T71" fmla="*/ 429 h 513"/>
                  <a:gd name="T72" fmla="*/ 894 w 943"/>
                  <a:gd name="T73" fmla="*/ 429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3" h="513">
                    <a:moveTo>
                      <a:pt x="870" y="489"/>
                    </a:moveTo>
                    <a:lnTo>
                      <a:pt x="858" y="459"/>
                    </a:lnTo>
                    <a:lnTo>
                      <a:pt x="731" y="507"/>
                    </a:lnTo>
                    <a:lnTo>
                      <a:pt x="840" y="459"/>
                    </a:lnTo>
                    <a:lnTo>
                      <a:pt x="592" y="465"/>
                    </a:lnTo>
                    <a:lnTo>
                      <a:pt x="725" y="429"/>
                    </a:lnTo>
                    <a:lnTo>
                      <a:pt x="514" y="429"/>
                    </a:lnTo>
                    <a:lnTo>
                      <a:pt x="453" y="489"/>
                    </a:lnTo>
                    <a:lnTo>
                      <a:pt x="508" y="429"/>
                    </a:lnTo>
                    <a:lnTo>
                      <a:pt x="302" y="441"/>
                    </a:lnTo>
                    <a:lnTo>
                      <a:pt x="495" y="417"/>
                    </a:lnTo>
                    <a:lnTo>
                      <a:pt x="381" y="405"/>
                    </a:lnTo>
                    <a:lnTo>
                      <a:pt x="217" y="417"/>
                    </a:lnTo>
                    <a:lnTo>
                      <a:pt x="356" y="405"/>
                    </a:lnTo>
                    <a:lnTo>
                      <a:pt x="97" y="380"/>
                    </a:lnTo>
                    <a:lnTo>
                      <a:pt x="254" y="374"/>
                    </a:lnTo>
                    <a:lnTo>
                      <a:pt x="0" y="332"/>
                    </a:lnTo>
                    <a:lnTo>
                      <a:pt x="181" y="350"/>
                    </a:lnTo>
                    <a:lnTo>
                      <a:pt x="6" y="205"/>
                    </a:lnTo>
                    <a:lnTo>
                      <a:pt x="133" y="290"/>
                    </a:lnTo>
                    <a:lnTo>
                      <a:pt x="151" y="181"/>
                    </a:lnTo>
                    <a:lnTo>
                      <a:pt x="151" y="266"/>
                    </a:lnTo>
                    <a:lnTo>
                      <a:pt x="260" y="85"/>
                    </a:lnTo>
                    <a:lnTo>
                      <a:pt x="187" y="230"/>
                    </a:lnTo>
                    <a:lnTo>
                      <a:pt x="224" y="266"/>
                    </a:lnTo>
                    <a:lnTo>
                      <a:pt x="260" y="254"/>
                    </a:lnTo>
                    <a:lnTo>
                      <a:pt x="230" y="181"/>
                    </a:lnTo>
                    <a:lnTo>
                      <a:pt x="266" y="145"/>
                    </a:lnTo>
                    <a:lnTo>
                      <a:pt x="248" y="199"/>
                    </a:lnTo>
                    <a:lnTo>
                      <a:pt x="272" y="248"/>
                    </a:lnTo>
                    <a:lnTo>
                      <a:pt x="308" y="224"/>
                    </a:lnTo>
                    <a:lnTo>
                      <a:pt x="308" y="175"/>
                    </a:lnTo>
                    <a:lnTo>
                      <a:pt x="326" y="97"/>
                    </a:lnTo>
                    <a:lnTo>
                      <a:pt x="320" y="151"/>
                    </a:lnTo>
                    <a:lnTo>
                      <a:pt x="314" y="205"/>
                    </a:lnTo>
                    <a:lnTo>
                      <a:pt x="344" y="224"/>
                    </a:lnTo>
                    <a:lnTo>
                      <a:pt x="375" y="217"/>
                    </a:lnTo>
                    <a:lnTo>
                      <a:pt x="369" y="181"/>
                    </a:lnTo>
                    <a:lnTo>
                      <a:pt x="356" y="145"/>
                    </a:lnTo>
                    <a:lnTo>
                      <a:pt x="320" y="67"/>
                    </a:lnTo>
                    <a:lnTo>
                      <a:pt x="381" y="139"/>
                    </a:lnTo>
                    <a:lnTo>
                      <a:pt x="393" y="181"/>
                    </a:lnTo>
                    <a:lnTo>
                      <a:pt x="405" y="139"/>
                    </a:lnTo>
                    <a:lnTo>
                      <a:pt x="387" y="91"/>
                    </a:lnTo>
                    <a:lnTo>
                      <a:pt x="381" y="48"/>
                    </a:lnTo>
                    <a:lnTo>
                      <a:pt x="399" y="79"/>
                    </a:lnTo>
                    <a:lnTo>
                      <a:pt x="411" y="127"/>
                    </a:lnTo>
                    <a:lnTo>
                      <a:pt x="411" y="157"/>
                    </a:lnTo>
                    <a:lnTo>
                      <a:pt x="423" y="127"/>
                    </a:lnTo>
                    <a:lnTo>
                      <a:pt x="423" y="97"/>
                    </a:lnTo>
                    <a:lnTo>
                      <a:pt x="405" y="60"/>
                    </a:lnTo>
                    <a:lnTo>
                      <a:pt x="429" y="85"/>
                    </a:lnTo>
                    <a:lnTo>
                      <a:pt x="435" y="127"/>
                    </a:lnTo>
                    <a:lnTo>
                      <a:pt x="435" y="151"/>
                    </a:lnTo>
                    <a:lnTo>
                      <a:pt x="453" y="163"/>
                    </a:lnTo>
                    <a:lnTo>
                      <a:pt x="447" y="139"/>
                    </a:lnTo>
                    <a:lnTo>
                      <a:pt x="435" y="103"/>
                    </a:lnTo>
                    <a:lnTo>
                      <a:pt x="441" y="48"/>
                    </a:lnTo>
                    <a:lnTo>
                      <a:pt x="447" y="97"/>
                    </a:lnTo>
                    <a:lnTo>
                      <a:pt x="465" y="139"/>
                    </a:lnTo>
                    <a:lnTo>
                      <a:pt x="489" y="115"/>
                    </a:lnTo>
                    <a:lnTo>
                      <a:pt x="483" y="54"/>
                    </a:lnTo>
                    <a:lnTo>
                      <a:pt x="441" y="0"/>
                    </a:lnTo>
                    <a:lnTo>
                      <a:pt x="489" y="36"/>
                    </a:lnTo>
                    <a:lnTo>
                      <a:pt x="514" y="91"/>
                    </a:lnTo>
                    <a:lnTo>
                      <a:pt x="520" y="139"/>
                    </a:lnTo>
                    <a:lnTo>
                      <a:pt x="526" y="73"/>
                    </a:lnTo>
                    <a:lnTo>
                      <a:pt x="483" y="0"/>
                    </a:lnTo>
                    <a:lnTo>
                      <a:pt x="526" y="42"/>
                    </a:lnTo>
                    <a:lnTo>
                      <a:pt x="574" y="97"/>
                    </a:lnTo>
                    <a:lnTo>
                      <a:pt x="943" y="97"/>
                    </a:lnTo>
                    <a:lnTo>
                      <a:pt x="918" y="429"/>
                    </a:lnTo>
                    <a:lnTo>
                      <a:pt x="943" y="513"/>
                    </a:lnTo>
                    <a:lnTo>
                      <a:pt x="894" y="429"/>
                    </a:lnTo>
                    <a:lnTo>
                      <a:pt x="870" y="489"/>
                    </a:lnTo>
                    <a:close/>
                  </a:path>
                </a:pathLst>
              </a:custGeom>
              <a:solidFill>
                <a:srgbClr val="99CC00">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2" name="Group 91"/>
              <p:cNvGrpSpPr>
                <a:grpSpLocks/>
              </p:cNvGrpSpPr>
              <p:nvPr/>
            </p:nvGrpSpPr>
            <p:grpSpPr bwMode="auto">
              <a:xfrm>
                <a:off x="2613" y="1620"/>
                <a:ext cx="4368" cy="4347"/>
                <a:chOff x="2644" y="1645"/>
                <a:chExt cx="4368" cy="4347"/>
              </a:xfrm>
            </p:grpSpPr>
            <p:sp>
              <p:nvSpPr>
                <p:cNvPr id="133" name="Freeform 92"/>
                <p:cNvSpPr>
                  <a:spLocks/>
                </p:cNvSpPr>
                <p:nvPr/>
              </p:nvSpPr>
              <p:spPr bwMode="auto">
                <a:xfrm>
                  <a:off x="3163" y="2140"/>
                  <a:ext cx="3565" cy="3852"/>
                </a:xfrm>
                <a:custGeom>
                  <a:avLst/>
                  <a:gdLst>
                    <a:gd name="T0" fmla="*/ 1456 w 3565"/>
                    <a:gd name="T1" fmla="*/ 3442 h 3852"/>
                    <a:gd name="T2" fmla="*/ 1233 w 3565"/>
                    <a:gd name="T3" fmla="*/ 3750 h 3852"/>
                    <a:gd name="T4" fmla="*/ 1529 w 3565"/>
                    <a:gd name="T5" fmla="*/ 3846 h 3852"/>
                    <a:gd name="T6" fmla="*/ 1740 w 3565"/>
                    <a:gd name="T7" fmla="*/ 3804 h 3852"/>
                    <a:gd name="T8" fmla="*/ 1897 w 3565"/>
                    <a:gd name="T9" fmla="*/ 3732 h 3852"/>
                    <a:gd name="T10" fmla="*/ 2133 w 3565"/>
                    <a:gd name="T11" fmla="*/ 3774 h 3852"/>
                    <a:gd name="T12" fmla="*/ 2127 w 3565"/>
                    <a:gd name="T13" fmla="*/ 3689 h 3852"/>
                    <a:gd name="T14" fmla="*/ 2169 w 3565"/>
                    <a:gd name="T15" fmla="*/ 3611 h 3852"/>
                    <a:gd name="T16" fmla="*/ 2091 w 3565"/>
                    <a:gd name="T17" fmla="*/ 3104 h 3852"/>
                    <a:gd name="T18" fmla="*/ 2351 w 3565"/>
                    <a:gd name="T19" fmla="*/ 2699 h 3852"/>
                    <a:gd name="T20" fmla="*/ 2749 w 3565"/>
                    <a:gd name="T21" fmla="*/ 2204 h 3852"/>
                    <a:gd name="T22" fmla="*/ 3565 w 3565"/>
                    <a:gd name="T23" fmla="*/ 1836 h 3852"/>
                    <a:gd name="T24" fmla="*/ 3342 w 3565"/>
                    <a:gd name="T25" fmla="*/ 1685 h 3852"/>
                    <a:gd name="T26" fmla="*/ 3003 w 3565"/>
                    <a:gd name="T27" fmla="*/ 1890 h 3852"/>
                    <a:gd name="T28" fmla="*/ 3142 w 3565"/>
                    <a:gd name="T29" fmla="*/ 1703 h 3852"/>
                    <a:gd name="T30" fmla="*/ 3130 w 3565"/>
                    <a:gd name="T31" fmla="*/ 1546 h 3852"/>
                    <a:gd name="T32" fmla="*/ 2774 w 3565"/>
                    <a:gd name="T33" fmla="*/ 1824 h 3852"/>
                    <a:gd name="T34" fmla="*/ 2743 w 3565"/>
                    <a:gd name="T35" fmla="*/ 2071 h 3852"/>
                    <a:gd name="T36" fmla="*/ 2266 w 3565"/>
                    <a:gd name="T37" fmla="*/ 2476 h 3852"/>
                    <a:gd name="T38" fmla="*/ 2115 w 3565"/>
                    <a:gd name="T39" fmla="*/ 2379 h 3852"/>
                    <a:gd name="T40" fmla="*/ 2399 w 3565"/>
                    <a:gd name="T41" fmla="*/ 1878 h 3852"/>
                    <a:gd name="T42" fmla="*/ 2985 w 3565"/>
                    <a:gd name="T43" fmla="*/ 1425 h 3852"/>
                    <a:gd name="T44" fmla="*/ 3082 w 3565"/>
                    <a:gd name="T45" fmla="*/ 1377 h 3852"/>
                    <a:gd name="T46" fmla="*/ 3009 w 3565"/>
                    <a:gd name="T47" fmla="*/ 1141 h 3852"/>
                    <a:gd name="T48" fmla="*/ 2768 w 3565"/>
                    <a:gd name="T49" fmla="*/ 1075 h 3852"/>
                    <a:gd name="T50" fmla="*/ 2538 w 3565"/>
                    <a:gd name="T51" fmla="*/ 1612 h 3852"/>
                    <a:gd name="T52" fmla="*/ 2665 w 3565"/>
                    <a:gd name="T53" fmla="*/ 827 h 3852"/>
                    <a:gd name="T54" fmla="*/ 2586 w 3565"/>
                    <a:gd name="T55" fmla="*/ 495 h 3852"/>
                    <a:gd name="T56" fmla="*/ 2236 w 3565"/>
                    <a:gd name="T57" fmla="*/ 882 h 3852"/>
                    <a:gd name="T58" fmla="*/ 2435 w 3565"/>
                    <a:gd name="T59" fmla="*/ 459 h 3852"/>
                    <a:gd name="T60" fmla="*/ 2091 w 3565"/>
                    <a:gd name="T61" fmla="*/ 423 h 3852"/>
                    <a:gd name="T62" fmla="*/ 2061 w 3565"/>
                    <a:gd name="T63" fmla="*/ 417 h 3852"/>
                    <a:gd name="T64" fmla="*/ 1982 w 3565"/>
                    <a:gd name="T65" fmla="*/ 465 h 3852"/>
                    <a:gd name="T66" fmla="*/ 1758 w 3565"/>
                    <a:gd name="T67" fmla="*/ 670 h 3852"/>
                    <a:gd name="T68" fmla="*/ 2242 w 3565"/>
                    <a:gd name="T69" fmla="*/ 1039 h 3852"/>
                    <a:gd name="T70" fmla="*/ 2278 w 3565"/>
                    <a:gd name="T71" fmla="*/ 1872 h 3852"/>
                    <a:gd name="T72" fmla="*/ 1928 w 3565"/>
                    <a:gd name="T73" fmla="*/ 2295 h 3852"/>
                    <a:gd name="T74" fmla="*/ 1601 w 3565"/>
                    <a:gd name="T75" fmla="*/ 2488 h 3852"/>
                    <a:gd name="T76" fmla="*/ 1263 w 3565"/>
                    <a:gd name="T77" fmla="*/ 2228 h 3852"/>
                    <a:gd name="T78" fmla="*/ 1390 w 3565"/>
                    <a:gd name="T79" fmla="*/ 1636 h 3852"/>
                    <a:gd name="T80" fmla="*/ 1946 w 3565"/>
                    <a:gd name="T81" fmla="*/ 1135 h 3852"/>
                    <a:gd name="T82" fmla="*/ 1855 w 3565"/>
                    <a:gd name="T83" fmla="*/ 930 h 3852"/>
                    <a:gd name="T84" fmla="*/ 1553 w 3565"/>
                    <a:gd name="T85" fmla="*/ 996 h 3852"/>
                    <a:gd name="T86" fmla="*/ 1595 w 3565"/>
                    <a:gd name="T87" fmla="*/ 525 h 3852"/>
                    <a:gd name="T88" fmla="*/ 1317 w 3565"/>
                    <a:gd name="T89" fmla="*/ 284 h 3852"/>
                    <a:gd name="T90" fmla="*/ 1595 w 3565"/>
                    <a:gd name="T91" fmla="*/ 592 h 3852"/>
                    <a:gd name="T92" fmla="*/ 1281 w 3565"/>
                    <a:gd name="T93" fmla="*/ 501 h 3852"/>
                    <a:gd name="T94" fmla="*/ 1154 w 3565"/>
                    <a:gd name="T95" fmla="*/ 694 h 3852"/>
                    <a:gd name="T96" fmla="*/ 1450 w 3565"/>
                    <a:gd name="T97" fmla="*/ 1117 h 3852"/>
                    <a:gd name="T98" fmla="*/ 1045 w 3565"/>
                    <a:gd name="T99" fmla="*/ 1950 h 3852"/>
                    <a:gd name="T100" fmla="*/ 647 w 3565"/>
                    <a:gd name="T101" fmla="*/ 1081 h 3852"/>
                    <a:gd name="T102" fmla="*/ 562 w 3565"/>
                    <a:gd name="T103" fmla="*/ 725 h 3852"/>
                    <a:gd name="T104" fmla="*/ 357 w 3565"/>
                    <a:gd name="T105" fmla="*/ 827 h 3852"/>
                    <a:gd name="T106" fmla="*/ 459 w 3565"/>
                    <a:gd name="T107" fmla="*/ 1123 h 3852"/>
                    <a:gd name="T108" fmla="*/ 151 w 3565"/>
                    <a:gd name="T109" fmla="*/ 1286 h 3852"/>
                    <a:gd name="T110" fmla="*/ 665 w 3565"/>
                    <a:gd name="T111" fmla="*/ 1576 h 3852"/>
                    <a:gd name="T112" fmla="*/ 296 w 3565"/>
                    <a:gd name="T113" fmla="*/ 1498 h 3852"/>
                    <a:gd name="T114" fmla="*/ 339 w 3565"/>
                    <a:gd name="T115" fmla="*/ 1854 h 3852"/>
                    <a:gd name="T116" fmla="*/ 1052 w 3565"/>
                    <a:gd name="T117" fmla="*/ 2349 h 3852"/>
                    <a:gd name="T118" fmla="*/ 1372 w 3565"/>
                    <a:gd name="T119" fmla="*/ 2681 h 3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5" h="3852">
                      <a:moveTo>
                        <a:pt x="1408" y="2880"/>
                      </a:moveTo>
                      <a:lnTo>
                        <a:pt x="1420" y="2953"/>
                      </a:lnTo>
                      <a:lnTo>
                        <a:pt x="1432" y="3043"/>
                      </a:lnTo>
                      <a:lnTo>
                        <a:pt x="1438" y="3140"/>
                      </a:lnTo>
                      <a:lnTo>
                        <a:pt x="1444" y="3237"/>
                      </a:lnTo>
                      <a:lnTo>
                        <a:pt x="1450" y="3327"/>
                      </a:lnTo>
                      <a:lnTo>
                        <a:pt x="1462" y="3387"/>
                      </a:lnTo>
                      <a:lnTo>
                        <a:pt x="1456" y="3442"/>
                      </a:lnTo>
                      <a:lnTo>
                        <a:pt x="1438" y="3496"/>
                      </a:lnTo>
                      <a:lnTo>
                        <a:pt x="1420" y="3575"/>
                      </a:lnTo>
                      <a:lnTo>
                        <a:pt x="1408" y="3617"/>
                      </a:lnTo>
                      <a:lnTo>
                        <a:pt x="1348" y="3635"/>
                      </a:lnTo>
                      <a:lnTo>
                        <a:pt x="1305" y="3665"/>
                      </a:lnTo>
                      <a:lnTo>
                        <a:pt x="1245" y="3701"/>
                      </a:lnTo>
                      <a:lnTo>
                        <a:pt x="1197" y="3744"/>
                      </a:lnTo>
                      <a:lnTo>
                        <a:pt x="1233" y="3750"/>
                      </a:lnTo>
                      <a:lnTo>
                        <a:pt x="1269" y="3750"/>
                      </a:lnTo>
                      <a:lnTo>
                        <a:pt x="1342" y="3744"/>
                      </a:lnTo>
                      <a:lnTo>
                        <a:pt x="1396" y="3744"/>
                      </a:lnTo>
                      <a:lnTo>
                        <a:pt x="1487" y="3720"/>
                      </a:lnTo>
                      <a:lnTo>
                        <a:pt x="1511" y="3707"/>
                      </a:lnTo>
                      <a:lnTo>
                        <a:pt x="1523" y="3738"/>
                      </a:lnTo>
                      <a:lnTo>
                        <a:pt x="1523" y="3774"/>
                      </a:lnTo>
                      <a:lnTo>
                        <a:pt x="1529" y="3846"/>
                      </a:lnTo>
                      <a:lnTo>
                        <a:pt x="1553" y="3852"/>
                      </a:lnTo>
                      <a:lnTo>
                        <a:pt x="1607" y="3804"/>
                      </a:lnTo>
                      <a:lnTo>
                        <a:pt x="1638" y="3774"/>
                      </a:lnTo>
                      <a:lnTo>
                        <a:pt x="1656" y="3744"/>
                      </a:lnTo>
                      <a:lnTo>
                        <a:pt x="1674" y="3726"/>
                      </a:lnTo>
                      <a:lnTo>
                        <a:pt x="1704" y="3714"/>
                      </a:lnTo>
                      <a:lnTo>
                        <a:pt x="1716" y="3756"/>
                      </a:lnTo>
                      <a:lnTo>
                        <a:pt x="1740" y="3804"/>
                      </a:lnTo>
                      <a:lnTo>
                        <a:pt x="1765" y="3846"/>
                      </a:lnTo>
                      <a:lnTo>
                        <a:pt x="1789" y="3846"/>
                      </a:lnTo>
                      <a:lnTo>
                        <a:pt x="1813" y="3804"/>
                      </a:lnTo>
                      <a:lnTo>
                        <a:pt x="1825" y="3768"/>
                      </a:lnTo>
                      <a:lnTo>
                        <a:pt x="1855" y="3738"/>
                      </a:lnTo>
                      <a:lnTo>
                        <a:pt x="1861" y="3720"/>
                      </a:lnTo>
                      <a:lnTo>
                        <a:pt x="1879" y="3726"/>
                      </a:lnTo>
                      <a:lnTo>
                        <a:pt x="1897" y="3732"/>
                      </a:lnTo>
                      <a:lnTo>
                        <a:pt x="1916" y="3750"/>
                      </a:lnTo>
                      <a:lnTo>
                        <a:pt x="1934" y="3768"/>
                      </a:lnTo>
                      <a:lnTo>
                        <a:pt x="1970" y="3780"/>
                      </a:lnTo>
                      <a:lnTo>
                        <a:pt x="2000" y="3786"/>
                      </a:lnTo>
                      <a:lnTo>
                        <a:pt x="2042" y="3792"/>
                      </a:lnTo>
                      <a:lnTo>
                        <a:pt x="2097" y="3798"/>
                      </a:lnTo>
                      <a:lnTo>
                        <a:pt x="2115" y="3792"/>
                      </a:lnTo>
                      <a:lnTo>
                        <a:pt x="2133" y="3774"/>
                      </a:lnTo>
                      <a:lnTo>
                        <a:pt x="2109" y="3744"/>
                      </a:lnTo>
                      <a:lnTo>
                        <a:pt x="2079" y="3726"/>
                      </a:lnTo>
                      <a:lnTo>
                        <a:pt x="2049" y="3707"/>
                      </a:lnTo>
                      <a:lnTo>
                        <a:pt x="2030" y="3683"/>
                      </a:lnTo>
                      <a:lnTo>
                        <a:pt x="2036" y="3659"/>
                      </a:lnTo>
                      <a:lnTo>
                        <a:pt x="2067" y="3665"/>
                      </a:lnTo>
                      <a:lnTo>
                        <a:pt x="2097" y="3665"/>
                      </a:lnTo>
                      <a:lnTo>
                        <a:pt x="2127" y="3689"/>
                      </a:lnTo>
                      <a:lnTo>
                        <a:pt x="2157" y="3707"/>
                      </a:lnTo>
                      <a:lnTo>
                        <a:pt x="2206" y="3744"/>
                      </a:lnTo>
                      <a:lnTo>
                        <a:pt x="2242" y="3750"/>
                      </a:lnTo>
                      <a:lnTo>
                        <a:pt x="2272" y="3744"/>
                      </a:lnTo>
                      <a:lnTo>
                        <a:pt x="2254" y="3701"/>
                      </a:lnTo>
                      <a:lnTo>
                        <a:pt x="2230" y="3677"/>
                      </a:lnTo>
                      <a:lnTo>
                        <a:pt x="2200" y="3647"/>
                      </a:lnTo>
                      <a:lnTo>
                        <a:pt x="2169" y="3611"/>
                      </a:lnTo>
                      <a:lnTo>
                        <a:pt x="2139" y="3587"/>
                      </a:lnTo>
                      <a:lnTo>
                        <a:pt x="2115" y="3526"/>
                      </a:lnTo>
                      <a:lnTo>
                        <a:pt x="2091" y="3490"/>
                      </a:lnTo>
                      <a:lnTo>
                        <a:pt x="2079" y="3418"/>
                      </a:lnTo>
                      <a:lnTo>
                        <a:pt x="2079" y="3333"/>
                      </a:lnTo>
                      <a:lnTo>
                        <a:pt x="2103" y="3243"/>
                      </a:lnTo>
                      <a:lnTo>
                        <a:pt x="2097" y="3164"/>
                      </a:lnTo>
                      <a:lnTo>
                        <a:pt x="2091" y="3104"/>
                      </a:lnTo>
                      <a:lnTo>
                        <a:pt x="2103" y="3055"/>
                      </a:lnTo>
                      <a:lnTo>
                        <a:pt x="2103" y="3001"/>
                      </a:lnTo>
                      <a:lnTo>
                        <a:pt x="2115" y="2947"/>
                      </a:lnTo>
                      <a:lnTo>
                        <a:pt x="2127" y="2904"/>
                      </a:lnTo>
                      <a:lnTo>
                        <a:pt x="2157" y="2862"/>
                      </a:lnTo>
                      <a:lnTo>
                        <a:pt x="2212" y="2814"/>
                      </a:lnTo>
                      <a:lnTo>
                        <a:pt x="2284" y="2759"/>
                      </a:lnTo>
                      <a:lnTo>
                        <a:pt x="2351" y="2699"/>
                      </a:lnTo>
                      <a:lnTo>
                        <a:pt x="2411" y="2633"/>
                      </a:lnTo>
                      <a:lnTo>
                        <a:pt x="2441" y="2560"/>
                      </a:lnTo>
                      <a:lnTo>
                        <a:pt x="2496" y="2488"/>
                      </a:lnTo>
                      <a:lnTo>
                        <a:pt x="2556" y="2403"/>
                      </a:lnTo>
                      <a:lnTo>
                        <a:pt x="2592" y="2367"/>
                      </a:lnTo>
                      <a:lnTo>
                        <a:pt x="2617" y="2325"/>
                      </a:lnTo>
                      <a:lnTo>
                        <a:pt x="2689" y="2252"/>
                      </a:lnTo>
                      <a:lnTo>
                        <a:pt x="2749" y="2204"/>
                      </a:lnTo>
                      <a:lnTo>
                        <a:pt x="2840" y="2125"/>
                      </a:lnTo>
                      <a:lnTo>
                        <a:pt x="2900" y="2083"/>
                      </a:lnTo>
                      <a:lnTo>
                        <a:pt x="3009" y="2005"/>
                      </a:lnTo>
                      <a:lnTo>
                        <a:pt x="3082" y="1962"/>
                      </a:lnTo>
                      <a:lnTo>
                        <a:pt x="3136" y="1920"/>
                      </a:lnTo>
                      <a:lnTo>
                        <a:pt x="3203" y="1872"/>
                      </a:lnTo>
                      <a:lnTo>
                        <a:pt x="3317" y="1866"/>
                      </a:lnTo>
                      <a:lnTo>
                        <a:pt x="3565" y="1836"/>
                      </a:lnTo>
                      <a:lnTo>
                        <a:pt x="3475" y="1824"/>
                      </a:lnTo>
                      <a:lnTo>
                        <a:pt x="3420" y="1836"/>
                      </a:lnTo>
                      <a:lnTo>
                        <a:pt x="3517" y="1691"/>
                      </a:lnTo>
                      <a:lnTo>
                        <a:pt x="3384" y="1836"/>
                      </a:lnTo>
                      <a:lnTo>
                        <a:pt x="3317" y="1836"/>
                      </a:lnTo>
                      <a:lnTo>
                        <a:pt x="3257" y="1824"/>
                      </a:lnTo>
                      <a:lnTo>
                        <a:pt x="3287" y="1757"/>
                      </a:lnTo>
                      <a:lnTo>
                        <a:pt x="3342" y="1685"/>
                      </a:lnTo>
                      <a:lnTo>
                        <a:pt x="3493" y="1516"/>
                      </a:lnTo>
                      <a:lnTo>
                        <a:pt x="3360" y="1630"/>
                      </a:lnTo>
                      <a:lnTo>
                        <a:pt x="3287" y="1703"/>
                      </a:lnTo>
                      <a:lnTo>
                        <a:pt x="3221" y="1763"/>
                      </a:lnTo>
                      <a:lnTo>
                        <a:pt x="3178" y="1793"/>
                      </a:lnTo>
                      <a:lnTo>
                        <a:pt x="3124" y="1836"/>
                      </a:lnTo>
                      <a:lnTo>
                        <a:pt x="3076" y="1860"/>
                      </a:lnTo>
                      <a:lnTo>
                        <a:pt x="3003" y="1890"/>
                      </a:lnTo>
                      <a:lnTo>
                        <a:pt x="2949" y="1914"/>
                      </a:lnTo>
                      <a:lnTo>
                        <a:pt x="2943" y="1866"/>
                      </a:lnTo>
                      <a:lnTo>
                        <a:pt x="3021" y="1812"/>
                      </a:lnTo>
                      <a:lnTo>
                        <a:pt x="3070" y="1751"/>
                      </a:lnTo>
                      <a:lnTo>
                        <a:pt x="3112" y="1739"/>
                      </a:lnTo>
                      <a:lnTo>
                        <a:pt x="3154" y="1715"/>
                      </a:lnTo>
                      <a:lnTo>
                        <a:pt x="3287" y="1618"/>
                      </a:lnTo>
                      <a:lnTo>
                        <a:pt x="3142" y="1703"/>
                      </a:lnTo>
                      <a:lnTo>
                        <a:pt x="3076" y="1727"/>
                      </a:lnTo>
                      <a:lnTo>
                        <a:pt x="3184" y="1522"/>
                      </a:lnTo>
                      <a:lnTo>
                        <a:pt x="3027" y="1751"/>
                      </a:lnTo>
                      <a:lnTo>
                        <a:pt x="2991" y="1805"/>
                      </a:lnTo>
                      <a:lnTo>
                        <a:pt x="2925" y="1836"/>
                      </a:lnTo>
                      <a:lnTo>
                        <a:pt x="2931" y="1739"/>
                      </a:lnTo>
                      <a:lnTo>
                        <a:pt x="2973" y="1715"/>
                      </a:lnTo>
                      <a:lnTo>
                        <a:pt x="3130" y="1546"/>
                      </a:lnTo>
                      <a:lnTo>
                        <a:pt x="2967" y="1679"/>
                      </a:lnTo>
                      <a:lnTo>
                        <a:pt x="2925" y="1703"/>
                      </a:lnTo>
                      <a:lnTo>
                        <a:pt x="2907" y="1612"/>
                      </a:lnTo>
                      <a:lnTo>
                        <a:pt x="2894" y="1498"/>
                      </a:lnTo>
                      <a:lnTo>
                        <a:pt x="2894" y="1679"/>
                      </a:lnTo>
                      <a:lnTo>
                        <a:pt x="2894" y="1751"/>
                      </a:lnTo>
                      <a:lnTo>
                        <a:pt x="2882" y="1812"/>
                      </a:lnTo>
                      <a:lnTo>
                        <a:pt x="2774" y="1824"/>
                      </a:lnTo>
                      <a:lnTo>
                        <a:pt x="2737" y="1824"/>
                      </a:lnTo>
                      <a:lnTo>
                        <a:pt x="2598" y="1787"/>
                      </a:lnTo>
                      <a:lnTo>
                        <a:pt x="2707" y="1836"/>
                      </a:lnTo>
                      <a:lnTo>
                        <a:pt x="2804" y="1854"/>
                      </a:lnTo>
                      <a:lnTo>
                        <a:pt x="2876" y="1848"/>
                      </a:lnTo>
                      <a:lnTo>
                        <a:pt x="2900" y="1950"/>
                      </a:lnTo>
                      <a:lnTo>
                        <a:pt x="2816" y="2011"/>
                      </a:lnTo>
                      <a:lnTo>
                        <a:pt x="2743" y="2071"/>
                      </a:lnTo>
                      <a:lnTo>
                        <a:pt x="2647" y="2132"/>
                      </a:lnTo>
                      <a:lnTo>
                        <a:pt x="2568" y="2192"/>
                      </a:lnTo>
                      <a:lnTo>
                        <a:pt x="2526" y="2222"/>
                      </a:lnTo>
                      <a:lnTo>
                        <a:pt x="2465" y="2258"/>
                      </a:lnTo>
                      <a:lnTo>
                        <a:pt x="2423" y="2307"/>
                      </a:lnTo>
                      <a:lnTo>
                        <a:pt x="2375" y="2367"/>
                      </a:lnTo>
                      <a:lnTo>
                        <a:pt x="2320" y="2421"/>
                      </a:lnTo>
                      <a:lnTo>
                        <a:pt x="2266" y="2476"/>
                      </a:lnTo>
                      <a:lnTo>
                        <a:pt x="2236" y="2518"/>
                      </a:lnTo>
                      <a:lnTo>
                        <a:pt x="2169" y="2536"/>
                      </a:lnTo>
                      <a:lnTo>
                        <a:pt x="2127" y="2554"/>
                      </a:lnTo>
                      <a:lnTo>
                        <a:pt x="2097" y="2572"/>
                      </a:lnTo>
                      <a:lnTo>
                        <a:pt x="2067" y="2590"/>
                      </a:lnTo>
                      <a:lnTo>
                        <a:pt x="2079" y="2506"/>
                      </a:lnTo>
                      <a:lnTo>
                        <a:pt x="2097" y="2439"/>
                      </a:lnTo>
                      <a:lnTo>
                        <a:pt x="2115" y="2379"/>
                      </a:lnTo>
                      <a:lnTo>
                        <a:pt x="2157" y="2331"/>
                      </a:lnTo>
                      <a:lnTo>
                        <a:pt x="2200" y="2270"/>
                      </a:lnTo>
                      <a:lnTo>
                        <a:pt x="2242" y="2204"/>
                      </a:lnTo>
                      <a:lnTo>
                        <a:pt x="2296" y="2113"/>
                      </a:lnTo>
                      <a:lnTo>
                        <a:pt x="2314" y="2077"/>
                      </a:lnTo>
                      <a:lnTo>
                        <a:pt x="2345" y="2023"/>
                      </a:lnTo>
                      <a:lnTo>
                        <a:pt x="2375" y="1950"/>
                      </a:lnTo>
                      <a:lnTo>
                        <a:pt x="2399" y="1878"/>
                      </a:lnTo>
                      <a:lnTo>
                        <a:pt x="2411" y="1799"/>
                      </a:lnTo>
                      <a:lnTo>
                        <a:pt x="2441" y="1727"/>
                      </a:lnTo>
                      <a:lnTo>
                        <a:pt x="2514" y="1691"/>
                      </a:lnTo>
                      <a:lnTo>
                        <a:pt x="2623" y="1642"/>
                      </a:lnTo>
                      <a:lnTo>
                        <a:pt x="2695" y="1588"/>
                      </a:lnTo>
                      <a:lnTo>
                        <a:pt x="2786" y="1534"/>
                      </a:lnTo>
                      <a:lnTo>
                        <a:pt x="2907" y="1461"/>
                      </a:lnTo>
                      <a:lnTo>
                        <a:pt x="2985" y="1425"/>
                      </a:lnTo>
                      <a:lnTo>
                        <a:pt x="3039" y="1395"/>
                      </a:lnTo>
                      <a:lnTo>
                        <a:pt x="3287" y="1389"/>
                      </a:lnTo>
                      <a:lnTo>
                        <a:pt x="3299" y="1455"/>
                      </a:lnTo>
                      <a:lnTo>
                        <a:pt x="3342" y="1534"/>
                      </a:lnTo>
                      <a:lnTo>
                        <a:pt x="3311" y="1449"/>
                      </a:lnTo>
                      <a:lnTo>
                        <a:pt x="3311" y="1389"/>
                      </a:lnTo>
                      <a:lnTo>
                        <a:pt x="3517" y="1359"/>
                      </a:lnTo>
                      <a:lnTo>
                        <a:pt x="3082" y="1377"/>
                      </a:lnTo>
                      <a:lnTo>
                        <a:pt x="3166" y="1310"/>
                      </a:lnTo>
                      <a:lnTo>
                        <a:pt x="3263" y="1226"/>
                      </a:lnTo>
                      <a:lnTo>
                        <a:pt x="3136" y="1298"/>
                      </a:lnTo>
                      <a:lnTo>
                        <a:pt x="3058" y="1322"/>
                      </a:lnTo>
                      <a:lnTo>
                        <a:pt x="2991" y="1347"/>
                      </a:lnTo>
                      <a:lnTo>
                        <a:pt x="2931" y="1280"/>
                      </a:lnTo>
                      <a:lnTo>
                        <a:pt x="2907" y="1178"/>
                      </a:lnTo>
                      <a:lnTo>
                        <a:pt x="3009" y="1141"/>
                      </a:lnTo>
                      <a:lnTo>
                        <a:pt x="3106" y="1051"/>
                      </a:lnTo>
                      <a:lnTo>
                        <a:pt x="2973" y="1135"/>
                      </a:lnTo>
                      <a:lnTo>
                        <a:pt x="2900" y="1147"/>
                      </a:lnTo>
                      <a:lnTo>
                        <a:pt x="2822" y="936"/>
                      </a:lnTo>
                      <a:lnTo>
                        <a:pt x="2822" y="1039"/>
                      </a:lnTo>
                      <a:lnTo>
                        <a:pt x="2768" y="1057"/>
                      </a:lnTo>
                      <a:lnTo>
                        <a:pt x="2647" y="1039"/>
                      </a:lnTo>
                      <a:lnTo>
                        <a:pt x="2768" y="1075"/>
                      </a:lnTo>
                      <a:lnTo>
                        <a:pt x="2840" y="1069"/>
                      </a:lnTo>
                      <a:lnTo>
                        <a:pt x="2870" y="1184"/>
                      </a:lnTo>
                      <a:lnTo>
                        <a:pt x="2907" y="1286"/>
                      </a:lnTo>
                      <a:lnTo>
                        <a:pt x="2949" y="1377"/>
                      </a:lnTo>
                      <a:lnTo>
                        <a:pt x="2846" y="1437"/>
                      </a:lnTo>
                      <a:lnTo>
                        <a:pt x="2731" y="1498"/>
                      </a:lnTo>
                      <a:lnTo>
                        <a:pt x="2617" y="1564"/>
                      </a:lnTo>
                      <a:lnTo>
                        <a:pt x="2538" y="1612"/>
                      </a:lnTo>
                      <a:lnTo>
                        <a:pt x="2453" y="1642"/>
                      </a:lnTo>
                      <a:lnTo>
                        <a:pt x="2490" y="1491"/>
                      </a:lnTo>
                      <a:lnTo>
                        <a:pt x="2514" y="1347"/>
                      </a:lnTo>
                      <a:lnTo>
                        <a:pt x="2526" y="1244"/>
                      </a:lnTo>
                      <a:lnTo>
                        <a:pt x="2538" y="1129"/>
                      </a:lnTo>
                      <a:lnTo>
                        <a:pt x="2538" y="1033"/>
                      </a:lnTo>
                      <a:lnTo>
                        <a:pt x="2568" y="924"/>
                      </a:lnTo>
                      <a:lnTo>
                        <a:pt x="2665" y="827"/>
                      </a:lnTo>
                      <a:lnTo>
                        <a:pt x="2768" y="725"/>
                      </a:lnTo>
                      <a:lnTo>
                        <a:pt x="2858" y="531"/>
                      </a:lnTo>
                      <a:lnTo>
                        <a:pt x="2755" y="694"/>
                      </a:lnTo>
                      <a:lnTo>
                        <a:pt x="2653" y="785"/>
                      </a:lnTo>
                      <a:lnTo>
                        <a:pt x="2562" y="870"/>
                      </a:lnTo>
                      <a:lnTo>
                        <a:pt x="2556" y="779"/>
                      </a:lnTo>
                      <a:lnTo>
                        <a:pt x="2562" y="670"/>
                      </a:lnTo>
                      <a:lnTo>
                        <a:pt x="2586" y="495"/>
                      </a:lnTo>
                      <a:lnTo>
                        <a:pt x="2520" y="743"/>
                      </a:lnTo>
                      <a:lnTo>
                        <a:pt x="2520" y="894"/>
                      </a:lnTo>
                      <a:lnTo>
                        <a:pt x="2490" y="1008"/>
                      </a:lnTo>
                      <a:lnTo>
                        <a:pt x="2465" y="1147"/>
                      </a:lnTo>
                      <a:lnTo>
                        <a:pt x="2441" y="1214"/>
                      </a:lnTo>
                      <a:lnTo>
                        <a:pt x="2387" y="1141"/>
                      </a:lnTo>
                      <a:lnTo>
                        <a:pt x="2302" y="1021"/>
                      </a:lnTo>
                      <a:lnTo>
                        <a:pt x="2236" y="882"/>
                      </a:lnTo>
                      <a:lnTo>
                        <a:pt x="2296" y="821"/>
                      </a:lnTo>
                      <a:lnTo>
                        <a:pt x="2345" y="743"/>
                      </a:lnTo>
                      <a:lnTo>
                        <a:pt x="2423" y="719"/>
                      </a:lnTo>
                      <a:lnTo>
                        <a:pt x="2538" y="622"/>
                      </a:lnTo>
                      <a:lnTo>
                        <a:pt x="2399" y="694"/>
                      </a:lnTo>
                      <a:lnTo>
                        <a:pt x="2357" y="707"/>
                      </a:lnTo>
                      <a:lnTo>
                        <a:pt x="2399" y="628"/>
                      </a:lnTo>
                      <a:lnTo>
                        <a:pt x="2435" y="459"/>
                      </a:lnTo>
                      <a:lnTo>
                        <a:pt x="2363" y="640"/>
                      </a:lnTo>
                      <a:lnTo>
                        <a:pt x="2333" y="707"/>
                      </a:lnTo>
                      <a:lnTo>
                        <a:pt x="2314" y="743"/>
                      </a:lnTo>
                      <a:lnTo>
                        <a:pt x="2260" y="791"/>
                      </a:lnTo>
                      <a:lnTo>
                        <a:pt x="2212" y="851"/>
                      </a:lnTo>
                      <a:lnTo>
                        <a:pt x="2145" y="707"/>
                      </a:lnTo>
                      <a:lnTo>
                        <a:pt x="2079" y="537"/>
                      </a:lnTo>
                      <a:lnTo>
                        <a:pt x="2091" y="423"/>
                      </a:lnTo>
                      <a:lnTo>
                        <a:pt x="2163" y="393"/>
                      </a:lnTo>
                      <a:lnTo>
                        <a:pt x="2339" y="260"/>
                      </a:lnTo>
                      <a:lnTo>
                        <a:pt x="2157" y="368"/>
                      </a:lnTo>
                      <a:lnTo>
                        <a:pt x="2091" y="393"/>
                      </a:lnTo>
                      <a:lnTo>
                        <a:pt x="2097" y="248"/>
                      </a:lnTo>
                      <a:lnTo>
                        <a:pt x="2091" y="0"/>
                      </a:lnTo>
                      <a:lnTo>
                        <a:pt x="2079" y="266"/>
                      </a:lnTo>
                      <a:lnTo>
                        <a:pt x="2061" y="417"/>
                      </a:lnTo>
                      <a:lnTo>
                        <a:pt x="2042" y="489"/>
                      </a:lnTo>
                      <a:lnTo>
                        <a:pt x="1994" y="387"/>
                      </a:lnTo>
                      <a:lnTo>
                        <a:pt x="1855" y="169"/>
                      </a:lnTo>
                      <a:lnTo>
                        <a:pt x="1982" y="429"/>
                      </a:lnTo>
                      <a:lnTo>
                        <a:pt x="1873" y="405"/>
                      </a:lnTo>
                      <a:lnTo>
                        <a:pt x="1765" y="326"/>
                      </a:lnTo>
                      <a:lnTo>
                        <a:pt x="1897" y="447"/>
                      </a:lnTo>
                      <a:lnTo>
                        <a:pt x="1982" y="465"/>
                      </a:lnTo>
                      <a:lnTo>
                        <a:pt x="2012" y="513"/>
                      </a:lnTo>
                      <a:lnTo>
                        <a:pt x="2049" y="640"/>
                      </a:lnTo>
                      <a:lnTo>
                        <a:pt x="2103" y="779"/>
                      </a:lnTo>
                      <a:lnTo>
                        <a:pt x="2030" y="773"/>
                      </a:lnTo>
                      <a:lnTo>
                        <a:pt x="1934" y="755"/>
                      </a:lnTo>
                      <a:lnTo>
                        <a:pt x="1855" y="568"/>
                      </a:lnTo>
                      <a:lnTo>
                        <a:pt x="1910" y="731"/>
                      </a:lnTo>
                      <a:lnTo>
                        <a:pt x="1758" y="670"/>
                      </a:lnTo>
                      <a:lnTo>
                        <a:pt x="1916" y="773"/>
                      </a:lnTo>
                      <a:lnTo>
                        <a:pt x="1813" y="827"/>
                      </a:lnTo>
                      <a:lnTo>
                        <a:pt x="1940" y="791"/>
                      </a:lnTo>
                      <a:lnTo>
                        <a:pt x="2000" y="797"/>
                      </a:lnTo>
                      <a:lnTo>
                        <a:pt x="2127" y="827"/>
                      </a:lnTo>
                      <a:lnTo>
                        <a:pt x="2163" y="900"/>
                      </a:lnTo>
                      <a:lnTo>
                        <a:pt x="2194" y="960"/>
                      </a:lnTo>
                      <a:lnTo>
                        <a:pt x="2242" y="1039"/>
                      </a:lnTo>
                      <a:lnTo>
                        <a:pt x="2296" y="1147"/>
                      </a:lnTo>
                      <a:lnTo>
                        <a:pt x="2369" y="1274"/>
                      </a:lnTo>
                      <a:lnTo>
                        <a:pt x="2417" y="1359"/>
                      </a:lnTo>
                      <a:lnTo>
                        <a:pt x="2405" y="1449"/>
                      </a:lnTo>
                      <a:lnTo>
                        <a:pt x="2387" y="1534"/>
                      </a:lnTo>
                      <a:lnTo>
                        <a:pt x="2345" y="1618"/>
                      </a:lnTo>
                      <a:lnTo>
                        <a:pt x="2314" y="1751"/>
                      </a:lnTo>
                      <a:lnTo>
                        <a:pt x="2278" y="1872"/>
                      </a:lnTo>
                      <a:lnTo>
                        <a:pt x="2254" y="1938"/>
                      </a:lnTo>
                      <a:lnTo>
                        <a:pt x="2206" y="2005"/>
                      </a:lnTo>
                      <a:lnTo>
                        <a:pt x="2151" y="2059"/>
                      </a:lnTo>
                      <a:lnTo>
                        <a:pt x="2103" y="2113"/>
                      </a:lnTo>
                      <a:lnTo>
                        <a:pt x="2055" y="2156"/>
                      </a:lnTo>
                      <a:lnTo>
                        <a:pt x="2024" y="2186"/>
                      </a:lnTo>
                      <a:lnTo>
                        <a:pt x="1970" y="2240"/>
                      </a:lnTo>
                      <a:lnTo>
                        <a:pt x="1928" y="2295"/>
                      </a:lnTo>
                      <a:lnTo>
                        <a:pt x="1873" y="2361"/>
                      </a:lnTo>
                      <a:lnTo>
                        <a:pt x="1819" y="2409"/>
                      </a:lnTo>
                      <a:lnTo>
                        <a:pt x="1765" y="2470"/>
                      </a:lnTo>
                      <a:lnTo>
                        <a:pt x="1734" y="2506"/>
                      </a:lnTo>
                      <a:lnTo>
                        <a:pt x="1716" y="2542"/>
                      </a:lnTo>
                      <a:lnTo>
                        <a:pt x="1668" y="2530"/>
                      </a:lnTo>
                      <a:lnTo>
                        <a:pt x="1626" y="2518"/>
                      </a:lnTo>
                      <a:lnTo>
                        <a:pt x="1601" y="2488"/>
                      </a:lnTo>
                      <a:lnTo>
                        <a:pt x="1571" y="2439"/>
                      </a:lnTo>
                      <a:lnTo>
                        <a:pt x="1523" y="2409"/>
                      </a:lnTo>
                      <a:lnTo>
                        <a:pt x="1487" y="2391"/>
                      </a:lnTo>
                      <a:lnTo>
                        <a:pt x="1420" y="2343"/>
                      </a:lnTo>
                      <a:lnTo>
                        <a:pt x="1390" y="2319"/>
                      </a:lnTo>
                      <a:lnTo>
                        <a:pt x="1348" y="2282"/>
                      </a:lnTo>
                      <a:lnTo>
                        <a:pt x="1305" y="2252"/>
                      </a:lnTo>
                      <a:lnTo>
                        <a:pt x="1263" y="2228"/>
                      </a:lnTo>
                      <a:lnTo>
                        <a:pt x="1233" y="2174"/>
                      </a:lnTo>
                      <a:lnTo>
                        <a:pt x="1197" y="2089"/>
                      </a:lnTo>
                      <a:lnTo>
                        <a:pt x="1166" y="2035"/>
                      </a:lnTo>
                      <a:lnTo>
                        <a:pt x="1221" y="1962"/>
                      </a:lnTo>
                      <a:lnTo>
                        <a:pt x="1269" y="1884"/>
                      </a:lnTo>
                      <a:lnTo>
                        <a:pt x="1305" y="1805"/>
                      </a:lnTo>
                      <a:lnTo>
                        <a:pt x="1348" y="1733"/>
                      </a:lnTo>
                      <a:lnTo>
                        <a:pt x="1390" y="1636"/>
                      </a:lnTo>
                      <a:lnTo>
                        <a:pt x="1438" y="1522"/>
                      </a:lnTo>
                      <a:lnTo>
                        <a:pt x="1468" y="1407"/>
                      </a:lnTo>
                      <a:lnTo>
                        <a:pt x="1493" y="1280"/>
                      </a:lnTo>
                      <a:lnTo>
                        <a:pt x="1638" y="1256"/>
                      </a:lnTo>
                      <a:lnTo>
                        <a:pt x="1728" y="1208"/>
                      </a:lnTo>
                      <a:lnTo>
                        <a:pt x="1819" y="1171"/>
                      </a:lnTo>
                      <a:lnTo>
                        <a:pt x="1897" y="1105"/>
                      </a:lnTo>
                      <a:lnTo>
                        <a:pt x="1946" y="1135"/>
                      </a:lnTo>
                      <a:lnTo>
                        <a:pt x="2121" y="1111"/>
                      </a:lnTo>
                      <a:lnTo>
                        <a:pt x="1958" y="1117"/>
                      </a:lnTo>
                      <a:lnTo>
                        <a:pt x="1922" y="1087"/>
                      </a:lnTo>
                      <a:lnTo>
                        <a:pt x="2030" y="966"/>
                      </a:lnTo>
                      <a:lnTo>
                        <a:pt x="1897" y="1069"/>
                      </a:lnTo>
                      <a:lnTo>
                        <a:pt x="1813" y="1129"/>
                      </a:lnTo>
                      <a:lnTo>
                        <a:pt x="1765" y="1039"/>
                      </a:lnTo>
                      <a:lnTo>
                        <a:pt x="1855" y="930"/>
                      </a:lnTo>
                      <a:lnTo>
                        <a:pt x="1765" y="1021"/>
                      </a:lnTo>
                      <a:lnTo>
                        <a:pt x="1692" y="803"/>
                      </a:lnTo>
                      <a:lnTo>
                        <a:pt x="1746" y="1051"/>
                      </a:lnTo>
                      <a:lnTo>
                        <a:pt x="1783" y="1141"/>
                      </a:lnTo>
                      <a:lnTo>
                        <a:pt x="1644" y="1202"/>
                      </a:lnTo>
                      <a:lnTo>
                        <a:pt x="1511" y="1226"/>
                      </a:lnTo>
                      <a:lnTo>
                        <a:pt x="1523" y="1147"/>
                      </a:lnTo>
                      <a:lnTo>
                        <a:pt x="1553" y="996"/>
                      </a:lnTo>
                      <a:lnTo>
                        <a:pt x="1583" y="870"/>
                      </a:lnTo>
                      <a:lnTo>
                        <a:pt x="1620" y="707"/>
                      </a:lnTo>
                      <a:lnTo>
                        <a:pt x="1632" y="574"/>
                      </a:lnTo>
                      <a:lnTo>
                        <a:pt x="1644" y="477"/>
                      </a:lnTo>
                      <a:lnTo>
                        <a:pt x="1650" y="374"/>
                      </a:lnTo>
                      <a:lnTo>
                        <a:pt x="1680" y="103"/>
                      </a:lnTo>
                      <a:lnTo>
                        <a:pt x="1620" y="393"/>
                      </a:lnTo>
                      <a:lnTo>
                        <a:pt x="1595" y="525"/>
                      </a:lnTo>
                      <a:lnTo>
                        <a:pt x="1517" y="453"/>
                      </a:lnTo>
                      <a:lnTo>
                        <a:pt x="1517" y="350"/>
                      </a:lnTo>
                      <a:lnTo>
                        <a:pt x="1468" y="133"/>
                      </a:lnTo>
                      <a:lnTo>
                        <a:pt x="1493" y="350"/>
                      </a:lnTo>
                      <a:lnTo>
                        <a:pt x="1487" y="423"/>
                      </a:lnTo>
                      <a:lnTo>
                        <a:pt x="1420" y="338"/>
                      </a:lnTo>
                      <a:lnTo>
                        <a:pt x="1154" y="85"/>
                      </a:lnTo>
                      <a:lnTo>
                        <a:pt x="1317" y="284"/>
                      </a:lnTo>
                      <a:lnTo>
                        <a:pt x="1360" y="338"/>
                      </a:lnTo>
                      <a:lnTo>
                        <a:pt x="1426" y="411"/>
                      </a:lnTo>
                      <a:lnTo>
                        <a:pt x="1505" y="489"/>
                      </a:lnTo>
                      <a:lnTo>
                        <a:pt x="1426" y="501"/>
                      </a:lnTo>
                      <a:lnTo>
                        <a:pt x="1323" y="489"/>
                      </a:lnTo>
                      <a:lnTo>
                        <a:pt x="1420" y="519"/>
                      </a:lnTo>
                      <a:lnTo>
                        <a:pt x="1535" y="519"/>
                      </a:lnTo>
                      <a:lnTo>
                        <a:pt x="1595" y="592"/>
                      </a:lnTo>
                      <a:lnTo>
                        <a:pt x="1547" y="731"/>
                      </a:lnTo>
                      <a:lnTo>
                        <a:pt x="1523" y="833"/>
                      </a:lnTo>
                      <a:lnTo>
                        <a:pt x="1438" y="755"/>
                      </a:lnTo>
                      <a:lnTo>
                        <a:pt x="1378" y="670"/>
                      </a:lnTo>
                      <a:lnTo>
                        <a:pt x="1311" y="574"/>
                      </a:lnTo>
                      <a:lnTo>
                        <a:pt x="1305" y="513"/>
                      </a:lnTo>
                      <a:lnTo>
                        <a:pt x="1287" y="260"/>
                      </a:lnTo>
                      <a:lnTo>
                        <a:pt x="1281" y="501"/>
                      </a:lnTo>
                      <a:lnTo>
                        <a:pt x="1275" y="537"/>
                      </a:lnTo>
                      <a:lnTo>
                        <a:pt x="1203" y="489"/>
                      </a:lnTo>
                      <a:lnTo>
                        <a:pt x="1160" y="423"/>
                      </a:lnTo>
                      <a:lnTo>
                        <a:pt x="1076" y="260"/>
                      </a:lnTo>
                      <a:lnTo>
                        <a:pt x="1148" y="441"/>
                      </a:lnTo>
                      <a:lnTo>
                        <a:pt x="1191" y="519"/>
                      </a:lnTo>
                      <a:lnTo>
                        <a:pt x="1263" y="604"/>
                      </a:lnTo>
                      <a:lnTo>
                        <a:pt x="1154" y="694"/>
                      </a:lnTo>
                      <a:lnTo>
                        <a:pt x="870" y="743"/>
                      </a:lnTo>
                      <a:lnTo>
                        <a:pt x="1142" y="743"/>
                      </a:lnTo>
                      <a:lnTo>
                        <a:pt x="1287" y="634"/>
                      </a:lnTo>
                      <a:lnTo>
                        <a:pt x="1378" y="743"/>
                      </a:lnTo>
                      <a:lnTo>
                        <a:pt x="1426" y="803"/>
                      </a:lnTo>
                      <a:lnTo>
                        <a:pt x="1499" y="882"/>
                      </a:lnTo>
                      <a:lnTo>
                        <a:pt x="1474" y="1033"/>
                      </a:lnTo>
                      <a:lnTo>
                        <a:pt x="1450" y="1117"/>
                      </a:lnTo>
                      <a:lnTo>
                        <a:pt x="1408" y="1298"/>
                      </a:lnTo>
                      <a:lnTo>
                        <a:pt x="1390" y="1395"/>
                      </a:lnTo>
                      <a:lnTo>
                        <a:pt x="1360" y="1479"/>
                      </a:lnTo>
                      <a:lnTo>
                        <a:pt x="1299" y="1588"/>
                      </a:lnTo>
                      <a:lnTo>
                        <a:pt x="1245" y="1691"/>
                      </a:lnTo>
                      <a:lnTo>
                        <a:pt x="1184" y="1799"/>
                      </a:lnTo>
                      <a:lnTo>
                        <a:pt x="1106" y="1896"/>
                      </a:lnTo>
                      <a:lnTo>
                        <a:pt x="1045" y="1950"/>
                      </a:lnTo>
                      <a:lnTo>
                        <a:pt x="979" y="1872"/>
                      </a:lnTo>
                      <a:lnTo>
                        <a:pt x="925" y="1805"/>
                      </a:lnTo>
                      <a:lnTo>
                        <a:pt x="834" y="1648"/>
                      </a:lnTo>
                      <a:lnTo>
                        <a:pt x="768" y="1504"/>
                      </a:lnTo>
                      <a:lnTo>
                        <a:pt x="683" y="1371"/>
                      </a:lnTo>
                      <a:lnTo>
                        <a:pt x="641" y="1280"/>
                      </a:lnTo>
                      <a:lnTo>
                        <a:pt x="604" y="1184"/>
                      </a:lnTo>
                      <a:lnTo>
                        <a:pt x="647" y="1081"/>
                      </a:lnTo>
                      <a:lnTo>
                        <a:pt x="683" y="978"/>
                      </a:lnTo>
                      <a:lnTo>
                        <a:pt x="713" y="803"/>
                      </a:lnTo>
                      <a:lnTo>
                        <a:pt x="900" y="634"/>
                      </a:lnTo>
                      <a:lnTo>
                        <a:pt x="719" y="767"/>
                      </a:lnTo>
                      <a:lnTo>
                        <a:pt x="737" y="465"/>
                      </a:lnTo>
                      <a:lnTo>
                        <a:pt x="689" y="779"/>
                      </a:lnTo>
                      <a:lnTo>
                        <a:pt x="665" y="900"/>
                      </a:lnTo>
                      <a:lnTo>
                        <a:pt x="562" y="725"/>
                      </a:lnTo>
                      <a:lnTo>
                        <a:pt x="659" y="954"/>
                      </a:lnTo>
                      <a:lnTo>
                        <a:pt x="635" y="1045"/>
                      </a:lnTo>
                      <a:lnTo>
                        <a:pt x="580" y="1135"/>
                      </a:lnTo>
                      <a:lnTo>
                        <a:pt x="532" y="1057"/>
                      </a:lnTo>
                      <a:lnTo>
                        <a:pt x="459" y="954"/>
                      </a:lnTo>
                      <a:lnTo>
                        <a:pt x="369" y="851"/>
                      </a:lnTo>
                      <a:lnTo>
                        <a:pt x="393" y="537"/>
                      </a:lnTo>
                      <a:lnTo>
                        <a:pt x="357" y="827"/>
                      </a:lnTo>
                      <a:lnTo>
                        <a:pt x="181" y="694"/>
                      </a:lnTo>
                      <a:lnTo>
                        <a:pt x="320" y="870"/>
                      </a:lnTo>
                      <a:lnTo>
                        <a:pt x="254" y="882"/>
                      </a:lnTo>
                      <a:lnTo>
                        <a:pt x="91" y="870"/>
                      </a:lnTo>
                      <a:lnTo>
                        <a:pt x="254" y="912"/>
                      </a:lnTo>
                      <a:lnTo>
                        <a:pt x="332" y="894"/>
                      </a:lnTo>
                      <a:lnTo>
                        <a:pt x="393" y="1008"/>
                      </a:lnTo>
                      <a:lnTo>
                        <a:pt x="459" y="1123"/>
                      </a:lnTo>
                      <a:lnTo>
                        <a:pt x="502" y="1238"/>
                      </a:lnTo>
                      <a:lnTo>
                        <a:pt x="435" y="1274"/>
                      </a:lnTo>
                      <a:lnTo>
                        <a:pt x="332" y="1286"/>
                      </a:lnTo>
                      <a:lnTo>
                        <a:pt x="200" y="1274"/>
                      </a:lnTo>
                      <a:lnTo>
                        <a:pt x="175" y="1087"/>
                      </a:lnTo>
                      <a:lnTo>
                        <a:pt x="175" y="1280"/>
                      </a:lnTo>
                      <a:lnTo>
                        <a:pt x="30" y="1238"/>
                      </a:lnTo>
                      <a:lnTo>
                        <a:pt x="151" y="1286"/>
                      </a:lnTo>
                      <a:lnTo>
                        <a:pt x="79" y="1389"/>
                      </a:lnTo>
                      <a:lnTo>
                        <a:pt x="169" y="1310"/>
                      </a:lnTo>
                      <a:lnTo>
                        <a:pt x="254" y="1316"/>
                      </a:lnTo>
                      <a:lnTo>
                        <a:pt x="345" y="1328"/>
                      </a:lnTo>
                      <a:lnTo>
                        <a:pt x="435" y="1322"/>
                      </a:lnTo>
                      <a:lnTo>
                        <a:pt x="514" y="1298"/>
                      </a:lnTo>
                      <a:lnTo>
                        <a:pt x="580" y="1401"/>
                      </a:lnTo>
                      <a:lnTo>
                        <a:pt x="665" y="1576"/>
                      </a:lnTo>
                      <a:lnTo>
                        <a:pt x="725" y="1703"/>
                      </a:lnTo>
                      <a:lnTo>
                        <a:pt x="810" y="1848"/>
                      </a:lnTo>
                      <a:lnTo>
                        <a:pt x="677" y="1854"/>
                      </a:lnTo>
                      <a:lnTo>
                        <a:pt x="568" y="1854"/>
                      </a:lnTo>
                      <a:lnTo>
                        <a:pt x="453" y="1836"/>
                      </a:lnTo>
                      <a:lnTo>
                        <a:pt x="339" y="1812"/>
                      </a:lnTo>
                      <a:lnTo>
                        <a:pt x="332" y="1703"/>
                      </a:lnTo>
                      <a:lnTo>
                        <a:pt x="296" y="1498"/>
                      </a:lnTo>
                      <a:lnTo>
                        <a:pt x="302" y="1727"/>
                      </a:lnTo>
                      <a:lnTo>
                        <a:pt x="308" y="1799"/>
                      </a:lnTo>
                      <a:lnTo>
                        <a:pt x="6" y="1799"/>
                      </a:lnTo>
                      <a:lnTo>
                        <a:pt x="302" y="1848"/>
                      </a:lnTo>
                      <a:lnTo>
                        <a:pt x="236" y="1914"/>
                      </a:lnTo>
                      <a:lnTo>
                        <a:pt x="0" y="2059"/>
                      </a:lnTo>
                      <a:lnTo>
                        <a:pt x="254" y="1938"/>
                      </a:lnTo>
                      <a:lnTo>
                        <a:pt x="339" y="1854"/>
                      </a:lnTo>
                      <a:lnTo>
                        <a:pt x="471" y="1890"/>
                      </a:lnTo>
                      <a:lnTo>
                        <a:pt x="604" y="1914"/>
                      </a:lnTo>
                      <a:lnTo>
                        <a:pt x="695" y="1908"/>
                      </a:lnTo>
                      <a:lnTo>
                        <a:pt x="816" y="1908"/>
                      </a:lnTo>
                      <a:lnTo>
                        <a:pt x="864" y="1993"/>
                      </a:lnTo>
                      <a:lnTo>
                        <a:pt x="949" y="2138"/>
                      </a:lnTo>
                      <a:lnTo>
                        <a:pt x="1027" y="2295"/>
                      </a:lnTo>
                      <a:lnTo>
                        <a:pt x="1052" y="2349"/>
                      </a:lnTo>
                      <a:lnTo>
                        <a:pt x="1082" y="2409"/>
                      </a:lnTo>
                      <a:lnTo>
                        <a:pt x="1142" y="2470"/>
                      </a:lnTo>
                      <a:lnTo>
                        <a:pt x="1166" y="2518"/>
                      </a:lnTo>
                      <a:lnTo>
                        <a:pt x="1203" y="2548"/>
                      </a:lnTo>
                      <a:lnTo>
                        <a:pt x="1251" y="2578"/>
                      </a:lnTo>
                      <a:lnTo>
                        <a:pt x="1287" y="2609"/>
                      </a:lnTo>
                      <a:lnTo>
                        <a:pt x="1342" y="2645"/>
                      </a:lnTo>
                      <a:lnTo>
                        <a:pt x="1372" y="2681"/>
                      </a:lnTo>
                      <a:lnTo>
                        <a:pt x="1390" y="2747"/>
                      </a:lnTo>
                      <a:lnTo>
                        <a:pt x="1402" y="2796"/>
                      </a:lnTo>
                      <a:lnTo>
                        <a:pt x="1408" y="2880"/>
                      </a:lnTo>
                      <a:close/>
                    </a:path>
                  </a:pathLst>
                </a:custGeom>
                <a:solidFill>
                  <a:srgbClr val="000000">
                    <a:alpha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grpSp>
              <p:nvGrpSpPr>
                <p:cNvPr id="134" name="Group 93"/>
                <p:cNvGrpSpPr>
                  <a:grpSpLocks/>
                </p:cNvGrpSpPr>
                <p:nvPr/>
              </p:nvGrpSpPr>
              <p:grpSpPr bwMode="auto">
                <a:xfrm>
                  <a:off x="2644" y="1645"/>
                  <a:ext cx="4368" cy="3194"/>
                  <a:chOff x="2644" y="1645"/>
                  <a:chExt cx="4368" cy="3194"/>
                </a:xfrm>
              </p:grpSpPr>
              <p:sp>
                <p:nvSpPr>
                  <p:cNvPr id="135" name="Freeform 94" descr="Green marble"/>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blipFill dpi="0" rotWithShape="0">
                    <a:blip r:embed="rId2">
                      <a:alphaModFix amt="69000"/>
                    </a:blip>
                    <a:srcRect/>
                    <a:tile tx="0" ty="0" sx="100000" sy="100000" flip="none" algn="tl"/>
                  </a:blipFill>
                  <a:ln w="38100" cmpd="sng">
                    <a:solidFill>
                      <a:srgbClr val="000000"/>
                    </a:solid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136" name="Freeform 95"/>
                  <p:cNvSpPr>
                    <a:spLocks/>
                  </p:cNvSpPr>
                  <p:nvPr/>
                </p:nvSpPr>
                <p:spPr bwMode="auto">
                  <a:xfrm>
                    <a:off x="2644" y="1645"/>
                    <a:ext cx="4368" cy="3194"/>
                  </a:xfrm>
                  <a:custGeom>
                    <a:avLst/>
                    <a:gdLst>
                      <a:gd name="T0" fmla="*/ 1015 w 4368"/>
                      <a:gd name="T1" fmla="*/ 2445 h 3194"/>
                      <a:gd name="T2" fmla="*/ 990 w 4368"/>
                      <a:gd name="T3" fmla="*/ 2095 h 3194"/>
                      <a:gd name="T4" fmla="*/ 1268 w 4368"/>
                      <a:gd name="T5" fmla="*/ 1884 h 3194"/>
                      <a:gd name="T6" fmla="*/ 1631 w 4368"/>
                      <a:gd name="T7" fmla="*/ 1836 h 3194"/>
                      <a:gd name="T8" fmla="*/ 1975 w 4368"/>
                      <a:gd name="T9" fmla="*/ 1836 h 3194"/>
                      <a:gd name="T10" fmla="*/ 2181 w 4368"/>
                      <a:gd name="T11" fmla="*/ 1823 h 3194"/>
                      <a:gd name="T12" fmla="*/ 2380 w 4368"/>
                      <a:gd name="T13" fmla="*/ 2071 h 3194"/>
                      <a:gd name="T14" fmla="*/ 2187 w 4368"/>
                      <a:gd name="T15" fmla="*/ 2264 h 3194"/>
                      <a:gd name="T16" fmla="*/ 1873 w 4368"/>
                      <a:gd name="T17" fmla="*/ 2403 h 3194"/>
                      <a:gd name="T18" fmla="*/ 1885 w 4368"/>
                      <a:gd name="T19" fmla="*/ 2107 h 3194"/>
                      <a:gd name="T20" fmla="*/ 1577 w 4368"/>
                      <a:gd name="T21" fmla="*/ 1993 h 3194"/>
                      <a:gd name="T22" fmla="*/ 1256 w 4368"/>
                      <a:gd name="T23" fmla="*/ 2258 h 3194"/>
                      <a:gd name="T24" fmla="*/ 1105 w 4368"/>
                      <a:gd name="T25" fmla="*/ 2524 h 3194"/>
                      <a:gd name="T26" fmla="*/ 1148 w 4368"/>
                      <a:gd name="T27" fmla="*/ 2904 h 3194"/>
                      <a:gd name="T28" fmla="*/ 1438 w 4368"/>
                      <a:gd name="T29" fmla="*/ 2916 h 3194"/>
                      <a:gd name="T30" fmla="*/ 1836 w 4368"/>
                      <a:gd name="T31" fmla="*/ 2747 h 3194"/>
                      <a:gd name="T32" fmla="*/ 2102 w 4368"/>
                      <a:gd name="T33" fmla="*/ 2548 h 3194"/>
                      <a:gd name="T34" fmla="*/ 2314 w 4368"/>
                      <a:gd name="T35" fmla="*/ 2403 h 3194"/>
                      <a:gd name="T36" fmla="*/ 2652 w 4368"/>
                      <a:gd name="T37" fmla="*/ 2331 h 3194"/>
                      <a:gd name="T38" fmla="*/ 3051 w 4368"/>
                      <a:gd name="T39" fmla="*/ 2343 h 3194"/>
                      <a:gd name="T40" fmla="*/ 3389 w 4368"/>
                      <a:gd name="T41" fmla="*/ 2548 h 3194"/>
                      <a:gd name="T42" fmla="*/ 3734 w 4368"/>
                      <a:gd name="T43" fmla="*/ 2735 h 3194"/>
                      <a:gd name="T44" fmla="*/ 3758 w 4368"/>
                      <a:gd name="T45" fmla="*/ 3019 h 3194"/>
                      <a:gd name="T46" fmla="*/ 4042 w 4368"/>
                      <a:gd name="T47" fmla="*/ 3134 h 3194"/>
                      <a:gd name="T48" fmla="*/ 4241 w 4368"/>
                      <a:gd name="T49" fmla="*/ 2651 h 3194"/>
                      <a:gd name="T50" fmla="*/ 4368 w 4368"/>
                      <a:gd name="T51" fmla="*/ 2264 h 3194"/>
                      <a:gd name="T52" fmla="*/ 4193 w 4368"/>
                      <a:gd name="T53" fmla="*/ 2041 h 3194"/>
                      <a:gd name="T54" fmla="*/ 4217 w 4368"/>
                      <a:gd name="T55" fmla="*/ 1691 h 3194"/>
                      <a:gd name="T56" fmla="*/ 4006 w 4368"/>
                      <a:gd name="T57" fmla="*/ 1509 h 3194"/>
                      <a:gd name="T58" fmla="*/ 3812 w 4368"/>
                      <a:gd name="T59" fmla="*/ 1679 h 3194"/>
                      <a:gd name="T60" fmla="*/ 3595 w 4368"/>
                      <a:gd name="T61" fmla="*/ 1522 h 3194"/>
                      <a:gd name="T62" fmla="*/ 3824 w 4368"/>
                      <a:gd name="T63" fmla="*/ 1365 h 3194"/>
                      <a:gd name="T64" fmla="*/ 3957 w 4368"/>
                      <a:gd name="T65" fmla="*/ 1232 h 3194"/>
                      <a:gd name="T66" fmla="*/ 3716 w 4368"/>
                      <a:gd name="T67" fmla="*/ 990 h 3194"/>
                      <a:gd name="T68" fmla="*/ 3347 w 4368"/>
                      <a:gd name="T69" fmla="*/ 773 h 3194"/>
                      <a:gd name="T70" fmla="*/ 3196 w 4368"/>
                      <a:gd name="T71" fmla="*/ 562 h 3194"/>
                      <a:gd name="T72" fmla="*/ 2997 w 4368"/>
                      <a:gd name="T73" fmla="*/ 296 h 3194"/>
                      <a:gd name="T74" fmla="*/ 2616 w 4368"/>
                      <a:gd name="T75" fmla="*/ 241 h 3194"/>
                      <a:gd name="T76" fmla="*/ 2386 w 4368"/>
                      <a:gd name="T77" fmla="*/ 97 h 3194"/>
                      <a:gd name="T78" fmla="*/ 2036 w 4368"/>
                      <a:gd name="T79" fmla="*/ 66 h 3194"/>
                      <a:gd name="T80" fmla="*/ 1752 w 4368"/>
                      <a:gd name="T81" fmla="*/ 205 h 3194"/>
                      <a:gd name="T82" fmla="*/ 1311 w 4368"/>
                      <a:gd name="T83" fmla="*/ 272 h 3194"/>
                      <a:gd name="T84" fmla="*/ 882 w 4368"/>
                      <a:gd name="T85" fmla="*/ 254 h 3194"/>
                      <a:gd name="T86" fmla="*/ 894 w 4368"/>
                      <a:gd name="T87" fmla="*/ 688 h 3194"/>
                      <a:gd name="T88" fmla="*/ 483 w 4368"/>
                      <a:gd name="T89" fmla="*/ 978 h 3194"/>
                      <a:gd name="T90" fmla="*/ 253 w 4368"/>
                      <a:gd name="T91" fmla="*/ 1208 h 3194"/>
                      <a:gd name="T92" fmla="*/ 320 w 4368"/>
                      <a:gd name="T93" fmla="*/ 1540 h 3194"/>
                      <a:gd name="T94" fmla="*/ 229 w 4368"/>
                      <a:gd name="T95" fmla="*/ 1793 h 3194"/>
                      <a:gd name="T96" fmla="*/ 126 w 4368"/>
                      <a:gd name="T97" fmla="*/ 2083 h 3194"/>
                      <a:gd name="T98" fmla="*/ 84 w 4368"/>
                      <a:gd name="T99" fmla="*/ 2524 h 3194"/>
                      <a:gd name="T100" fmla="*/ 175 w 4368"/>
                      <a:gd name="T101" fmla="*/ 2820 h 3194"/>
                      <a:gd name="T102" fmla="*/ 574 w 4368"/>
                      <a:gd name="T103" fmla="*/ 2874 h 3194"/>
                      <a:gd name="T104" fmla="*/ 815 w 4368"/>
                      <a:gd name="T105" fmla="*/ 2651 h 3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68" h="3194">
                        <a:moveTo>
                          <a:pt x="815" y="2651"/>
                        </a:moveTo>
                        <a:lnTo>
                          <a:pt x="851" y="2536"/>
                        </a:lnTo>
                        <a:lnTo>
                          <a:pt x="924" y="2512"/>
                        </a:lnTo>
                        <a:lnTo>
                          <a:pt x="948" y="2445"/>
                        </a:lnTo>
                        <a:lnTo>
                          <a:pt x="1015" y="2445"/>
                        </a:lnTo>
                        <a:lnTo>
                          <a:pt x="990" y="2373"/>
                        </a:lnTo>
                        <a:lnTo>
                          <a:pt x="1027" y="2313"/>
                        </a:lnTo>
                        <a:lnTo>
                          <a:pt x="978" y="2228"/>
                        </a:lnTo>
                        <a:lnTo>
                          <a:pt x="1033" y="2186"/>
                        </a:lnTo>
                        <a:lnTo>
                          <a:pt x="990" y="2095"/>
                        </a:lnTo>
                        <a:lnTo>
                          <a:pt x="1087" y="2071"/>
                        </a:lnTo>
                        <a:lnTo>
                          <a:pt x="1087" y="1999"/>
                        </a:lnTo>
                        <a:lnTo>
                          <a:pt x="1190" y="2017"/>
                        </a:lnTo>
                        <a:lnTo>
                          <a:pt x="1226" y="1938"/>
                        </a:lnTo>
                        <a:lnTo>
                          <a:pt x="1268" y="1884"/>
                        </a:lnTo>
                        <a:lnTo>
                          <a:pt x="1389" y="1896"/>
                        </a:lnTo>
                        <a:lnTo>
                          <a:pt x="1419" y="1836"/>
                        </a:lnTo>
                        <a:lnTo>
                          <a:pt x="1510" y="1836"/>
                        </a:lnTo>
                        <a:lnTo>
                          <a:pt x="1571" y="1745"/>
                        </a:lnTo>
                        <a:lnTo>
                          <a:pt x="1631" y="1836"/>
                        </a:lnTo>
                        <a:lnTo>
                          <a:pt x="1740" y="1793"/>
                        </a:lnTo>
                        <a:lnTo>
                          <a:pt x="1770" y="1872"/>
                        </a:lnTo>
                        <a:lnTo>
                          <a:pt x="1879" y="1854"/>
                        </a:lnTo>
                        <a:lnTo>
                          <a:pt x="1927" y="1902"/>
                        </a:lnTo>
                        <a:lnTo>
                          <a:pt x="1975" y="1836"/>
                        </a:lnTo>
                        <a:lnTo>
                          <a:pt x="2054" y="1823"/>
                        </a:lnTo>
                        <a:lnTo>
                          <a:pt x="2054" y="1721"/>
                        </a:lnTo>
                        <a:lnTo>
                          <a:pt x="2132" y="1733"/>
                        </a:lnTo>
                        <a:lnTo>
                          <a:pt x="2114" y="1793"/>
                        </a:lnTo>
                        <a:lnTo>
                          <a:pt x="2181" y="1823"/>
                        </a:lnTo>
                        <a:lnTo>
                          <a:pt x="2181" y="1902"/>
                        </a:lnTo>
                        <a:lnTo>
                          <a:pt x="2247" y="1926"/>
                        </a:lnTo>
                        <a:lnTo>
                          <a:pt x="2265" y="1993"/>
                        </a:lnTo>
                        <a:lnTo>
                          <a:pt x="2332" y="1993"/>
                        </a:lnTo>
                        <a:lnTo>
                          <a:pt x="2380" y="2071"/>
                        </a:lnTo>
                        <a:lnTo>
                          <a:pt x="2308" y="2125"/>
                        </a:lnTo>
                        <a:lnTo>
                          <a:pt x="2265" y="2083"/>
                        </a:lnTo>
                        <a:lnTo>
                          <a:pt x="2247" y="2174"/>
                        </a:lnTo>
                        <a:lnTo>
                          <a:pt x="2187" y="2186"/>
                        </a:lnTo>
                        <a:lnTo>
                          <a:pt x="2187" y="2264"/>
                        </a:lnTo>
                        <a:lnTo>
                          <a:pt x="2132" y="2300"/>
                        </a:lnTo>
                        <a:lnTo>
                          <a:pt x="2132" y="2415"/>
                        </a:lnTo>
                        <a:lnTo>
                          <a:pt x="2036" y="2457"/>
                        </a:lnTo>
                        <a:lnTo>
                          <a:pt x="1969" y="2433"/>
                        </a:lnTo>
                        <a:lnTo>
                          <a:pt x="1873" y="2403"/>
                        </a:lnTo>
                        <a:lnTo>
                          <a:pt x="1915" y="2355"/>
                        </a:lnTo>
                        <a:lnTo>
                          <a:pt x="1848" y="2343"/>
                        </a:lnTo>
                        <a:lnTo>
                          <a:pt x="1903" y="2240"/>
                        </a:lnTo>
                        <a:lnTo>
                          <a:pt x="1848" y="2186"/>
                        </a:lnTo>
                        <a:lnTo>
                          <a:pt x="1885" y="2107"/>
                        </a:lnTo>
                        <a:lnTo>
                          <a:pt x="1836" y="1999"/>
                        </a:lnTo>
                        <a:lnTo>
                          <a:pt x="1770" y="1968"/>
                        </a:lnTo>
                        <a:lnTo>
                          <a:pt x="1667" y="1993"/>
                        </a:lnTo>
                        <a:lnTo>
                          <a:pt x="1613" y="1914"/>
                        </a:lnTo>
                        <a:lnTo>
                          <a:pt x="1577" y="1993"/>
                        </a:lnTo>
                        <a:lnTo>
                          <a:pt x="1528" y="2107"/>
                        </a:lnTo>
                        <a:lnTo>
                          <a:pt x="1444" y="2162"/>
                        </a:lnTo>
                        <a:lnTo>
                          <a:pt x="1419" y="2264"/>
                        </a:lnTo>
                        <a:lnTo>
                          <a:pt x="1341" y="2264"/>
                        </a:lnTo>
                        <a:lnTo>
                          <a:pt x="1256" y="2258"/>
                        </a:lnTo>
                        <a:lnTo>
                          <a:pt x="1190" y="2300"/>
                        </a:lnTo>
                        <a:lnTo>
                          <a:pt x="1129" y="2264"/>
                        </a:lnTo>
                        <a:lnTo>
                          <a:pt x="1154" y="2373"/>
                        </a:lnTo>
                        <a:lnTo>
                          <a:pt x="1148" y="2476"/>
                        </a:lnTo>
                        <a:lnTo>
                          <a:pt x="1105" y="2524"/>
                        </a:lnTo>
                        <a:lnTo>
                          <a:pt x="1123" y="2645"/>
                        </a:lnTo>
                        <a:lnTo>
                          <a:pt x="1154" y="2693"/>
                        </a:lnTo>
                        <a:lnTo>
                          <a:pt x="1123" y="2759"/>
                        </a:lnTo>
                        <a:lnTo>
                          <a:pt x="1154" y="2826"/>
                        </a:lnTo>
                        <a:lnTo>
                          <a:pt x="1148" y="2904"/>
                        </a:lnTo>
                        <a:lnTo>
                          <a:pt x="1232" y="2892"/>
                        </a:lnTo>
                        <a:lnTo>
                          <a:pt x="1299" y="2965"/>
                        </a:lnTo>
                        <a:lnTo>
                          <a:pt x="1365" y="2953"/>
                        </a:lnTo>
                        <a:lnTo>
                          <a:pt x="1432" y="3007"/>
                        </a:lnTo>
                        <a:lnTo>
                          <a:pt x="1438" y="2916"/>
                        </a:lnTo>
                        <a:lnTo>
                          <a:pt x="1456" y="2850"/>
                        </a:lnTo>
                        <a:lnTo>
                          <a:pt x="1516" y="2771"/>
                        </a:lnTo>
                        <a:lnTo>
                          <a:pt x="1661" y="2814"/>
                        </a:lnTo>
                        <a:lnTo>
                          <a:pt x="1710" y="2747"/>
                        </a:lnTo>
                        <a:lnTo>
                          <a:pt x="1836" y="2747"/>
                        </a:lnTo>
                        <a:lnTo>
                          <a:pt x="1879" y="2681"/>
                        </a:lnTo>
                        <a:lnTo>
                          <a:pt x="1957" y="2705"/>
                        </a:lnTo>
                        <a:lnTo>
                          <a:pt x="2030" y="2620"/>
                        </a:lnTo>
                        <a:lnTo>
                          <a:pt x="2060" y="2645"/>
                        </a:lnTo>
                        <a:lnTo>
                          <a:pt x="2102" y="2548"/>
                        </a:lnTo>
                        <a:lnTo>
                          <a:pt x="2181" y="2524"/>
                        </a:lnTo>
                        <a:lnTo>
                          <a:pt x="2181" y="2476"/>
                        </a:lnTo>
                        <a:lnTo>
                          <a:pt x="2229" y="2500"/>
                        </a:lnTo>
                        <a:lnTo>
                          <a:pt x="2235" y="2403"/>
                        </a:lnTo>
                        <a:lnTo>
                          <a:pt x="2314" y="2403"/>
                        </a:lnTo>
                        <a:lnTo>
                          <a:pt x="2344" y="2300"/>
                        </a:lnTo>
                        <a:lnTo>
                          <a:pt x="2410" y="2367"/>
                        </a:lnTo>
                        <a:lnTo>
                          <a:pt x="2513" y="2319"/>
                        </a:lnTo>
                        <a:lnTo>
                          <a:pt x="2574" y="2373"/>
                        </a:lnTo>
                        <a:lnTo>
                          <a:pt x="2652" y="2331"/>
                        </a:lnTo>
                        <a:lnTo>
                          <a:pt x="2706" y="2385"/>
                        </a:lnTo>
                        <a:lnTo>
                          <a:pt x="2773" y="2343"/>
                        </a:lnTo>
                        <a:lnTo>
                          <a:pt x="2882" y="2355"/>
                        </a:lnTo>
                        <a:lnTo>
                          <a:pt x="2972" y="2403"/>
                        </a:lnTo>
                        <a:lnTo>
                          <a:pt x="3051" y="2343"/>
                        </a:lnTo>
                        <a:lnTo>
                          <a:pt x="3154" y="2373"/>
                        </a:lnTo>
                        <a:lnTo>
                          <a:pt x="3232" y="2421"/>
                        </a:lnTo>
                        <a:lnTo>
                          <a:pt x="3232" y="2512"/>
                        </a:lnTo>
                        <a:lnTo>
                          <a:pt x="3311" y="2470"/>
                        </a:lnTo>
                        <a:lnTo>
                          <a:pt x="3389" y="2548"/>
                        </a:lnTo>
                        <a:lnTo>
                          <a:pt x="3480" y="2548"/>
                        </a:lnTo>
                        <a:lnTo>
                          <a:pt x="3522" y="2620"/>
                        </a:lnTo>
                        <a:lnTo>
                          <a:pt x="3601" y="2578"/>
                        </a:lnTo>
                        <a:lnTo>
                          <a:pt x="3673" y="2633"/>
                        </a:lnTo>
                        <a:lnTo>
                          <a:pt x="3734" y="2735"/>
                        </a:lnTo>
                        <a:lnTo>
                          <a:pt x="3667" y="2790"/>
                        </a:lnTo>
                        <a:lnTo>
                          <a:pt x="3710" y="2850"/>
                        </a:lnTo>
                        <a:lnTo>
                          <a:pt x="3691" y="2928"/>
                        </a:lnTo>
                        <a:lnTo>
                          <a:pt x="3758" y="2941"/>
                        </a:lnTo>
                        <a:lnTo>
                          <a:pt x="3758" y="3019"/>
                        </a:lnTo>
                        <a:lnTo>
                          <a:pt x="3848" y="3019"/>
                        </a:lnTo>
                        <a:lnTo>
                          <a:pt x="3867" y="3098"/>
                        </a:lnTo>
                        <a:lnTo>
                          <a:pt x="3945" y="3122"/>
                        </a:lnTo>
                        <a:lnTo>
                          <a:pt x="3987" y="3194"/>
                        </a:lnTo>
                        <a:lnTo>
                          <a:pt x="4042" y="3134"/>
                        </a:lnTo>
                        <a:lnTo>
                          <a:pt x="4060" y="2995"/>
                        </a:lnTo>
                        <a:lnTo>
                          <a:pt x="4181" y="2928"/>
                        </a:lnTo>
                        <a:lnTo>
                          <a:pt x="4181" y="2820"/>
                        </a:lnTo>
                        <a:lnTo>
                          <a:pt x="4229" y="2771"/>
                        </a:lnTo>
                        <a:lnTo>
                          <a:pt x="4241" y="2651"/>
                        </a:lnTo>
                        <a:lnTo>
                          <a:pt x="4326" y="2590"/>
                        </a:lnTo>
                        <a:lnTo>
                          <a:pt x="4284" y="2500"/>
                        </a:lnTo>
                        <a:lnTo>
                          <a:pt x="4332" y="2421"/>
                        </a:lnTo>
                        <a:lnTo>
                          <a:pt x="4308" y="2331"/>
                        </a:lnTo>
                        <a:lnTo>
                          <a:pt x="4368" y="2264"/>
                        </a:lnTo>
                        <a:lnTo>
                          <a:pt x="4332" y="2210"/>
                        </a:lnTo>
                        <a:lnTo>
                          <a:pt x="4350" y="2137"/>
                        </a:lnTo>
                        <a:lnTo>
                          <a:pt x="4284" y="2137"/>
                        </a:lnTo>
                        <a:lnTo>
                          <a:pt x="4259" y="2041"/>
                        </a:lnTo>
                        <a:lnTo>
                          <a:pt x="4193" y="2041"/>
                        </a:lnTo>
                        <a:lnTo>
                          <a:pt x="4193" y="1980"/>
                        </a:lnTo>
                        <a:lnTo>
                          <a:pt x="4132" y="1914"/>
                        </a:lnTo>
                        <a:lnTo>
                          <a:pt x="4175" y="1836"/>
                        </a:lnTo>
                        <a:lnTo>
                          <a:pt x="4151" y="1757"/>
                        </a:lnTo>
                        <a:lnTo>
                          <a:pt x="4217" y="1691"/>
                        </a:lnTo>
                        <a:lnTo>
                          <a:pt x="4175" y="1654"/>
                        </a:lnTo>
                        <a:lnTo>
                          <a:pt x="4193" y="1564"/>
                        </a:lnTo>
                        <a:lnTo>
                          <a:pt x="4096" y="1455"/>
                        </a:lnTo>
                        <a:lnTo>
                          <a:pt x="4042" y="1407"/>
                        </a:lnTo>
                        <a:lnTo>
                          <a:pt x="4006" y="1509"/>
                        </a:lnTo>
                        <a:lnTo>
                          <a:pt x="3921" y="1522"/>
                        </a:lnTo>
                        <a:lnTo>
                          <a:pt x="3933" y="1624"/>
                        </a:lnTo>
                        <a:lnTo>
                          <a:pt x="3891" y="1666"/>
                        </a:lnTo>
                        <a:lnTo>
                          <a:pt x="3879" y="1733"/>
                        </a:lnTo>
                        <a:lnTo>
                          <a:pt x="3812" y="1679"/>
                        </a:lnTo>
                        <a:lnTo>
                          <a:pt x="3812" y="1552"/>
                        </a:lnTo>
                        <a:lnTo>
                          <a:pt x="3758" y="1582"/>
                        </a:lnTo>
                        <a:lnTo>
                          <a:pt x="3758" y="1491"/>
                        </a:lnTo>
                        <a:lnTo>
                          <a:pt x="3679" y="1534"/>
                        </a:lnTo>
                        <a:lnTo>
                          <a:pt x="3595" y="1522"/>
                        </a:lnTo>
                        <a:lnTo>
                          <a:pt x="3625" y="1443"/>
                        </a:lnTo>
                        <a:lnTo>
                          <a:pt x="3643" y="1352"/>
                        </a:lnTo>
                        <a:lnTo>
                          <a:pt x="3716" y="1389"/>
                        </a:lnTo>
                        <a:lnTo>
                          <a:pt x="3758" y="1352"/>
                        </a:lnTo>
                        <a:lnTo>
                          <a:pt x="3824" y="1365"/>
                        </a:lnTo>
                        <a:lnTo>
                          <a:pt x="3885" y="1431"/>
                        </a:lnTo>
                        <a:lnTo>
                          <a:pt x="3891" y="1340"/>
                        </a:lnTo>
                        <a:lnTo>
                          <a:pt x="3963" y="1334"/>
                        </a:lnTo>
                        <a:lnTo>
                          <a:pt x="4006" y="1232"/>
                        </a:lnTo>
                        <a:lnTo>
                          <a:pt x="3957" y="1232"/>
                        </a:lnTo>
                        <a:lnTo>
                          <a:pt x="3927" y="1147"/>
                        </a:lnTo>
                        <a:lnTo>
                          <a:pt x="3842" y="1177"/>
                        </a:lnTo>
                        <a:lnTo>
                          <a:pt x="3800" y="1075"/>
                        </a:lnTo>
                        <a:lnTo>
                          <a:pt x="3722" y="1081"/>
                        </a:lnTo>
                        <a:lnTo>
                          <a:pt x="3716" y="990"/>
                        </a:lnTo>
                        <a:lnTo>
                          <a:pt x="3679" y="857"/>
                        </a:lnTo>
                        <a:lnTo>
                          <a:pt x="3577" y="833"/>
                        </a:lnTo>
                        <a:lnTo>
                          <a:pt x="3534" y="761"/>
                        </a:lnTo>
                        <a:lnTo>
                          <a:pt x="3444" y="791"/>
                        </a:lnTo>
                        <a:lnTo>
                          <a:pt x="3347" y="773"/>
                        </a:lnTo>
                        <a:lnTo>
                          <a:pt x="3323" y="833"/>
                        </a:lnTo>
                        <a:lnTo>
                          <a:pt x="3268" y="815"/>
                        </a:lnTo>
                        <a:lnTo>
                          <a:pt x="3208" y="731"/>
                        </a:lnTo>
                        <a:lnTo>
                          <a:pt x="3214" y="646"/>
                        </a:lnTo>
                        <a:lnTo>
                          <a:pt x="3196" y="562"/>
                        </a:lnTo>
                        <a:lnTo>
                          <a:pt x="3129" y="507"/>
                        </a:lnTo>
                        <a:lnTo>
                          <a:pt x="3136" y="374"/>
                        </a:lnTo>
                        <a:lnTo>
                          <a:pt x="3075" y="314"/>
                        </a:lnTo>
                        <a:lnTo>
                          <a:pt x="3063" y="241"/>
                        </a:lnTo>
                        <a:lnTo>
                          <a:pt x="2997" y="296"/>
                        </a:lnTo>
                        <a:lnTo>
                          <a:pt x="2930" y="254"/>
                        </a:lnTo>
                        <a:lnTo>
                          <a:pt x="2864" y="326"/>
                        </a:lnTo>
                        <a:lnTo>
                          <a:pt x="2821" y="284"/>
                        </a:lnTo>
                        <a:lnTo>
                          <a:pt x="2694" y="308"/>
                        </a:lnTo>
                        <a:lnTo>
                          <a:pt x="2616" y="241"/>
                        </a:lnTo>
                        <a:lnTo>
                          <a:pt x="2622" y="181"/>
                        </a:lnTo>
                        <a:lnTo>
                          <a:pt x="2555" y="217"/>
                        </a:lnTo>
                        <a:lnTo>
                          <a:pt x="2513" y="157"/>
                        </a:lnTo>
                        <a:lnTo>
                          <a:pt x="2423" y="169"/>
                        </a:lnTo>
                        <a:lnTo>
                          <a:pt x="2386" y="97"/>
                        </a:lnTo>
                        <a:lnTo>
                          <a:pt x="2284" y="103"/>
                        </a:lnTo>
                        <a:lnTo>
                          <a:pt x="2235" y="24"/>
                        </a:lnTo>
                        <a:lnTo>
                          <a:pt x="2169" y="66"/>
                        </a:lnTo>
                        <a:lnTo>
                          <a:pt x="2090" y="24"/>
                        </a:lnTo>
                        <a:lnTo>
                          <a:pt x="2036" y="66"/>
                        </a:lnTo>
                        <a:lnTo>
                          <a:pt x="1969" y="0"/>
                        </a:lnTo>
                        <a:lnTo>
                          <a:pt x="1957" y="115"/>
                        </a:lnTo>
                        <a:lnTo>
                          <a:pt x="1885" y="139"/>
                        </a:lnTo>
                        <a:lnTo>
                          <a:pt x="1836" y="229"/>
                        </a:lnTo>
                        <a:lnTo>
                          <a:pt x="1752" y="205"/>
                        </a:lnTo>
                        <a:lnTo>
                          <a:pt x="1673" y="254"/>
                        </a:lnTo>
                        <a:lnTo>
                          <a:pt x="1589" y="205"/>
                        </a:lnTo>
                        <a:lnTo>
                          <a:pt x="1486" y="272"/>
                        </a:lnTo>
                        <a:lnTo>
                          <a:pt x="1401" y="205"/>
                        </a:lnTo>
                        <a:lnTo>
                          <a:pt x="1311" y="272"/>
                        </a:lnTo>
                        <a:lnTo>
                          <a:pt x="1190" y="205"/>
                        </a:lnTo>
                        <a:lnTo>
                          <a:pt x="1129" y="308"/>
                        </a:lnTo>
                        <a:lnTo>
                          <a:pt x="1051" y="254"/>
                        </a:lnTo>
                        <a:lnTo>
                          <a:pt x="972" y="284"/>
                        </a:lnTo>
                        <a:lnTo>
                          <a:pt x="882" y="254"/>
                        </a:lnTo>
                        <a:lnTo>
                          <a:pt x="912" y="374"/>
                        </a:lnTo>
                        <a:lnTo>
                          <a:pt x="839" y="429"/>
                        </a:lnTo>
                        <a:lnTo>
                          <a:pt x="870" y="507"/>
                        </a:lnTo>
                        <a:lnTo>
                          <a:pt x="827" y="634"/>
                        </a:lnTo>
                        <a:lnTo>
                          <a:pt x="894" y="688"/>
                        </a:lnTo>
                        <a:lnTo>
                          <a:pt x="815" y="773"/>
                        </a:lnTo>
                        <a:lnTo>
                          <a:pt x="706" y="821"/>
                        </a:lnTo>
                        <a:lnTo>
                          <a:pt x="628" y="912"/>
                        </a:lnTo>
                        <a:lnTo>
                          <a:pt x="513" y="912"/>
                        </a:lnTo>
                        <a:lnTo>
                          <a:pt x="483" y="978"/>
                        </a:lnTo>
                        <a:lnTo>
                          <a:pt x="429" y="960"/>
                        </a:lnTo>
                        <a:lnTo>
                          <a:pt x="374" y="1051"/>
                        </a:lnTo>
                        <a:lnTo>
                          <a:pt x="302" y="1105"/>
                        </a:lnTo>
                        <a:lnTo>
                          <a:pt x="308" y="1177"/>
                        </a:lnTo>
                        <a:lnTo>
                          <a:pt x="253" y="1208"/>
                        </a:lnTo>
                        <a:lnTo>
                          <a:pt x="259" y="1316"/>
                        </a:lnTo>
                        <a:lnTo>
                          <a:pt x="199" y="1352"/>
                        </a:lnTo>
                        <a:lnTo>
                          <a:pt x="259" y="1431"/>
                        </a:lnTo>
                        <a:lnTo>
                          <a:pt x="253" y="1509"/>
                        </a:lnTo>
                        <a:lnTo>
                          <a:pt x="320" y="1540"/>
                        </a:lnTo>
                        <a:lnTo>
                          <a:pt x="320" y="1624"/>
                        </a:lnTo>
                        <a:lnTo>
                          <a:pt x="392" y="1721"/>
                        </a:lnTo>
                        <a:lnTo>
                          <a:pt x="308" y="1745"/>
                        </a:lnTo>
                        <a:lnTo>
                          <a:pt x="229" y="1721"/>
                        </a:lnTo>
                        <a:lnTo>
                          <a:pt x="229" y="1793"/>
                        </a:lnTo>
                        <a:lnTo>
                          <a:pt x="175" y="1836"/>
                        </a:lnTo>
                        <a:lnTo>
                          <a:pt x="175" y="1926"/>
                        </a:lnTo>
                        <a:lnTo>
                          <a:pt x="108" y="1956"/>
                        </a:lnTo>
                        <a:lnTo>
                          <a:pt x="157" y="2017"/>
                        </a:lnTo>
                        <a:lnTo>
                          <a:pt x="126" y="2083"/>
                        </a:lnTo>
                        <a:lnTo>
                          <a:pt x="163" y="2150"/>
                        </a:lnTo>
                        <a:lnTo>
                          <a:pt x="145" y="2258"/>
                        </a:lnTo>
                        <a:lnTo>
                          <a:pt x="126" y="2385"/>
                        </a:lnTo>
                        <a:lnTo>
                          <a:pt x="84" y="2421"/>
                        </a:lnTo>
                        <a:lnTo>
                          <a:pt x="84" y="2524"/>
                        </a:lnTo>
                        <a:lnTo>
                          <a:pt x="0" y="2578"/>
                        </a:lnTo>
                        <a:lnTo>
                          <a:pt x="90" y="2633"/>
                        </a:lnTo>
                        <a:lnTo>
                          <a:pt x="84" y="2717"/>
                        </a:lnTo>
                        <a:lnTo>
                          <a:pt x="157" y="2735"/>
                        </a:lnTo>
                        <a:lnTo>
                          <a:pt x="175" y="2820"/>
                        </a:lnTo>
                        <a:lnTo>
                          <a:pt x="253" y="2820"/>
                        </a:lnTo>
                        <a:lnTo>
                          <a:pt x="265" y="2904"/>
                        </a:lnTo>
                        <a:lnTo>
                          <a:pt x="392" y="2874"/>
                        </a:lnTo>
                        <a:lnTo>
                          <a:pt x="471" y="2928"/>
                        </a:lnTo>
                        <a:lnTo>
                          <a:pt x="574" y="2874"/>
                        </a:lnTo>
                        <a:lnTo>
                          <a:pt x="658" y="2928"/>
                        </a:lnTo>
                        <a:lnTo>
                          <a:pt x="682" y="2850"/>
                        </a:lnTo>
                        <a:lnTo>
                          <a:pt x="743" y="2826"/>
                        </a:lnTo>
                        <a:lnTo>
                          <a:pt x="743" y="2723"/>
                        </a:lnTo>
                        <a:lnTo>
                          <a:pt x="815" y="2651"/>
                        </a:lnTo>
                        <a:close/>
                      </a:path>
                    </a:pathLst>
                  </a:custGeom>
                  <a:noFill/>
                  <a:ln w="3810">
                    <a:solidFill>
                      <a:srgbClr val="006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grpSp>
        </p:grpSp>
        <p:grpSp>
          <p:nvGrpSpPr>
            <p:cNvPr id="11" name="Group 96"/>
            <p:cNvGrpSpPr>
              <a:grpSpLocks/>
            </p:cNvGrpSpPr>
            <p:nvPr/>
          </p:nvGrpSpPr>
          <p:grpSpPr bwMode="auto">
            <a:xfrm>
              <a:off x="2520" y="540"/>
              <a:ext cx="1448" cy="1545"/>
              <a:chOff x="737" y="367"/>
              <a:chExt cx="1448" cy="1545"/>
            </a:xfrm>
          </p:grpSpPr>
          <p:sp>
            <p:nvSpPr>
              <p:cNvPr id="12" name="Freeform 97"/>
              <p:cNvSpPr>
                <a:spLocks/>
              </p:cNvSpPr>
              <p:nvPr/>
            </p:nvSpPr>
            <p:spPr bwMode="auto">
              <a:xfrm>
                <a:off x="924" y="488"/>
                <a:ext cx="191" cy="220"/>
              </a:xfrm>
              <a:custGeom>
                <a:avLst/>
                <a:gdLst>
                  <a:gd name="T0" fmla="*/ 75 w 191"/>
                  <a:gd name="T1" fmla="*/ 214 h 220"/>
                  <a:gd name="T2" fmla="*/ 84 w 191"/>
                  <a:gd name="T3" fmla="*/ 207 h 220"/>
                  <a:gd name="T4" fmla="*/ 85 w 191"/>
                  <a:gd name="T5" fmla="*/ 204 h 220"/>
                  <a:gd name="T6" fmla="*/ 84 w 191"/>
                  <a:gd name="T7" fmla="*/ 198 h 220"/>
                  <a:gd name="T8" fmla="*/ 78 w 191"/>
                  <a:gd name="T9" fmla="*/ 188 h 220"/>
                  <a:gd name="T10" fmla="*/ 68 w 191"/>
                  <a:gd name="T11" fmla="*/ 169 h 220"/>
                  <a:gd name="T12" fmla="*/ 53 w 191"/>
                  <a:gd name="T13" fmla="*/ 144 h 220"/>
                  <a:gd name="T14" fmla="*/ 33 w 191"/>
                  <a:gd name="T15" fmla="*/ 113 h 220"/>
                  <a:gd name="T16" fmla="*/ 23 w 191"/>
                  <a:gd name="T17" fmla="*/ 96 h 220"/>
                  <a:gd name="T18" fmla="*/ 19 w 191"/>
                  <a:gd name="T19" fmla="*/ 90 h 220"/>
                  <a:gd name="T20" fmla="*/ 12 w 191"/>
                  <a:gd name="T21" fmla="*/ 93 h 220"/>
                  <a:gd name="T22" fmla="*/ 0 w 191"/>
                  <a:gd name="T23" fmla="*/ 93 h 220"/>
                  <a:gd name="T24" fmla="*/ 19 w 191"/>
                  <a:gd name="T25" fmla="*/ 77 h 220"/>
                  <a:gd name="T26" fmla="*/ 40 w 191"/>
                  <a:gd name="T27" fmla="*/ 59 h 220"/>
                  <a:gd name="T28" fmla="*/ 40 w 191"/>
                  <a:gd name="T29" fmla="*/ 67 h 220"/>
                  <a:gd name="T30" fmla="*/ 35 w 191"/>
                  <a:gd name="T31" fmla="*/ 73 h 220"/>
                  <a:gd name="T32" fmla="*/ 33 w 191"/>
                  <a:gd name="T33" fmla="*/ 79 h 220"/>
                  <a:gd name="T34" fmla="*/ 39 w 191"/>
                  <a:gd name="T35" fmla="*/ 90 h 220"/>
                  <a:gd name="T36" fmla="*/ 51 w 191"/>
                  <a:gd name="T37" fmla="*/ 111 h 220"/>
                  <a:gd name="T38" fmla="*/ 75 w 191"/>
                  <a:gd name="T39" fmla="*/ 116 h 220"/>
                  <a:gd name="T40" fmla="*/ 102 w 191"/>
                  <a:gd name="T41" fmla="*/ 93 h 220"/>
                  <a:gd name="T42" fmla="*/ 121 w 191"/>
                  <a:gd name="T43" fmla="*/ 76 h 220"/>
                  <a:gd name="T44" fmla="*/ 98 w 191"/>
                  <a:gd name="T45" fmla="*/ 40 h 220"/>
                  <a:gd name="T46" fmla="*/ 92 w 191"/>
                  <a:gd name="T47" fmla="*/ 30 h 220"/>
                  <a:gd name="T48" fmla="*/ 88 w 191"/>
                  <a:gd name="T49" fmla="*/ 29 h 220"/>
                  <a:gd name="T50" fmla="*/ 75 w 191"/>
                  <a:gd name="T51" fmla="*/ 37 h 220"/>
                  <a:gd name="T52" fmla="*/ 84 w 191"/>
                  <a:gd name="T53" fmla="*/ 23 h 220"/>
                  <a:gd name="T54" fmla="*/ 104 w 191"/>
                  <a:gd name="T55" fmla="*/ 7 h 220"/>
                  <a:gd name="T56" fmla="*/ 115 w 191"/>
                  <a:gd name="T57" fmla="*/ 4 h 220"/>
                  <a:gd name="T58" fmla="*/ 108 w 191"/>
                  <a:gd name="T59" fmla="*/ 11 h 220"/>
                  <a:gd name="T60" fmla="*/ 105 w 191"/>
                  <a:gd name="T61" fmla="*/ 17 h 220"/>
                  <a:gd name="T62" fmla="*/ 111 w 191"/>
                  <a:gd name="T63" fmla="*/ 27 h 220"/>
                  <a:gd name="T64" fmla="*/ 153 w 191"/>
                  <a:gd name="T65" fmla="*/ 99 h 220"/>
                  <a:gd name="T66" fmla="*/ 164 w 191"/>
                  <a:gd name="T67" fmla="*/ 118 h 220"/>
                  <a:gd name="T68" fmla="*/ 170 w 191"/>
                  <a:gd name="T69" fmla="*/ 126 h 220"/>
                  <a:gd name="T70" fmla="*/ 174 w 191"/>
                  <a:gd name="T71" fmla="*/ 128 h 220"/>
                  <a:gd name="T72" fmla="*/ 180 w 191"/>
                  <a:gd name="T73" fmla="*/ 125 h 220"/>
                  <a:gd name="T74" fmla="*/ 189 w 191"/>
                  <a:gd name="T75" fmla="*/ 118 h 220"/>
                  <a:gd name="T76" fmla="*/ 180 w 191"/>
                  <a:gd name="T77" fmla="*/ 134 h 220"/>
                  <a:gd name="T78" fmla="*/ 160 w 191"/>
                  <a:gd name="T79" fmla="*/ 149 h 220"/>
                  <a:gd name="T80" fmla="*/ 145 w 191"/>
                  <a:gd name="T81" fmla="*/ 155 h 220"/>
                  <a:gd name="T82" fmla="*/ 154 w 191"/>
                  <a:gd name="T83" fmla="*/ 146 h 220"/>
                  <a:gd name="T84" fmla="*/ 155 w 191"/>
                  <a:gd name="T85" fmla="*/ 139 h 220"/>
                  <a:gd name="T86" fmla="*/ 148 w 191"/>
                  <a:gd name="T87" fmla="*/ 122 h 220"/>
                  <a:gd name="T88" fmla="*/ 134 w 191"/>
                  <a:gd name="T89" fmla="*/ 99 h 220"/>
                  <a:gd name="T90" fmla="*/ 112 w 191"/>
                  <a:gd name="T91" fmla="*/ 96 h 220"/>
                  <a:gd name="T92" fmla="*/ 82 w 191"/>
                  <a:gd name="T93" fmla="*/ 121 h 220"/>
                  <a:gd name="T94" fmla="*/ 94 w 191"/>
                  <a:gd name="T95" fmla="*/ 181 h 220"/>
                  <a:gd name="T96" fmla="*/ 97 w 191"/>
                  <a:gd name="T97" fmla="*/ 187 h 220"/>
                  <a:gd name="T98" fmla="*/ 102 w 191"/>
                  <a:gd name="T99" fmla="*/ 188 h 220"/>
                  <a:gd name="T100" fmla="*/ 115 w 191"/>
                  <a:gd name="T101" fmla="*/ 180 h 220"/>
                  <a:gd name="T102" fmla="*/ 108 w 191"/>
                  <a:gd name="T103" fmla="*/ 194 h 220"/>
                  <a:gd name="T104" fmla="*/ 91 w 191"/>
                  <a:gd name="T105" fmla="*/ 208 h 220"/>
                  <a:gd name="T106" fmla="*/ 78 w 191"/>
                  <a:gd name="T107"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1" h="220">
                    <a:moveTo>
                      <a:pt x="78" y="220"/>
                    </a:moveTo>
                    <a:lnTo>
                      <a:pt x="75" y="214"/>
                    </a:lnTo>
                    <a:lnTo>
                      <a:pt x="82" y="208"/>
                    </a:lnTo>
                    <a:lnTo>
                      <a:pt x="84" y="207"/>
                    </a:lnTo>
                    <a:lnTo>
                      <a:pt x="84" y="205"/>
                    </a:lnTo>
                    <a:lnTo>
                      <a:pt x="85" y="204"/>
                    </a:lnTo>
                    <a:lnTo>
                      <a:pt x="85" y="201"/>
                    </a:lnTo>
                    <a:lnTo>
                      <a:pt x="84" y="198"/>
                    </a:lnTo>
                    <a:lnTo>
                      <a:pt x="82" y="194"/>
                    </a:lnTo>
                    <a:lnTo>
                      <a:pt x="78" y="188"/>
                    </a:lnTo>
                    <a:lnTo>
                      <a:pt x="74" y="180"/>
                    </a:lnTo>
                    <a:lnTo>
                      <a:pt x="68" y="169"/>
                    </a:lnTo>
                    <a:lnTo>
                      <a:pt x="61" y="158"/>
                    </a:lnTo>
                    <a:lnTo>
                      <a:pt x="53" y="144"/>
                    </a:lnTo>
                    <a:lnTo>
                      <a:pt x="43" y="128"/>
                    </a:lnTo>
                    <a:lnTo>
                      <a:pt x="33" y="113"/>
                    </a:lnTo>
                    <a:lnTo>
                      <a:pt x="28" y="103"/>
                    </a:lnTo>
                    <a:lnTo>
                      <a:pt x="23" y="96"/>
                    </a:lnTo>
                    <a:lnTo>
                      <a:pt x="20" y="93"/>
                    </a:lnTo>
                    <a:lnTo>
                      <a:pt x="19" y="90"/>
                    </a:lnTo>
                    <a:lnTo>
                      <a:pt x="16" y="90"/>
                    </a:lnTo>
                    <a:lnTo>
                      <a:pt x="12" y="93"/>
                    </a:lnTo>
                    <a:lnTo>
                      <a:pt x="3" y="99"/>
                    </a:lnTo>
                    <a:lnTo>
                      <a:pt x="0" y="93"/>
                    </a:lnTo>
                    <a:lnTo>
                      <a:pt x="10" y="85"/>
                    </a:lnTo>
                    <a:lnTo>
                      <a:pt x="19" y="77"/>
                    </a:lnTo>
                    <a:lnTo>
                      <a:pt x="29" y="69"/>
                    </a:lnTo>
                    <a:lnTo>
                      <a:pt x="40" y="59"/>
                    </a:lnTo>
                    <a:lnTo>
                      <a:pt x="45" y="63"/>
                    </a:lnTo>
                    <a:lnTo>
                      <a:pt x="40" y="67"/>
                    </a:lnTo>
                    <a:lnTo>
                      <a:pt x="36" y="72"/>
                    </a:lnTo>
                    <a:lnTo>
                      <a:pt x="35" y="73"/>
                    </a:lnTo>
                    <a:lnTo>
                      <a:pt x="33" y="76"/>
                    </a:lnTo>
                    <a:lnTo>
                      <a:pt x="33" y="79"/>
                    </a:lnTo>
                    <a:lnTo>
                      <a:pt x="36" y="85"/>
                    </a:lnTo>
                    <a:lnTo>
                      <a:pt x="39" y="90"/>
                    </a:lnTo>
                    <a:lnTo>
                      <a:pt x="45" y="99"/>
                    </a:lnTo>
                    <a:lnTo>
                      <a:pt x="51" y="111"/>
                    </a:lnTo>
                    <a:lnTo>
                      <a:pt x="61" y="126"/>
                    </a:lnTo>
                    <a:lnTo>
                      <a:pt x="75" y="116"/>
                    </a:lnTo>
                    <a:lnTo>
                      <a:pt x="86" y="106"/>
                    </a:lnTo>
                    <a:lnTo>
                      <a:pt x="102" y="93"/>
                    </a:lnTo>
                    <a:lnTo>
                      <a:pt x="111" y="85"/>
                    </a:lnTo>
                    <a:lnTo>
                      <a:pt x="121" y="76"/>
                    </a:lnTo>
                    <a:lnTo>
                      <a:pt x="109" y="57"/>
                    </a:lnTo>
                    <a:lnTo>
                      <a:pt x="98" y="40"/>
                    </a:lnTo>
                    <a:lnTo>
                      <a:pt x="95" y="33"/>
                    </a:lnTo>
                    <a:lnTo>
                      <a:pt x="92" y="30"/>
                    </a:lnTo>
                    <a:lnTo>
                      <a:pt x="91" y="29"/>
                    </a:lnTo>
                    <a:lnTo>
                      <a:pt x="88" y="29"/>
                    </a:lnTo>
                    <a:lnTo>
                      <a:pt x="84" y="32"/>
                    </a:lnTo>
                    <a:lnTo>
                      <a:pt x="75" y="37"/>
                    </a:lnTo>
                    <a:lnTo>
                      <a:pt x="72" y="33"/>
                    </a:lnTo>
                    <a:lnTo>
                      <a:pt x="84" y="23"/>
                    </a:lnTo>
                    <a:lnTo>
                      <a:pt x="95" y="14"/>
                    </a:lnTo>
                    <a:lnTo>
                      <a:pt x="104" y="7"/>
                    </a:lnTo>
                    <a:lnTo>
                      <a:pt x="111" y="0"/>
                    </a:lnTo>
                    <a:lnTo>
                      <a:pt x="115" y="4"/>
                    </a:lnTo>
                    <a:lnTo>
                      <a:pt x="111" y="9"/>
                    </a:lnTo>
                    <a:lnTo>
                      <a:pt x="108" y="11"/>
                    </a:lnTo>
                    <a:lnTo>
                      <a:pt x="105" y="13"/>
                    </a:lnTo>
                    <a:lnTo>
                      <a:pt x="105" y="17"/>
                    </a:lnTo>
                    <a:lnTo>
                      <a:pt x="107" y="21"/>
                    </a:lnTo>
                    <a:lnTo>
                      <a:pt x="111" y="27"/>
                    </a:lnTo>
                    <a:lnTo>
                      <a:pt x="132" y="65"/>
                    </a:lnTo>
                    <a:lnTo>
                      <a:pt x="153" y="99"/>
                    </a:lnTo>
                    <a:lnTo>
                      <a:pt x="158" y="109"/>
                    </a:lnTo>
                    <a:lnTo>
                      <a:pt x="164" y="118"/>
                    </a:lnTo>
                    <a:lnTo>
                      <a:pt x="167" y="123"/>
                    </a:lnTo>
                    <a:lnTo>
                      <a:pt x="170" y="126"/>
                    </a:lnTo>
                    <a:lnTo>
                      <a:pt x="173" y="128"/>
                    </a:lnTo>
                    <a:lnTo>
                      <a:pt x="174" y="128"/>
                    </a:lnTo>
                    <a:lnTo>
                      <a:pt x="176" y="128"/>
                    </a:lnTo>
                    <a:lnTo>
                      <a:pt x="180" y="125"/>
                    </a:lnTo>
                    <a:lnTo>
                      <a:pt x="184" y="122"/>
                    </a:lnTo>
                    <a:lnTo>
                      <a:pt x="189" y="118"/>
                    </a:lnTo>
                    <a:lnTo>
                      <a:pt x="191" y="123"/>
                    </a:lnTo>
                    <a:lnTo>
                      <a:pt x="180" y="134"/>
                    </a:lnTo>
                    <a:lnTo>
                      <a:pt x="170" y="141"/>
                    </a:lnTo>
                    <a:lnTo>
                      <a:pt x="160" y="149"/>
                    </a:lnTo>
                    <a:lnTo>
                      <a:pt x="148" y="159"/>
                    </a:lnTo>
                    <a:lnTo>
                      <a:pt x="145" y="155"/>
                    </a:lnTo>
                    <a:lnTo>
                      <a:pt x="150" y="151"/>
                    </a:lnTo>
                    <a:lnTo>
                      <a:pt x="154" y="146"/>
                    </a:lnTo>
                    <a:lnTo>
                      <a:pt x="157" y="142"/>
                    </a:lnTo>
                    <a:lnTo>
                      <a:pt x="155" y="139"/>
                    </a:lnTo>
                    <a:lnTo>
                      <a:pt x="153" y="132"/>
                    </a:lnTo>
                    <a:lnTo>
                      <a:pt x="148" y="122"/>
                    </a:lnTo>
                    <a:lnTo>
                      <a:pt x="141" y="112"/>
                    </a:lnTo>
                    <a:lnTo>
                      <a:pt x="134" y="99"/>
                    </a:lnTo>
                    <a:lnTo>
                      <a:pt x="125" y="85"/>
                    </a:lnTo>
                    <a:lnTo>
                      <a:pt x="112" y="96"/>
                    </a:lnTo>
                    <a:lnTo>
                      <a:pt x="98" y="106"/>
                    </a:lnTo>
                    <a:lnTo>
                      <a:pt x="82" y="121"/>
                    </a:lnTo>
                    <a:lnTo>
                      <a:pt x="66" y="135"/>
                    </a:lnTo>
                    <a:lnTo>
                      <a:pt x="94" y="181"/>
                    </a:lnTo>
                    <a:lnTo>
                      <a:pt x="95" y="184"/>
                    </a:lnTo>
                    <a:lnTo>
                      <a:pt x="97" y="187"/>
                    </a:lnTo>
                    <a:lnTo>
                      <a:pt x="99" y="188"/>
                    </a:lnTo>
                    <a:lnTo>
                      <a:pt x="102" y="188"/>
                    </a:lnTo>
                    <a:lnTo>
                      <a:pt x="107" y="187"/>
                    </a:lnTo>
                    <a:lnTo>
                      <a:pt x="115" y="180"/>
                    </a:lnTo>
                    <a:lnTo>
                      <a:pt x="120" y="185"/>
                    </a:lnTo>
                    <a:lnTo>
                      <a:pt x="108" y="194"/>
                    </a:lnTo>
                    <a:lnTo>
                      <a:pt x="99" y="201"/>
                    </a:lnTo>
                    <a:lnTo>
                      <a:pt x="91" y="208"/>
                    </a:lnTo>
                    <a:lnTo>
                      <a:pt x="85" y="213"/>
                    </a:lnTo>
                    <a:lnTo>
                      <a:pt x="78" y="2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4" name="Freeform 98"/>
              <p:cNvSpPr>
                <a:spLocks noEditPoints="1"/>
              </p:cNvSpPr>
              <p:nvPr/>
            </p:nvSpPr>
            <p:spPr bwMode="auto">
              <a:xfrm>
                <a:off x="1101" y="479"/>
                <a:ext cx="89" cy="127"/>
              </a:xfrm>
              <a:custGeom>
                <a:avLst/>
                <a:gdLst>
                  <a:gd name="T0" fmla="*/ 48 w 89"/>
                  <a:gd name="T1" fmla="*/ 0 h 127"/>
                  <a:gd name="T2" fmla="*/ 56 w 89"/>
                  <a:gd name="T3" fmla="*/ 33 h 127"/>
                  <a:gd name="T4" fmla="*/ 69 w 89"/>
                  <a:gd name="T5" fmla="*/ 75 h 127"/>
                  <a:gd name="T6" fmla="*/ 72 w 89"/>
                  <a:gd name="T7" fmla="*/ 82 h 127"/>
                  <a:gd name="T8" fmla="*/ 75 w 89"/>
                  <a:gd name="T9" fmla="*/ 84 h 127"/>
                  <a:gd name="T10" fmla="*/ 76 w 89"/>
                  <a:gd name="T11" fmla="*/ 84 h 127"/>
                  <a:gd name="T12" fmla="*/ 81 w 89"/>
                  <a:gd name="T13" fmla="*/ 79 h 127"/>
                  <a:gd name="T14" fmla="*/ 85 w 89"/>
                  <a:gd name="T15" fmla="*/ 68 h 127"/>
                  <a:gd name="T16" fmla="*/ 83 w 89"/>
                  <a:gd name="T17" fmla="*/ 85 h 127"/>
                  <a:gd name="T18" fmla="*/ 75 w 89"/>
                  <a:gd name="T19" fmla="*/ 99 h 127"/>
                  <a:gd name="T20" fmla="*/ 71 w 89"/>
                  <a:gd name="T21" fmla="*/ 104 h 127"/>
                  <a:gd name="T22" fmla="*/ 66 w 89"/>
                  <a:gd name="T23" fmla="*/ 101 h 127"/>
                  <a:gd name="T24" fmla="*/ 62 w 89"/>
                  <a:gd name="T25" fmla="*/ 94 h 127"/>
                  <a:gd name="T26" fmla="*/ 56 w 89"/>
                  <a:gd name="T27" fmla="*/ 76 h 127"/>
                  <a:gd name="T28" fmla="*/ 52 w 89"/>
                  <a:gd name="T29" fmla="*/ 65 h 127"/>
                  <a:gd name="T30" fmla="*/ 42 w 89"/>
                  <a:gd name="T31" fmla="*/ 111 h 127"/>
                  <a:gd name="T32" fmla="*/ 35 w 89"/>
                  <a:gd name="T33" fmla="*/ 125 h 127"/>
                  <a:gd name="T34" fmla="*/ 29 w 89"/>
                  <a:gd name="T35" fmla="*/ 127 h 127"/>
                  <a:gd name="T36" fmla="*/ 22 w 89"/>
                  <a:gd name="T37" fmla="*/ 122 h 127"/>
                  <a:gd name="T38" fmla="*/ 10 w 89"/>
                  <a:gd name="T39" fmla="*/ 101 h 127"/>
                  <a:gd name="T40" fmla="*/ 1 w 89"/>
                  <a:gd name="T41" fmla="*/ 71 h 127"/>
                  <a:gd name="T42" fmla="*/ 0 w 89"/>
                  <a:gd name="T43" fmla="*/ 48 h 127"/>
                  <a:gd name="T44" fmla="*/ 3 w 89"/>
                  <a:gd name="T45" fmla="*/ 39 h 127"/>
                  <a:gd name="T46" fmla="*/ 16 w 89"/>
                  <a:gd name="T47" fmla="*/ 19 h 127"/>
                  <a:gd name="T48" fmla="*/ 27 w 89"/>
                  <a:gd name="T49" fmla="*/ 12 h 127"/>
                  <a:gd name="T50" fmla="*/ 36 w 89"/>
                  <a:gd name="T51" fmla="*/ 9 h 127"/>
                  <a:gd name="T52" fmla="*/ 45 w 89"/>
                  <a:gd name="T53" fmla="*/ 0 h 127"/>
                  <a:gd name="T54" fmla="*/ 33 w 89"/>
                  <a:gd name="T55" fmla="*/ 22 h 127"/>
                  <a:gd name="T56" fmla="*/ 26 w 89"/>
                  <a:gd name="T57" fmla="*/ 23 h 127"/>
                  <a:gd name="T58" fmla="*/ 16 w 89"/>
                  <a:gd name="T59" fmla="*/ 30 h 127"/>
                  <a:gd name="T60" fmla="*/ 10 w 89"/>
                  <a:gd name="T61" fmla="*/ 38 h 127"/>
                  <a:gd name="T62" fmla="*/ 12 w 89"/>
                  <a:gd name="T63" fmla="*/ 58 h 127"/>
                  <a:gd name="T64" fmla="*/ 22 w 89"/>
                  <a:gd name="T65" fmla="*/ 91 h 127"/>
                  <a:gd name="T66" fmla="*/ 30 w 89"/>
                  <a:gd name="T67" fmla="*/ 107 h 127"/>
                  <a:gd name="T68" fmla="*/ 33 w 89"/>
                  <a:gd name="T69" fmla="*/ 109 h 127"/>
                  <a:gd name="T70" fmla="*/ 36 w 89"/>
                  <a:gd name="T71" fmla="*/ 107 h 127"/>
                  <a:gd name="T72" fmla="*/ 40 w 89"/>
                  <a:gd name="T73" fmla="*/ 98 h 127"/>
                  <a:gd name="T74" fmla="*/ 46 w 89"/>
                  <a:gd name="T75" fmla="*/ 76 h 127"/>
                  <a:gd name="T76" fmla="*/ 45 w 89"/>
                  <a:gd name="T77" fmla="*/ 43 h 127"/>
                  <a:gd name="T78" fmla="*/ 37 w 89"/>
                  <a:gd name="T79"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 h="127">
                    <a:moveTo>
                      <a:pt x="45" y="0"/>
                    </a:moveTo>
                    <a:lnTo>
                      <a:pt x="48" y="0"/>
                    </a:lnTo>
                    <a:lnTo>
                      <a:pt x="52" y="18"/>
                    </a:lnTo>
                    <a:lnTo>
                      <a:pt x="56" y="33"/>
                    </a:lnTo>
                    <a:lnTo>
                      <a:pt x="65" y="62"/>
                    </a:lnTo>
                    <a:lnTo>
                      <a:pt x="69" y="75"/>
                    </a:lnTo>
                    <a:lnTo>
                      <a:pt x="71" y="79"/>
                    </a:lnTo>
                    <a:lnTo>
                      <a:pt x="72" y="82"/>
                    </a:lnTo>
                    <a:lnTo>
                      <a:pt x="73" y="84"/>
                    </a:lnTo>
                    <a:lnTo>
                      <a:pt x="75" y="84"/>
                    </a:lnTo>
                    <a:lnTo>
                      <a:pt x="76" y="85"/>
                    </a:lnTo>
                    <a:lnTo>
                      <a:pt x="76" y="84"/>
                    </a:lnTo>
                    <a:lnTo>
                      <a:pt x="79" y="82"/>
                    </a:lnTo>
                    <a:lnTo>
                      <a:pt x="81" y="79"/>
                    </a:lnTo>
                    <a:lnTo>
                      <a:pt x="83" y="75"/>
                    </a:lnTo>
                    <a:lnTo>
                      <a:pt x="85" y="68"/>
                    </a:lnTo>
                    <a:lnTo>
                      <a:pt x="89" y="71"/>
                    </a:lnTo>
                    <a:lnTo>
                      <a:pt x="83" y="85"/>
                    </a:lnTo>
                    <a:lnTo>
                      <a:pt x="78" y="95"/>
                    </a:lnTo>
                    <a:lnTo>
                      <a:pt x="75" y="99"/>
                    </a:lnTo>
                    <a:lnTo>
                      <a:pt x="72" y="102"/>
                    </a:lnTo>
                    <a:lnTo>
                      <a:pt x="71" y="104"/>
                    </a:lnTo>
                    <a:lnTo>
                      <a:pt x="68" y="102"/>
                    </a:lnTo>
                    <a:lnTo>
                      <a:pt x="66" y="101"/>
                    </a:lnTo>
                    <a:lnTo>
                      <a:pt x="63" y="99"/>
                    </a:lnTo>
                    <a:lnTo>
                      <a:pt x="62" y="94"/>
                    </a:lnTo>
                    <a:lnTo>
                      <a:pt x="59" y="86"/>
                    </a:lnTo>
                    <a:lnTo>
                      <a:pt x="56" y="76"/>
                    </a:lnTo>
                    <a:lnTo>
                      <a:pt x="52" y="65"/>
                    </a:lnTo>
                    <a:lnTo>
                      <a:pt x="52" y="65"/>
                    </a:lnTo>
                    <a:lnTo>
                      <a:pt x="48" y="89"/>
                    </a:lnTo>
                    <a:lnTo>
                      <a:pt x="42" y="111"/>
                    </a:lnTo>
                    <a:lnTo>
                      <a:pt x="36" y="121"/>
                    </a:lnTo>
                    <a:lnTo>
                      <a:pt x="35" y="125"/>
                    </a:lnTo>
                    <a:lnTo>
                      <a:pt x="32" y="127"/>
                    </a:lnTo>
                    <a:lnTo>
                      <a:pt x="29" y="127"/>
                    </a:lnTo>
                    <a:lnTo>
                      <a:pt x="26" y="125"/>
                    </a:lnTo>
                    <a:lnTo>
                      <a:pt x="22" y="122"/>
                    </a:lnTo>
                    <a:lnTo>
                      <a:pt x="17" y="115"/>
                    </a:lnTo>
                    <a:lnTo>
                      <a:pt x="10" y="101"/>
                    </a:lnTo>
                    <a:lnTo>
                      <a:pt x="4" y="81"/>
                    </a:lnTo>
                    <a:lnTo>
                      <a:pt x="1" y="71"/>
                    </a:lnTo>
                    <a:lnTo>
                      <a:pt x="0" y="62"/>
                    </a:lnTo>
                    <a:lnTo>
                      <a:pt x="0" y="48"/>
                    </a:lnTo>
                    <a:lnTo>
                      <a:pt x="1" y="43"/>
                    </a:lnTo>
                    <a:lnTo>
                      <a:pt x="3" y="39"/>
                    </a:lnTo>
                    <a:lnTo>
                      <a:pt x="10" y="26"/>
                    </a:lnTo>
                    <a:lnTo>
                      <a:pt x="16" y="19"/>
                    </a:lnTo>
                    <a:lnTo>
                      <a:pt x="23" y="13"/>
                    </a:lnTo>
                    <a:lnTo>
                      <a:pt x="27" y="12"/>
                    </a:lnTo>
                    <a:lnTo>
                      <a:pt x="32" y="9"/>
                    </a:lnTo>
                    <a:lnTo>
                      <a:pt x="36" y="9"/>
                    </a:lnTo>
                    <a:lnTo>
                      <a:pt x="42" y="7"/>
                    </a:lnTo>
                    <a:lnTo>
                      <a:pt x="45" y="0"/>
                    </a:lnTo>
                    <a:close/>
                    <a:moveTo>
                      <a:pt x="37" y="20"/>
                    </a:moveTo>
                    <a:lnTo>
                      <a:pt x="33" y="22"/>
                    </a:lnTo>
                    <a:lnTo>
                      <a:pt x="29" y="22"/>
                    </a:lnTo>
                    <a:lnTo>
                      <a:pt x="26" y="23"/>
                    </a:lnTo>
                    <a:lnTo>
                      <a:pt x="22" y="25"/>
                    </a:lnTo>
                    <a:lnTo>
                      <a:pt x="16" y="30"/>
                    </a:lnTo>
                    <a:lnTo>
                      <a:pt x="12" y="35"/>
                    </a:lnTo>
                    <a:lnTo>
                      <a:pt x="10" y="38"/>
                    </a:lnTo>
                    <a:lnTo>
                      <a:pt x="10" y="43"/>
                    </a:lnTo>
                    <a:lnTo>
                      <a:pt x="12" y="58"/>
                    </a:lnTo>
                    <a:lnTo>
                      <a:pt x="16" y="74"/>
                    </a:lnTo>
                    <a:lnTo>
                      <a:pt x="22" y="91"/>
                    </a:lnTo>
                    <a:lnTo>
                      <a:pt x="27" y="104"/>
                    </a:lnTo>
                    <a:lnTo>
                      <a:pt x="30" y="107"/>
                    </a:lnTo>
                    <a:lnTo>
                      <a:pt x="32" y="108"/>
                    </a:lnTo>
                    <a:lnTo>
                      <a:pt x="33" y="109"/>
                    </a:lnTo>
                    <a:lnTo>
                      <a:pt x="35" y="108"/>
                    </a:lnTo>
                    <a:lnTo>
                      <a:pt x="36" y="107"/>
                    </a:lnTo>
                    <a:lnTo>
                      <a:pt x="39" y="102"/>
                    </a:lnTo>
                    <a:lnTo>
                      <a:pt x="40" y="98"/>
                    </a:lnTo>
                    <a:lnTo>
                      <a:pt x="43" y="91"/>
                    </a:lnTo>
                    <a:lnTo>
                      <a:pt x="46" y="76"/>
                    </a:lnTo>
                    <a:lnTo>
                      <a:pt x="48" y="63"/>
                    </a:lnTo>
                    <a:lnTo>
                      <a:pt x="45" y="43"/>
                    </a:lnTo>
                    <a:lnTo>
                      <a:pt x="42" y="33"/>
                    </a:lnTo>
                    <a:lnTo>
                      <a:pt x="37" y="2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5" name="Freeform 99"/>
              <p:cNvSpPr>
                <a:spLocks/>
              </p:cNvSpPr>
              <p:nvPr/>
            </p:nvSpPr>
            <p:spPr bwMode="auto">
              <a:xfrm>
                <a:off x="1182" y="449"/>
                <a:ext cx="71" cy="112"/>
              </a:xfrm>
              <a:custGeom>
                <a:avLst/>
                <a:gdLst>
                  <a:gd name="T0" fmla="*/ 18 w 71"/>
                  <a:gd name="T1" fmla="*/ 83 h 112"/>
                  <a:gd name="T2" fmla="*/ 24 w 71"/>
                  <a:gd name="T3" fmla="*/ 99 h 112"/>
                  <a:gd name="T4" fmla="*/ 37 w 71"/>
                  <a:gd name="T5" fmla="*/ 101 h 112"/>
                  <a:gd name="T6" fmla="*/ 48 w 71"/>
                  <a:gd name="T7" fmla="*/ 98 h 112"/>
                  <a:gd name="T8" fmla="*/ 60 w 71"/>
                  <a:gd name="T9" fmla="*/ 86 h 112"/>
                  <a:gd name="T10" fmla="*/ 60 w 71"/>
                  <a:gd name="T11" fmla="*/ 69 h 112"/>
                  <a:gd name="T12" fmla="*/ 54 w 71"/>
                  <a:gd name="T13" fmla="*/ 60 h 112"/>
                  <a:gd name="T14" fmla="*/ 40 w 71"/>
                  <a:gd name="T15" fmla="*/ 60 h 112"/>
                  <a:gd name="T16" fmla="*/ 24 w 71"/>
                  <a:gd name="T17" fmla="*/ 63 h 112"/>
                  <a:gd name="T18" fmla="*/ 15 w 71"/>
                  <a:gd name="T19" fmla="*/ 63 h 112"/>
                  <a:gd name="T20" fmla="*/ 2 w 71"/>
                  <a:gd name="T21" fmla="*/ 52 h 112"/>
                  <a:gd name="T22" fmla="*/ 1 w 71"/>
                  <a:gd name="T23" fmla="*/ 36 h 112"/>
                  <a:gd name="T24" fmla="*/ 13 w 71"/>
                  <a:gd name="T25" fmla="*/ 16 h 112"/>
                  <a:gd name="T26" fmla="*/ 28 w 71"/>
                  <a:gd name="T27" fmla="*/ 4 h 112"/>
                  <a:gd name="T28" fmla="*/ 37 w 71"/>
                  <a:gd name="T29" fmla="*/ 2 h 112"/>
                  <a:gd name="T30" fmla="*/ 48 w 71"/>
                  <a:gd name="T31" fmla="*/ 2 h 112"/>
                  <a:gd name="T32" fmla="*/ 54 w 71"/>
                  <a:gd name="T33" fmla="*/ 25 h 112"/>
                  <a:gd name="T34" fmla="*/ 48 w 71"/>
                  <a:gd name="T35" fmla="*/ 22 h 112"/>
                  <a:gd name="T36" fmla="*/ 46 w 71"/>
                  <a:gd name="T37" fmla="*/ 16 h 112"/>
                  <a:gd name="T38" fmla="*/ 34 w 71"/>
                  <a:gd name="T39" fmla="*/ 12 h 112"/>
                  <a:gd name="T40" fmla="*/ 17 w 71"/>
                  <a:gd name="T41" fmla="*/ 19 h 112"/>
                  <a:gd name="T42" fmla="*/ 10 w 71"/>
                  <a:gd name="T43" fmla="*/ 33 h 112"/>
                  <a:gd name="T44" fmla="*/ 14 w 71"/>
                  <a:gd name="T45" fmla="*/ 46 h 112"/>
                  <a:gd name="T46" fmla="*/ 27 w 71"/>
                  <a:gd name="T47" fmla="*/ 49 h 112"/>
                  <a:gd name="T48" fmla="*/ 50 w 71"/>
                  <a:gd name="T49" fmla="*/ 45 h 112"/>
                  <a:gd name="T50" fmla="*/ 57 w 71"/>
                  <a:gd name="T51" fmla="*/ 45 h 112"/>
                  <a:gd name="T52" fmla="*/ 69 w 71"/>
                  <a:gd name="T53" fmla="*/ 56 h 112"/>
                  <a:gd name="T54" fmla="*/ 71 w 71"/>
                  <a:gd name="T55" fmla="*/ 71 h 112"/>
                  <a:gd name="T56" fmla="*/ 66 w 71"/>
                  <a:gd name="T57" fmla="*/ 85 h 112"/>
                  <a:gd name="T58" fmla="*/ 50 w 71"/>
                  <a:gd name="T59" fmla="*/ 105 h 112"/>
                  <a:gd name="T60" fmla="*/ 37 w 71"/>
                  <a:gd name="T61" fmla="*/ 111 h 112"/>
                  <a:gd name="T62" fmla="*/ 18 w 71"/>
                  <a:gd name="T63" fmla="*/ 112 h 112"/>
                  <a:gd name="T64" fmla="*/ 13 w 71"/>
                  <a:gd name="T65" fmla="*/ 85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 h="112">
                    <a:moveTo>
                      <a:pt x="13" y="85"/>
                    </a:moveTo>
                    <a:lnTo>
                      <a:pt x="18" y="83"/>
                    </a:lnTo>
                    <a:lnTo>
                      <a:pt x="21" y="92"/>
                    </a:lnTo>
                    <a:lnTo>
                      <a:pt x="24" y="99"/>
                    </a:lnTo>
                    <a:lnTo>
                      <a:pt x="31" y="101"/>
                    </a:lnTo>
                    <a:lnTo>
                      <a:pt x="37" y="101"/>
                    </a:lnTo>
                    <a:lnTo>
                      <a:pt x="43" y="99"/>
                    </a:lnTo>
                    <a:lnTo>
                      <a:pt x="48" y="98"/>
                    </a:lnTo>
                    <a:lnTo>
                      <a:pt x="56" y="92"/>
                    </a:lnTo>
                    <a:lnTo>
                      <a:pt x="60" y="86"/>
                    </a:lnTo>
                    <a:lnTo>
                      <a:pt x="63" y="78"/>
                    </a:lnTo>
                    <a:lnTo>
                      <a:pt x="60" y="69"/>
                    </a:lnTo>
                    <a:lnTo>
                      <a:pt x="57" y="63"/>
                    </a:lnTo>
                    <a:lnTo>
                      <a:pt x="54" y="60"/>
                    </a:lnTo>
                    <a:lnTo>
                      <a:pt x="48" y="59"/>
                    </a:lnTo>
                    <a:lnTo>
                      <a:pt x="40" y="60"/>
                    </a:lnTo>
                    <a:lnTo>
                      <a:pt x="31" y="62"/>
                    </a:lnTo>
                    <a:lnTo>
                      <a:pt x="24" y="63"/>
                    </a:lnTo>
                    <a:lnTo>
                      <a:pt x="20" y="63"/>
                    </a:lnTo>
                    <a:lnTo>
                      <a:pt x="15" y="63"/>
                    </a:lnTo>
                    <a:lnTo>
                      <a:pt x="8" y="59"/>
                    </a:lnTo>
                    <a:lnTo>
                      <a:pt x="2" y="52"/>
                    </a:lnTo>
                    <a:lnTo>
                      <a:pt x="0" y="43"/>
                    </a:lnTo>
                    <a:lnTo>
                      <a:pt x="1" y="36"/>
                    </a:lnTo>
                    <a:lnTo>
                      <a:pt x="5" y="26"/>
                    </a:lnTo>
                    <a:lnTo>
                      <a:pt x="13" y="16"/>
                    </a:lnTo>
                    <a:lnTo>
                      <a:pt x="20" y="9"/>
                    </a:lnTo>
                    <a:lnTo>
                      <a:pt x="28" y="4"/>
                    </a:lnTo>
                    <a:lnTo>
                      <a:pt x="33" y="3"/>
                    </a:lnTo>
                    <a:lnTo>
                      <a:pt x="37" y="2"/>
                    </a:lnTo>
                    <a:lnTo>
                      <a:pt x="43" y="0"/>
                    </a:lnTo>
                    <a:lnTo>
                      <a:pt x="48" y="2"/>
                    </a:lnTo>
                    <a:lnTo>
                      <a:pt x="51" y="12"/>
                    </a:lnTo>
                    <a:lnTo>
                      <a:pt x="54" y="25"/>
                    </a:lnTo>
                    <a:lnTo>
                      <a:pt x="50" y="26"/>
                    </a:lnTo>
                    <a:lnTo>
                      <a:pt x="48" y="22"/>
                    </a:lnTo>
                    <a:lnTo>
                      <a:pt x="47" y="19"/>
                    </a:lnTo>
                    <a:lnTo>
                      <a:pt x="46" y="16"/>
                    </a:lnTo>
                    <a:lnTo>
                      <a:pt x="43" y="13"/>
                    </a:lnTo>
                    <a:lnTo>
                      <a:pt x="34" y="12"/>
                    </a:lnTo>
                    <a:lnTo>
                      <a:pt x="24" y="14"/>
                    </a:lnTo>
                    <a:lnTo>
                      <a:pt x="17" y="19"/>
                    </a:lnTo>
                    <a:lnTo>
                      <a:pt x="11" y="26"/>
                    </a:lnTo>
                    <a:lnTo>
                      <a:pt x="10" y="33"/>
                    </a:lnTo>
                    <a:lnTo>
                      <a:pt x="11" y="40"/>
                    </a:lnTo>
                    <a:lnTo>
                      <a:pt x="14" y="46"/>
                    </a:lnTo>
                    <a:lnTo>
                      <a:pt x="20" y="49"/>
                    </a:lnTo>
                    <a:lnTo>
                      <a:pt x="27" y="49"/>
                    </a:lnTo>
                    <a:lnTo>
                      <a:pt x="37" y="46"/>
                    </a:lnTo>
                    <a:lnTo>
                      <a:pt x="50" y="45"/>
                    </a:lnTo>
                    <a:lnTo>
                      <a:pt x="54" y="45"/>
                    </a:lnTo>
                    <a:lnTo>
                      <a:pt x="57" y="45"/>
                    </a:lnTo>
                    <a:lnTo>
                      <a:pt x="64" y="49"/>
                    </a:lnTo>
                    <a:lnTo>
                      <a:pt x="69" y="56"/>
                    </a:lnTo>
                    <a:lnTo>
                      <a:pt x="71" y="63"/>
                    </a:lnTo>
                    <a:lnTo>
                      <a:pt x="71" y="71"/>
                    </a:lnTo>
                    <a:lnTo>
                      <a:pt x="69" y="78"/>
                    </a:lnTo>
                    <a:lnTo>
                      <a:pt x="66" y="85"/>
                    </a:lnTo>
                    <a:lnTo>
                      <a:pt x="56" y="99"/>
                    </a:lnTo>
                    <a:lnTo>
                      <a:pt x="50" y="105"/>
                    </a:lnTo>
                    <a:lnTo>
                      <a:pt x="41" y="109"/>
                    </a:lnTo>
                    <a:lnTo>
                      <a:pt x="37" y="111"/>
                    </a:lnTo>
                    <a:lnTo>
                      <a:pt x="31" y="112"/>
                    </a:lnTo>
                    <a:lnTo>
                      <a:pt x="18" y="112"/>
                    </a:lnTo>
                    <a:lnTo>
                      <a:pt x="17" y="99"/>
                    </a:lnTo>
                    <a:lnTo>
                      <a:pt x="13" y="85"/>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6" name="Freeform 100"/>
              <p:cNvSpPr>
                <a:spLocks/>
              </p:cNvSpPr>
              <p:nvPr/>
            </p:nvSpPr>
            <p:spPr bwMode="auto">
              <a:xfrm>
                <a:off x="1245" y="376"/>
                <a:ext cx="67" cy="159"/>
              </a:xfrm>
              <a:custGeom>
                <a:avLst/>
                <a:gdLst>
                  <a:gd name="T0" fmla="*/ 1 w 67"/>
                  <a:gd name="T1" fmla="*/ 21 h 159"/>
                  <a:gd name="T2" fmla="*/ 0 w 67"/>
                  <a:gd name="T3" fmla="*/ 17 h 159"/>
                  <a:gd name="T4" fmla="*/ 10 w 67"/>
                  <a:gd name="T5" fmla="*/ 13 h 159"/>
                  <a:gd name="T6" fmla="*/ 19 w 67"/>
                  <a:gd name="T7" fmla="*/ 8 h 159"/>
                  <a:gd name="T8" fmla="*/ 24 w 67"/>
                  <a:gd name="T9" fmla="*/ 4 h 159"/>
                  <a:gd name="T10" fmla="*/ 30 w 67"/>
                  <a:gd name="T11" fmla="*/ 0 h 159"/>
                  <a:gd name="T12" fmla="*/ 34 w 67"/>
                  <a:gd name="T13" fmla="*/ 1 h 159"/>
                  <a:gd name="T14" fmla="*/ 39 w 67"/>
                  <a:gd name="T15" fmla="*/ 62 h 159"/>
                  <a:gd name="T16" fmla="*/ 39 w 67"/>
                  <a:gd name="T17" fmla="*/ 72 h 159"/>
                  <a:gd name="T18" fmla="*/ 43 w 67"/>
                  <a:gd name="T19" fmla="*/ 126 h 159"/>
                  <a:gd name="T20" fmla="*/ 43 w 67"/>
                  <a:gd name="T21" fmla="*/ 135 h 159"/>
                  <a:gd name="T22" fmla="*/ 44 w 67"/>
                  <a:gd name="T23" fmla="*/ 141 h 159"/>
                  <a:gd name="T24" fmla="*/ 46 w 67"/>
                  <a:gd name="T25" fmla="*/ 142 h 159"/>
                  <a:gd name="T26" fmla="*/ 46 w 67"/>
                  <a:gd name="T27" fmla="*/ 144 h 159"/>
                  <a:gd name="T28" fmla="*/ 47 w 67"/>
                  <a:gd name="T29" fmla="*/ 144 h 159"/>
                  <a:gd name="T30" fmla="*/ 49 w 67"/>
                  <a:gd name="T31" fmla="*/ 144 h 159"/>
                  <a:gd name="T32" fmla="*/ 52 w 67"/>
                  <a:gd name="T33" fmla="*/ 142 h 159"/>
                  <a:gd name="T34" fmla="*/ 54 w 67"/>
                  <a:gd name="T35" fmla="*/ 138 h 159"/>
                  <a:gd name="T36" fmla="*/ 59 w 67"/>
                  <a:gd name="T37" fmla="*/ 133 h 159"/>
                  <a:gd name="T38" fmla="*/ 63 w 67"/>
                  <a:gd name="T39" fmla="*/ 126 h 159"/>
                  <a:gd name="T40" fmla="*/ 67 w 67"/>
                  <a:gd name="T41" fmla="*/ 131 h 159"/>
                  <a:gd name="T42" fmla="*/ 57 w 67"/>
                  <a:gd name="T43" fmla="*/ 144 h 159"/>
                  <a:gd name="T44" fmla="*/ 47 w 67"/>
                  <a:gd name="T45" fmla="*/ 154 h 159"/>
                  <a:gd name="T46" fmla="*/ 43 w 67"/>
                  <a:gd name="T47" fmla="*/ 158 h 159"/>
                  <a:gd name="T48" fmla="*/ 39 w 67"/>
                  <a:gd name="T49" fmla="*/ 159 h 159"/>
                  <a:gd name="T50" fmla="*/ 37 w 67"/>
                  <a:gd name="T51" fmla="*/ 159 h 159"/>
                  <a:gd name="T52" fmla="*/ 34 w 67"/>
                  <a:gd name="T53" fmla="*/ 159 h 159"/>
                  <a:gd name="T54" fmla="*/ 33 w 67"/>
                  <a:gd name="T55" fmla="*/ 156 h 159"/>
                  <a:gd name="T56" fmla="*/ 30 w 67"/>
                  <a:gd name="T57" fmla="*/ 154 h 159"/>
                  <a:gd name="T58" fmla="*/ 30 w 67"/>
                  <a:gd name="T59" fmla="*/ 149 h 159"/>
                  <a:gd name="T60" fmla="*/ 29 w 67"/>
                  <a:gd name="T61" fmla="*/ 131 h 159"/>
                  <a:gd name="T62" fmla="*/ 27 w 67"/>
                  <a:gd name="T63" fmla="*/ 105 h 159"/>
                  <a:gd name="T64" fmla="*/ 26 w 67"/>
                  <a:gd name="T65" fmla="*/ 83 h 159"/>
                  <a:gd name="T66" fmla="*/ 24 w 67"/>
                  <a:gd name="T67" fmla="*/ 73 h 159"/>
                  <a:gd name="T68" fmla="*/ 23 w 67"/>
                  <a:gd name="T69" fmla="*/ 54 h 159"/>
                  <a:gd name="T70" fmla="*/ 21 w 67"/>
                  <a:gd name="T71" fmla="*/ 36 h 159"/>
                  <a:gd name="T72" fmla="*/ 20 w 67"/>
                  <a:gd name="T73" fmla="*/ 27 h 159"/>
                  <a:gd name="T74" fmla="*/ 19 w 67"/>
                  <a:gd name="T75" fmla="*/ 23 h 159"/>
                  <a:gd name="T76" fmla="*/ 17 w 67"/>
                  <a:gd name="T77" fmla="*/ 20 h 159"/>
                  <a:gd name="T78" fmla="*/ 16 w 67"/>
                  <a:gd name="T79" fmla="*/ 18 h 159"/>
                  <a:gd name="T80" fmla="*/ 11 w 67"/>
                  <a:gd name="T81" fmla="*/ 20 h 159"/>
                  <a:gd name="T82" fmla="*/ 7 w 67"/>
                  <a:gd name="T83" fmla="*/ 20 h 159"/>
                  <a:gd name="T84" fmla="*/ 1 w 67"/>
                  <a:gd name="T85" fmla="*/ 2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7" h="159">
                    <a:moveTo>
                      <a:pt x="1" y="21"/>
                    </a:moveTo>
                    <a:lnTo>
                      <a:pt x="0" y="17"/>
                    </a:lnTo>
                    <a:lnTo>
                      <a:pt x="10" y="13"/>
                    </a:lnTo>
                    <a:lnTo>
                      <a:pt x="19" y="8"/>
                    </a:lnTo>
                    <a:lnTo>
                      <a:pt x="24" y="4"/>
                    </a:lnTo>
                    <a:lnTo>
                      <a:pt x="30" y="0"/>
                    </a:lnTo>
                    <a:lnTo>
                      <a:pt x="34" y="1"/>
                    </a:lnTo>
                    <a:lnTo>
                      <a:pt x="39" y="62"/>
                    </a:lnTo>
                    <a:lnTo>
                      <a:pt x="39" y="72"/>
                    </a:lnTo>
                    <a:lnTo>
                      <a:pt x="43" y="126"/>
                    </a:lnTo>
                    <a:lnTo>
                      <a:pt x="43" y="135"/>
                    </a:lnTo>
                    <a:lnTo>
                      <a:pt x="44" y="141"/>
                    </a:lnTo>
                    <a:lnTo>
                      <a:pt x="46" y="142"/>
                    </a:lnTo>
                    <a:lnTo>
                      <a:pt x="46" y="144"/>
                    </a:lnTo>
                    <a:lnTo>
                      <a:pt x="47" y="144"/>
                    </a:lnTo>
                    <a:lnTo>
                      <a:pt x="49" y="144"/>
                    </a:lnTo>
                    <a:lnTo>
                      <a:pt x="52" y="142"/>
                    </a:lnTo>
                    <a:lnTo>
                      <a:pt x="54" y="138"/>
                    </a:lnTo>
                    <a:lnTo>
                      <a:pt x="59" y="133"/>
                    </a:lnTo>
                    <a:lnTo>
                      <a:pt x="63" y="126"/>
                    </a:lnTo>
                    <a:lnTo>
                      <a:pt x="67" y="131"/>
                    </a:lnTo>
                    <a:lnTo>
                      <a:pt x="57" y="144"/>
                    </a:lnTo>
                    <a:lnTo>
                      <a:pt x="47" y="154"/>
                    </a:lnTo>
                    <a:lnTo>
                      <a:pt x="43" y="158"/>
                    </a:lnTo>
                    <a:lnTo>
                      <a:pt x="39" y="159"/>
                    </a:lnTo>
                    <a:lnTo>
                      <a:pt x="37" y="159"/>
                    </a:lnTo>
                    <a:lnTo>
                      <a:pt x="34" y="159"/>
                    </a:lnTo>
                    <a:lnTo>
                      <a:pt x="33" y="156"/>
                    </a:lnTo>
                    <a:lnTo>
                      <a:pt x="30" y="154"/>
                    </a:lnTo>
                    <a:lnTo>
                      <a:pt x="30" y="149"/>
                    </a:lnTo>
                    <a:lnTo>
                      <a:pt x="29" y="131"/>
                    </a:lnTo>
                    <a:lnTo>
                      <a:pt x="27" y="105"/>
                    </a:lnTo>
                    <a:lnTo>
                      <a:pt x="26" y="83"/>
                    </a:lnTo>
                    <a:lnTo>
                      <a:pt x="24" y="73"/>
                    </a:lnTo>
                    <a:lnTo>
                      <a:pt x="23" y="54"/>
                    </a:lnTo>
                    <a:lnTo>
                      <a:pt x="21" y="36"/>
                    </a:lnTo>
                    <a:lnTo>
                      <a:pt x="20" y="27"/>
                    </a:lnTo>
                    <a:lnTo>
                      <a:pt x="19" y="23"/>
                    </a:lnTo>
                    <a:lnTo>
                      <a:pt x="17" y="20"/>
                    </a:lnTo>
                    <a:lnTo>
                      <a:pt x="16" y="18"/>
                    </a:lnTo>
                    <a:lnTo>
                      <a:pt x="11" y="20"/>
                    </a:lnTo>
                    <a:lnTo>
                      <a:pt x="7" y="20"/>
                    </a:lnTo>
                    <a:lnTo>
                      <a:pt x="1" y="2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7" name="Freeform 101"/>
              <p:cNvSpPr>
                <a:spLocks noEditPoints="1"/>
              </p:cNvSpPr>
              <p:nvPr/>
            </p:nvSpPr>
            <p:spPr bwMode="auto">
              <a:xfrm>
                <a:off x="1312" y="367"/>
                <a:ext cx="55" cy="154"/>
              </a:xfrm>
              <a:custGeom>
                <a:avLst/>
                <a:gdLst>
                  <a:gd name="T0" fmla="*/ 18 w 55"/>
                  <a:gd name="T1" fmla="*/ 15 h 154"/>
                  <a:gd name="T2" fmla="*/ 18 w 55"/>
                  <a:gd name="T3" fmla="*/ 10 h 154"/>
                  <a:gd name="T4" fmla="*/ 21 w 55"/>
                  <a:gd name="T5" fmla="*/ 6 h 154"/>
                  <a:gd name="T6" fmla="*/ 23 w 55"/>
                  <a:gd name="T7" fmla="*/ 2 h 154"/>
                  <a:gd name="T8" fmla="*/ 28 w 55"/>
                  <a:gd name="T9" fmla="*/ 0 h 154"/>
                  <a:gd name="T10" fmla="*/ 31 w 55"/>
                  <a:gd name="T11" fmla="*/ 0 h 154"/>
                  <a:gd name="T12" fmla="*/ 33 w 55"/>
                  <a:gd name="T13" fmla="*/ 2 h 154"/>
                  <a:gd name="T14" fmla="*/ 35 w 55"/>
                  <a:gd name="T15" fmla="*/ 4 h 154"/>
                  <a:gd name="T16" fmla="*/ 36 w 55"/>
                  <a:gd name="T17" fmla="*/ 7 h 154"/>
                  <a:gd name="T18" fmla="*/ 36 w 55"/>
                  <a:gd name="T19" fmla="*/ 13 h 154"/>
                  <a:gd name="T20" fmla="*/ 35 w 55"/>
                  <a:gd name="T21" fmla="*/ 17 h 154"/>
                  <a:gd name="T22" fmla="*/ 32 w 55"/>
                  <a:gd name="T23" fmla="*/ 20 h 154"/>
                  <a:gd name="T24" fmla="*/ 28 w 55"/>
                  <a:gd name="T25" fmla="*/ 23 h 154"/>
                  <a:gd name="T26" fmla="*/ 25 w 55"/>
                  <a:gd name="T27" fmla="*/ 23 h 154"/>
                  <a:gd name="T28" fmla="*/ 22 w 55"/>
                  <a:gd name="T29" fmla="*/ 22 h 154"/>
                  <a:gd name="T30" fmla="*/ 21 w 55"/>
                  <a:gd name="T31" fmla="*/ 19 h 154"/>
                  <a:gd name="T32" fmla="*/ 18 w 55"/>
                  <a:gd name="T33" fmla="*/ 15 h 154"/>
                  <a:gd name="T34" fmla="*/ 3 w 55"/>
                  <a:gd name="T35" fmla="*/ 78 h 154"/>
                  <a:gd name="T36" fmla="*/ 0 w 55"/>
                  <a:gd name="T37" fmla="*/ 75 h 154"/>
                  <a:gd name="T38" fmla="*/ 10 w 55"/>
                  <a:gd name="T39" fmla="*/ 65 h 154"/>
                  <a:gd name="T40" fmla="*/ 19 w 55"/>
                  <a:gd name="T41" fmla="*/ 56 h 154"/>
                  <a:gd name="T42" fmla="*/ 25 w 55"/>
                  <a:gd name="T43" fmla="*/ 52 h 154"/>
                  <a:gd name="T44" fmla="*/ 31 w 55"/>
                  <a:gd name="T45" fmla="*/ 49 h 154"/>
                  <a:gd name="T46" fmla="*/ 33 w 55"/>
                  <a:gd name="T47" fmla="*/ 49 h 154"/>
                  <a:gd name="T48" fmla="*/ 35 w 55"/>
                  <a:gd name="T49" fmla="*/ 50 h 154"/>
                  <a:gd name="T50" fmla="*/ 36 w 55"/>
                  <a:gd name="T51" fmla="*/ 52 h 154"/>
                  <a:gd name="T52" fmla="*/ 36 w 55"/>
                  <a:gd name="T53" fmla="*/ 53 h 154"/>
                  <a:gd name="T54" fmla="*/ 36 w 55"/>
                  <a:gd name="T55" fmla="*/ 58 h 154"/>
                  <a:gd name="T56" fmla="*/ 36 w 55"/>
                  <a:gd name="T57" fmla="*/ 63 h 154"/>
                  <a:gd name="T58" fmla="*/ 36 w 55"/>
                  <a:gd name="T59" fmla="*/ 71 h 154"/>
                  <a:gd name="T60" fmla="*/ 36 w 55"/>
                  <a:gd name="T61" fmla="*/ 79 h 154"/>
                  <a:gd name="T62" fmla="*/ 35 w 55"/>
                  <a:gd name="T63" fmla="*/ 99 h 154"/>
                  <a:gd name="T64" fmla="*/ 33 w 55"/>
                  <a:gd name="T65" fmla="*/ 117 h 154"/>
                  <a:gd name="T66" fmla="*/ 33 w 55"/>
                  <a:gd name="T67" fmla="*/ 128 h 154"/>
                  <a:gd name="T68" fmla="*/ 33 w 55"/>
                  <a:gd name="T69" fmla="*/ 135 h 154"/>
                  <a:gd name="T70" fmla="*/ 36 w 55"/>
                  <a:gd name="T71" fmla="*/ 138 h 154"/>
                  <a:gd name="T72" fmla="*/ 38 w 55"/>
                  <a:gd name="T73" fmla="*/ 138 h 154"/>
                  <a:gd name="T74" fmla="*/ 41 w 55"/>
                  <a:gd name="T75" fmla="*/ 137 h 154"/>
                  <a:gd name="T76" fmla="*/ 44 w 55"/>
                  <a:gd name="T77" fmla="*/ 135 h 154"/>
                  <a:gd name="T78" fmla="*/ 48 w 55"/>
                  <a:gd name="T79" fmla="*/ 131 h 154"/>
                  <a:gd name="T80" fmla="*/ 52 w 55"/>
                  <a:gd name="T81" fmla="*/ 125 h 154"/>
                  <a:gd name="T82" fmla="*/ 55 w 55"/>
                  <a:gd name="T83" fmla="*/ 130 h 154"/>
                  <a:gd name="T84" fmla="*/ 44 w 55"/>
                  <a:gd name="T85" fmla="*/ 142 h 154"/>
                  <a:gd name="T86" fmla="*/ 35 w 55"/>
                  <a:gd name="T87" fmla="*/ 151 h 154"/>
                  <a:gd name="T88" fmla="*/ 32 w 55"/>
                  <a:gd name="T89" fmla="*/ 153 h 154"/>
                  <a:gd name="T90" fmla="*/ 28 w 55"/>
                  <a:gd name="T91" fmla="*/ 154 h 154"/>
                  <a:gd name="T92" fmla="*/ 25 w 55"/>
                  <a:gd name="T93" fmla="*/ 154 h 154"/>
                  <a:gd name="T94" fmla="*/ 22 w 55"/>
                  <a:gd name="T95" fmla="*/ 153 h 154"/>
                  <a:gd name="T96" fmla="*/ 21 w 55"/>
                  <a:gd name="T97" fmla="*/ 150 h 154"/>
                  <a:gd name="T98" fmla="*/ 19 w 55"/>
                  <a:gd name="T99" fmla="*/ 147 h 154"/>
                  <a:gd name="T100" fmla="*/ 19 w 55"/>
                  <a:gd name="T101" fmla="*/ 142 h 154"/>
                  <a:gd name="T102" fmla="*/ 19 w 55"/>
                  <a:gd name="T103" fmla="*/ 137 h 154"/>
                  <a:gd name="T104" fmla="*/ 19 w 55"/>
                  <a:gd name="T105" fmla="*/ 128 h 154"/>
                  <a:gd name="T106" fmla="*/ 19 w 55"/>
                  <a:gd name="T107" fmla="*/ 118 h 154"/>
                  <a:gd name="T108" fmla="*/ 21 w 55"/>
                  <a:gd name="T109" fmla="*/ 99 h 154"/>
                  <a:gd name="T110" fmla="*/ 22 w 55"/>
                  <a:gd name="T111" fmla="*/ 85 h 154"/>
                  <a:gd name="T112" fmla="*/ 22 w 55"/>
                  <a:gd name="T113" fmla="*/ 75 h 154"/>
                  <a:gd name="T114" fmla="*/ 22 w 55"/>
                  <a:gd name="T115" fmla="*/ 69 h 154"/>
                  <a:gd name="T116" fmla="*/ 21 w 55"/>
                  <a:gd name="T117" fmla="*/ 68 h 154"/>
                  <a:gd name="T118" fmla="*/ 18 w 55"/>
                  <a:gd name="T119" fmla="*/ 66 h 154"/>
                  <a:gd name="T120" fmla="*/ 16 w 55"/>
                  <a:gd name="T121" fmla="*/ 68 h 154"/>
                  <a:gd name="T122" fmla="*/ 13 w 55"/>
                  <a:gd name="T123" fmla="*/ 69 h 154"/>
                  <a:gd name="T124" fmla="*/ 3 w 55"/>
                  <a:gd name="T125" fmla="*/ 7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 h="154">
                    <a:moveTo>
                      <a:pt x="18" y="15"/>
                    </a:moveTo>
                    <a:lnTo>
                      <a:pt x="18" y="10"/>
                    </a:lnTo>
                    <a:lnTo>
                      <a:pt x="21" y="6"/>
                    </a:lnTo>
                    <a:lnTo>
                      <a:pt x="23" y="2"/>
                    </a:lnTo>
                    <a:lnTo>
                      <a:pt x="28" y="0"/>
                    </a:lnTo>
                    <a:lnTo>
                      <a:pt x="31" y="0"/>
                    </a:lnTo>
                    <a:lnTo>
                      <a:pt x="33" y="2"/>
                    </a:lnTo>
                    <a:lnTo>
                      <a:pt x="35" y="4"/>
                    </a:lnTo>
                    <a:lnTo>
                      <a:pt x="36" y="7"/>
                    </a:lnTo>
                    <a:lnTo>
                      <a:pt x="36" y="13"/>
                    </a:lnTo>
                    <a:lnTo>
                      <a:pt x="35" y="17"/>
                    </a:lnTo>
                    <a:lnTo>
                      <a:pt x="32" y="20"/>
                    </a:lnTo>
                    <a:lnTo>
                      <a:pt x="28" y="23"/>
                    </a:lnTo>
                    <a:lnTo>
                      <a:pt x="25" y="23"/>
                    </a:lnTo>
                    <a:lnTo>
                      <a:pt x="22" y="22"/>
                    </a:lnTo>
                    <a:lnTo>
                      <a:pt x="21" y="19"/>
                    </a:lnTo>
                    <a:lnTo>
                      <a:pt x="18" y="15"/>
                    </a:lnTo>
                    <a:close/>
                    <a:moveTo>
                      <a:pt x="3" y="78"/>
                    </a:moveTo>
                    <a:lnTo>
                      <a:pt x="0" y="75"/>
                    </a:lnTo>
                    <a:lnTo>
                      <a:pt x="10" y="65"/>
                    </a:lnTo>
                    <a:lnTo>
                      <a:pt x="19" y="56"/>
                    </a:lnTo>
                    <a:lnTo>
                      <a:pt x="25" y="52"/>
                    </a:lnTo>
                    <a:lnTo>
                      <a:pt x="31" y="49"/>
                    </a:lnTo>
                    <a:lnTo>
                      <a:pt x="33" y="49"/>
                    </a:lnTo>
                    <a:lnTo>
                      <a:pt x="35" y="50"/>
                    </a:lnTo>
                    <a:lnTo>
                      <a:pt x="36" y="52"/>
                    </a:lnTo>
                    <a:lnTo>
                      <a:pt x="36" y="53"/>
                    </a:lnTo>
                    <a:lnTo>
                      <a:pt x="36" y="58"/>
                    </a:lnTo>
                    <a:lnTo>
                      <a:pt x="36" y="63"/>
                    </a:lnTo>
                    <a:lnTo>
                      <a:pt x="36" y="71"/>
                    </a:lnTo>
                    <a:lnTo>
                      <a:pt x="36" y="79"/>
                    </a:lnTo>
                    <a:lnTo>
                      <a:pt x="35" y="99"/>
                    </a:lnTo>
                    <a:lnTo>
                      <a:pt x="33" y="117"/>
                    </a:lnTo>
                    <a:lnTo>
                      <a:pt x="33" y="128"/>
                    </a:lnTo>
                    <a:lnTo>
                      <a:pt x="33" y="135"/>
                    </a:lnTo>
                    <a:lnTo>
                      <a:pt x="36" y="138"/>
                    </a:lnTo>
                    <a:lnTo>
                      <a:pt x="38" y="138"/>
                    </a:lnTo>
                    <a:lnTo>
                      <a:pt x="41" y="137"/>
                    </a:lnTo>
                    <a:lnTo>
                      <a:pt x="44" y="135"/>
                    </a:lnTo>
                    <a:lnTo>
                      <a:pt x="48" y="131"/>
                    </a:lnTo>
                    <a:lnTo>
                      <a:pt x="52" y="125"/>
                    </a:lnTo>
                    <a:lnTo>
                      <a:pt x="55" y="130"/>
                    </a:lnTo>
                    <a:lnTo>
                      <a:pt x="44" y="142"/>
                    </a:lnTo>
                    <a:lnTo>
                      <a:pt x="35" y="151"/>
                    </a:lnTo>
                    <a:lnTo>
                      <a:pt x="32" y="153"/>
                    </a:lnTo>
                    <a:lnTo>
                      <a:pt x="28" y="154"/>
                    </a:lnTo>
                    <a:lnTo>
                      <a:pt x="25" y="154"/>
                    </a:lnTo>
                    <a:lnTo>
                      <a:pt x="22" y="153"/>
                    </a:lnTo>
                    <a:lnTo>
                      <a:pt x="21" y="150"/>
                    </a:lnTo>
                    <a:lnTo>
                      <a:pt x="19" y="147"/>
                    </a:lnTo>
                    <a:lnTo>
                      <a:pt x="19" y="142"/>
                    </a:lnTo>
                    <a:lnTo>
                      <a:pt x="19" y="137"/>
                    </a:lnTo>
                    <a:lnTo>
                      <a:pt x="19" y="128"/>
                    </a:lnTo>
                    <a:lnTo>
                      <a:pt x="19" y="118"/>
                    </a:lnTo>
                    <a:lnTo>
                      <a:pt x="21" y="99"/>
                    </a:lnTo>
                    <a:lnTo>
                      <a:pt x="22" y="85"/>
                    </a:lnTo>
                    <a:lnTo>
                      <a:pt x="22" y="75"/>
                    </a:lnTo>
                    <a:lnTo>
                      <a:pt x="22" y="69"/>
                    </a:lnTo>
                    <a:lnTo>
                      <a:pt x="21" y="68"/>
                    </a:lnTo>
                    <a:lnTo>
                      <a:pt x="18" y="66"/>
                    </a:lnTo>
                    <a:lnTo>
                      <a:pt x="16" y="68"/>
                    </a:lnTo>
                    <a:lnTo>
                      <a:pt x="13" y="69"/>
                    </a:lnTo>
                    <a:lnTo>
                      <a:pt x="3" y="7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8" name="Freeform 102"/>
              <p:cNvSpPr>
                <a:spLocks/>
              </p:cNvSpPr>
              <p:nvPr/>
            </p:nvSpPr>
            <p:spPr bwMode="auto">
              <a:xfrm>
                <a:off x="1374" y="406"/>
                <a:ext cx="107" cy="106"/>
              </a:xfrm>
              <a:custGeom>
                <a:avLst/>
                <a:gdLst>
                  <a:gd name="T0" fmla="*/ 0 w 107"/>
                  <a:gd name="T1" fmla="*/ 23 h 106"/>
                  <a:gd name="T2" fmla="*/ 25 w 107"/>
                  <a:gd name="T3" fmla="*/ 6 h 106"/>
                  <a:gd name="T4" fmla="*/ 33 w 107"/>
                  <a:gd name="T5" fmla="*/ 3 h 106"/>
                  <a:gd name="T6" fmla="*/ 36 w 107"/>
                  <a:gd name="T7" fmla="*/ 4 h 106"/>
                  <a:gd name="T8" fmla="*/ 38 w 107"/>
                  <a:gd name="T9" fmla="*/ 9 h 106"/>
                  <a:gd name="T10" fmla="*/ 38 w 107"/>
                  <a:gd name="T11" fmla="*/ 14 h 106"/>
                  <a:gd name="T12" fmla="*/ 41 w 107"/>
                  <a:gd name="T13" fmla="*/ 36 h 106"/>
                  <a:gd name="T14" fmla="*/ 62 w 107"/>
                  <a:gd name="T15" fmla="*/ 13 h 106"/>
                  <a:gd name="T16" fmla="*/ 82 w 107"/>
                  <a:gd name="T17" fmla="*/ 1 h 106"/>
                  <a:gd name="T18" fmla="*/ 92 w 107"/>
                  <a:gd name="T19" fmla="*/ 0 h 106"/>
                  <a:gd name="T20" fmla="*/ 95 w 107"/>
                  <a:gd name="T21" fmla="*/ 3 h 106"/>
                  <a:gd name="T22" fmla="*/ 97 w 107"/>
                  <a:gd name="T23" fmla="*/ 9 h 106"/>
                  <a:gd name="T24" fmla="*/ 95 w 107"/>
                  <a:gd name="T25" fmla="*/ 17 h 106"/>
                  <a:gd name="T26" fmla="*/ 91 w 107"/>
                  <a:gd name="T27" fmla="*/ 39 h 106"/>
                  <a:gd name="T28" fmla="*/ 87 w 107"/>
                  <a:gd name="T29" fmla="*/ 68 h 106"/>
                  <a:gd name="T30" fmla="*/ 84 w 107"/>
                  <a:gd name="T31" fmla="*/ 83 h 106"/>
                  <a:gd name="T32" fmla="*/ 85 w 107"/>
                  <a:gd name="T33" fmla="*/ 88 h 106"/>
                  <a:gd name="T34" fmla="*/ 91 w 107"/>
                  <a:gd name="T35" fmla="*/ 88 h 106"/>
                  <a:gd name="T36" fmla="*/ 105 w 107"/>
                  <a:gd name="T37" fmla="*/ 78 h 106"/>
                  <a:gd name="T38" fmla="*/ 95 w 107"/>
                  <a:gd name="T39" fmla="*/ 91 h 106"/>
                  <a:gd name="T40" fmla="*/ 79 w 107"/>
                  <a:gd name="T41" fmla="*/ 102 h 106"/>
                  <a:gd name="T42" fmla="*/ 72 w 107"/>
                  <a:gd name="T43" fmla="*/ 102 h 106"/>
                  <a:gd name="T44" fmla="*/ 68 w 107"/>
                  <a:gd name="T45" fmla="*/ 99 h 106"/>
                  <a:gd name="T46" fmla="*/ 66 w 107"/>
                  <a:gd name="T47" fmla="*/ 92 h 106"/>
                  <a:gd name="T48" fmla="*/ 71 w 107"/>
                  <a:gd name="T49" fmla="*/ 75 h 106"/>
                  <a:gd name="T50" fmla="*/ 76 w 107"/>
                  <a:gd name="T51" fmla="*/ 46 h 106"/>
                  <a:gd name="T52" fmla="*/ 79 w 107"/>
                  <a:gd name="T53" fmla="*/ 23 h 106"/>
                  <a:gd name="T54" fmla="*/ 79 w 107"/>
                  <a:gd name="T55" fmla="*/ 16 h 106"/>
                  <a:gd name="T56" fmla="*/ 76 w 107"/>
                  <a:gd name="T57" fmla="*/ 14 h 106"/>
                  <a:gd name="T58" fmla="*/ 72 w 107"/>
                  <a:gd name="T59" fmla="*/ 14 h 106"/>
                  <a:gd name="T60" fmla="*/ 59 w 107"/>
                  <a:gd name="T61" fmla="*/ 23 h 106"/>
                  <a:gd name="T62" fmla="*/ 36 w 107"/>
                  <a:gd name="T63" fmla="*/ 53 h 106"/>
                  <a:gd name="T64" fmla="*/ 29 w 107"/>
                  <a:gd name="T65" fmla="*/ 75 h 106"/>
                  <a:gd name="T66" fmla="*/ 25 w 107"/>
                  <a:gd name="T67" fmla="*/ 102 h 106"/>
                  <a:gd name="T68" fmla="*/ 10 w 107"/>
                  <a:gd name="T69" fmla="*/ 106 h 106"/>
                  <a:gd name="T70" fmla="*/ 15 w 107"/>
                  <a:gd name="T71" fmla="*/ 78 h 106"/>
                  <a:gd name="T72" fmla="*/ 20 w 107"/>
                  <a:gd name="T73" fmla="*/ 40 h 106"/>
                  <a:gd name="T74" fmla="*/ 22 w 107"/>
                  <a:gd name="T75" fmla="*/ 26 h 106"/>
                  <a:gd name="T76" fmla="*/ 22 w 107"/>
                  <a:gd name="T77" fmla="*/ 20 h 106"/>
                  <a:gd name="T78" fmla="*/ 20 w 107"/>
                  <a:gd name="T79" fmla="*/ 17 h 106"/>
                  <a:gd name="T80" fmla="*/ 16 w 107"/>
                  <a:gd name="T81" fmla="*/ 19 h 106"/>
                  <a:gd name="T82" fmla="*/ 2 w 107"/>
                  <a:gd name="T83" fmla="*/ 2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106">
                    <a:moveTo>
                      <a:pt x="2" y="27"/>
                    </a:moveTo>
                    <a:lnTo>
                      <a:pt x="0" y="23"/>
                    </a:lnTo>
                    <a:lnTo>
                      <a:pt x="15" y="13"/>
                    </a:lnTo>
                    <a:lnTo>
                      <a:pt x="25" y="6"/>
                    </a:lnTo>
                    <a:lnTo>
                      <a:pt x="29" y="3"/>
                    </a:lnTo>
                    <a:lnTo>
                      <a:pt x="33" y="3"/>
                    </a:lnTo>
                    <a:lnTo>
                      <a:pt x="35" y="3"/>
                    </a:lnTo>
                    <a:lnTo>
                      <a:pt x="36" y="4"/>
                    </a:lnTo>
                    <a:lnTo>
                      <a:pt x="38" y="6"/>
                    </a:lnTo>
                    <a:lnTo>
                      <a:pt x="38" y="9"/>
                    </a:lnTo>
                    <a:lnTo>
                      <a:pt x="38" y="11"/>
                    </a:lnTo>
                    <a:lnTo>
                      <a:pt x="38" y="14"/>
                    </a:lnTo>
                    <a:lnTo>
                      <a:pt x="32" y="50"/>
                    </a:lnTo>
                    <a:lnTo>
                      <a:pt x="41" y="36"/>
                    </a:lnTo>
                    <a:lnTo>
                      <a:pt x="51" y="23"/>
                    </a:lnTo>
                    <a:lnTo>
                      <a:pt x="62" y="13"/>
                    </a:lnTo>
                    <a:lnTo>
                      <a:pt x="74" y="6"/>
                    </a:lnTo>
                    <a:lnTo>
                      <a:pt x="82" y="1"/>
                    </a:lnTo>
                    <a:lnTo>
                      <a:pt x="89" y="0"/>
                    </a:lnTo>
                    <a:lnTo>
                      <a:pt x="92" y="0"/>
                    </a:lnTo>
                    <a:lnTo>
                      <a:pt x="94" y="1"/>
                    </a:lnTo>
                    <a:lnTo>
                      <a:pt x="95" y="3"/>
                    </a:lnTo>
                    <a:lnTo>
                      <a:pt x="97" y="6"/>
                    </a:lnTo>
                    <a:lnTo>
                      <a:pt x="97" y="9"/>
                    </a:lnTo>
                    <a:lnTo>
                      <a:pt x="95" y="13"/>
                    </a:lnTo>
                    <a:lnTo>
                      <a:pt x="95" y="17"/>
                    </a:lnTo>
                    <a:lnTo>
                      <a:pt x="94" y="26"/>
                    </a:lnTo>
                    <a:lnTo>
                      <a:pt x="91" y="39"/>
                    </a:lnTo>
                    <a:lnTo>
                      <a:pt x="88" y="55"/>
                    </a:lnTo>
                    <a:lnTo>
                      <a:pt x="87" y="68"/>
                    </a:lnTo>
                    <a:lnTo>
                      <a:pt x="85" y="76"/>
                    </a:lnTo>
                    <a:lnTo>
                      <a:pt x="84" y="83"/>
                    </a:lnTo>
                    <a:lnTo>
                      <a:pt x="84" y="86"/>
                    </a:lnTo>
                    <a:lnTo>
                      <a:pt x="85" y="88"/>
                    </a:lnTo>
                    <a:lnTo>
                      <a:pt x="87" y="89"/>
                    </a:lnTo>
                    <a:lnTo>
                      <a:pt x="91" y="88"/>
                    </a:lnTo>
                    <a:lnTo>
                      <a:pt x="98" y="82"/>
                    </a:lnTo>
                    <a:lnTo>
                      <a:pt x="105" y="78"/>
                    </a:lnTo>
                    <a:lnTo>
                      <a:pt x="107" y="82"/>
                    </a:lnTo>
                    <a:lnTo>
                      <a:pt x="95" y="91"/>
                    </a:lnTo>
                    <a:lnTo>
                      <a:pt x="87" y="98"/>
                    </a:lnTo>
                    <a:lnTo>
                      <a:pt x="79" y="102"/>
                    </a:lnTo>
                    <a:lnTo>
                      <a:pt x="74" y="103"/>
                    </a:lnTo>
                    <a:lnTo>
                      <a:pt x="72" y="102"/>
                    </a:lnTo>
                    <a:lnTo>
                      <a:pt x="69" y="101"/>
                    </a:lnTo>
                    <a:lnTo>
                      <a:pt x="68" y="99"/>
                    </a:lnTo>
                    <a:lnTo>
                      <a:pt x="66" y="96"/>
                    </a:lnTo>
                    <a:lnTo>
                      <a:pt x="66" y="92"/>
                    </a:lnTo>
                    <a:lnTo>
                      <a:pt x="68" y="85"/>
                    </a:lnTo>
                    <a:lnTo>
                      <a:pt x="71" y="75"/>
                    </a:lnTo>
                    <a:lnTo>
                      <a:pt x="72" y="63"/>
                    </a:lnTo>
                    <a:lnTo>
                      <a:pt x="76" y="46"/>
                    </a:lnTo>
                    <a:lnTo>
                      <a:pt x="78" y="33"/>
                    </a:lnTo>
                    <a:lnTo>
                      <a:pt x="79" y="23"/>
                    </a:lnTo>
                    <a:lnTo>
                      <a:pt x="79" y="17"/>
                    </a:lnTo>
                    <a:lnTo>
                      <a:pt x="79" y="16"/>
                    </a:lnTo>
                    <a:lnTo>
                      <a:pt x="78" y="14"/>
                    </a:lnTo>
                    <a:lnTo>
                      <a:pt x="76" y="14"/>
                    </a:lnTo>
                    <a:lnTo>
                      <a:pt x="75" y="13"/>
                    </a:lnTo>
                    <a:lnTo>
                      <a:pt x="72" y="14"/>
                    </a:lnTo>
                    <a:lnTo>
                      <a:pt x="68" y="16"/>
                    </a:lnTo>
                    <a:lnTo>
                      <a:pt x="59" y="23"/>
                    </a:lnTo>
                    <a:lnTo>
                      <a:pt x="46" y="37"/>
                    </a:lnTo>
                    <a:lnTo>
                      <a:pt x="36" y="53"/>
                    </a:lnTo>
                    <a:lnTo>
                      <a:pt x="32" y="63"/>
                    </a:lnTo>
                    <a:lnTo>
                      <a:pt x="29" y="75"/>
                    </a:lnTo>
                    <a:lnTo>
                      <a:pt x="28" y="88"/>
                    </a:lnTo>
                    <a:lnTo>
                      <a:pt x="25" y="102"/>
                    </a:lnTo>
                    <a:lnTo>
                      <a:pt x="19" y="105"/>
                    </a:lnTo>
                    <a:lnTo>
                      <a:pt x="10" y="106"/>
                    </a:lnTo>
                    <a:lnTo>
                      <a:pt x="9" y="105"/>
                    </a:lnTo>
                    <a:lnTo>
                      <a:pt x="15" y="78"/>
                    </a:lnTo>
                    <a:lnTo>
                      <a:pt x="19" y="50"/>
                    </a:lnTo>
                    <a:lnTo>
                      <a:pt x="20" y="40"/>
                    </a:lnTo>
                    <a:lnTo>
                      <a:pt x="22" y="32"/>
                    </a:lnTo>
                    <a:lnTo>
                      <a:pt x="22" y="26"/>
                    </a:lnTo>
                    <a:lnTo>
                      <a:pt x="22" y="22"/>
                    </a:lnTo>
                    <a:lnTo>
                      <a:pt x="22" y="20"/>
                    </a:lnTo>
                    <a:lnTo>
                      <a:pt x="20" y="19"/>
                    </a:lnTo>
                    <a:lnTo>
                      <a:pt x="20" y="17"/>
                    </a:lnTo>
                    <a:lnTo>
                      <a:pt x="19" y="17"/>
                    </a:lnTo>
                    <a:lnTo>
                      <a:pt x="16" y="19"/>
                    </a:lnTo>
                    <a:lnTo>
                      <a:pt x="13" y="20"/>
                    </a:lnTo>
                    <a:lnTo>
                      <a:pt x="2" y="27"/>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19" name="Freeform 103"/>
              <p:cNvSpPr>
                <a:spLocks noEditPoints="1"/>
              </p:cNvSpPr>
              <p:nvPr/>
            </p:nvSpPr>
            <p:spPr bwMode="auto">
              <a:xfrm>
                <a:off x="1475" y="413"/>
                <a:ext cx="122" cy="154"/>
              </a:xfrm>
              <a:custGeom>
                <a:avLst/>
                <a:gdLst>
                  <a:gd name="T0" fmla="*/ 106 w 122"/>
                  <a:gd name="T1" fmla="*/ 25 h 154"/>
                  <a:gd name="T2" fmla="*/ 105 w 122"/>
                  <a:gd name="T3" fmla="*/ 30 h 154"/>
                  <a:gd name="T4" fmla="*/ 99 w 122"/>
                  <a:gd name="T5" fmla="*/ 48 h 154"/>
                  <a:gd name="T6" fmla="*/ 86 w 122"/>
                  <a:gd name="T7" fmla="*/ 61 h 154"/>
                  <a:gd name="T8" fmla="*/ 65 w 122"/>
                  <a:gd name="T9" fmla="*/ 69 h 154"/>
                  <a:gd name="T10" fmla="*/ 59 w 122"/>
                  <a:gd name="T11" fmla="*/ 78 h 154"/>
                  <a:gd name="T12" fmla="*/ 60 w 122"/>
                  <a:gd name="T13" fmla="*/ 84 h 154"/>
                  <a:gd name="T14" fmla="*/ 66 w 122"/>
                  <a:gd name="T15" fmla="*/ 91 h 154"/>
                  <a:gd name="T16" fmla="*/ 79 w 122"/>
                  <a:gd name="T17" fmla="*/ 105 h 154"/>
                  <a:gd name="T18" fmla="*/ 85 w 122"/>
                  <a:gd name="T19" fmla="*/ 112 h 154"/>
                  <a:gd name="T20" fmla="*/ 89 w 122"/>
                  <a:gd name="T21" fmla="*/ 121 h 154"/>
                  <a:gd name="T22" fmla="*/ 85 w 122"/>
                  <a:gd name="T23" fmla="*/ 140 h 154"/>
                  <a:gd name="T24" fmla="*/ 75 w 122"/>
                  <a:gd name="T25" fmla="*/ 147 h 154"/>
                  <a:gd name="T26" fmla="*/ 56 w 122"/>
                  <a:gd name="T27" fmla="*/ 154 h 154"/>
                  <a:gd name="T28" fmla="*/ 34 w 122"/>
                  <a:gd name="T29" fmla="*/ 154 h 154"/>
                  <a:gd name="T30" fmla="*/ 19 w 122"/>
                  <a:gd name="T31" fmla="*/ 151 h 154"/>
                  <a:gd name="T32" fmla="*/ 4 w 122"/>
                  <a:gd name="T33" fmla="*/ 140 h 154"/>
                  <a:gd name="T34" fmla="*/ 0 w 122"/>
                  <a:gd name="T35" fmla="*/ 125 h 154"/>
                  <a:gd name="T36" fmla="*/ 13 w 122"/>
                  <a:gd name="T37" fmla="*/ 105 h 154"/>
                  <a:gd name="T38" fmla="*/ 34 w 122"/>
                  <a:gd name="T39" fmla="*/ 94 h 154"/>
                  <a:gd name="T40" fmla="*/ 43 w 122"/>
                  <a:gd name="T41" fmla="*/ 88 h 154"/>
                  <a:gd name="T42" fmla="*/ 43 w 122"/>
                  <a:gd name="T43" fmla="*/ 82 h 154"/>
                  <a:gd name="T44" fmla="*/ 49 w 122"/>
                  <a:gd name="T45" fmla="*/ 76 h 154"/>
                  <a:gd name="T46" fmla="*/ 55 w 122"/>
                  <a:gd name="T47" fmla="*/ 69 h 154"/>
                  <a:gd name="T48" fmla="*/ 42 w 122"/>
                  <a:gd name="T49" fmla="*/ 66 h 154"/>
                  <a:gd name="T50" fmla="*/ 29 w 122"/>
                  <a:gd name="T51" fmla="*/ 50 h 154"/>
                  <a:gd name="T52" fmla="*/ 30 w 122"/>
                  <a:gd name="T53" fmla="*/ 32 h 154"/>
                  <a:gd name="T54" fmla="*/ 39 w 122"/>
                  <a:gd name="T55" fmla="*/ 16 h 154"/>
                  <a:gd name="T56" fmla="*/ 53 w 122"/>
                  <a:gd name="T57" fmla="*/ 4 h 154"/>
                  <a:gd name="T58" fmla="*/ 70 w 122"/>
                  <a:gd name="T59" fmla="*/ 0 h 154"/>
                  <a:gd name="T60" fmla="*/ 88 w 122"/>
                  <a:gd name="T61" fmla="*/ 2 h 154"/>
                  <a:gd name="T62" fmla="*/ 99 w 122"/>
                  <a:gd name="T63" fmla="*/ 9 h 154"/>
                  <a:gd name="T64" fmla="*/ 112 w 122"/>
                  <a:gd name="T65" fmla="*/ 15 h 154"/>
                  <a:gd name="T66" fmla="*/ 119 w 122"/>
                  <a:gd name="T67" fmla="*/ 25 h 154"/>
                  <a:gd name="T68" fmla="*/ 90 w 122"/>
                  <a:gd name="T69" fmla="*/ 23 h 154"/>
                  <a:gd name="T70" fmla="*/ 86 w 122"/>
                  <a:gd name="T71" fmla="*/ 13 h 154"/>
                  <a:gd name="T72" fmla="*/ 79 w 122"/>
                  <a:gd name="T73" fmla="*/ 7 h 154"/>
                  <a:gd name="T74" fmla="*/ 67 w 122"/>
                  <a:gd name="T75" fmla="*/ 6 h 154"/>
                  <a:gd name="T76" fmla="*/ 55 w 122"/>
                  <a:gd name="T77" fmla="*/ 12 h 154"/>
                  <a:gd name="T78" fmla="*/ 44 w 122"/>
                  <a:gd name="T79" fmla="*/ 38 h 154"/>
                  <a:gd name="T80" fmla="*/ 47 w 122"/>
                  <a:gd name="T81" fmla="*/ 56 h 154"/>
                  <a:gd name="T82" fmla="*/ 60 w 122"/>
                  <a:gd name="T83" fmla="*/ 63 h 154"/>
                  <a:gd name="T84" fmla="*/ 73 w 122"/>
                  <a:gd name="T85" fmla="*/ 61 h 154"/>
                  <a:gd name="T86" fmla="*/ 83 w 122"/>
                  <a:gd name="T87" fmla="*/ 49 h 154"/>
                  <a:gd name="T88" fmla="*/ 89 w 122"/>
                  <a:gd name="T89" fmla="*/ 30 h 154"/>
                  <a:gd name="T90" fmla="*/ 36 w 122"/>
                  <a:gd name="T91" fmla="*/ 101 h 154"/>
                  <a:gd name="T92" fmla="*/ 20 w 122"/>
                  <a:gd name="T93" fmla="*/ 111 h 154"/>
                  <a:gd name="T94" fmla="*/ 14 w 122"/>
                  <a:gd name="T95" fmla="*/ 124 h 154"/>
                  <a:gd name="T96" fmla="*/ 16 w 122"/>
                  <a:gd name="T97" fmla="*/ 132 h 154"/>
                  <a:gd name="T98" fmla="*/ 29 w 122"/>
                  <a:gd name="T99" fmla="*/ 147 h 154"/>
                  <a:gd name="T100" fmla="*/ 55 w 122"/>
                  <a:gd name="T101" fmla="*/ 150 h 154"/>
                  <a:gd name="T102" fmla="*/ 65 w 122"/>
                  <a:gd name="T103" fmla="*/ 145 h 154"/>
                  <a:gd name="T104" fmla="*/ 75 w 122"/>
                  <a:gd name="T105" fmla="*/ 132 h 154"/>
                  <a:gd name="T106" fmla="*/ 73 w 122"/>
                  <a:gd name="T107" fmla="*/ 124 h 154"/>
                  <a:gd name="T108" fmla="*/ 63 w 122"/>
                  <a:gd name="T109" fmla="*/ 11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2" h="154">
                    <a:moveTo>
                      <a:pt x="119" y="25"/>
                    </a:moveTo>
                    <a:lnTo>
                      <a:pt x="106" y="25"/>
                    </a:lnTo>
                    <a:lnTo>
                      <a:pt x="106" y="27"/>
                    </a:lnTo>
                    <a:lnTo>
                      <a:pt x="105" y="30"/>
                    </a:lnTo>
                    <a:lnTo>
                      <a:pt x="103" y="39"/>
                    </a:lnTo>
                    <a:lnTo>
                      <a:pt x="99" y="48"/>
                    </a:lnTo>
                    <a:lnTo>
                      <a:pt x="93" y="55"/>
                    </a:lnTo>
                    <a:lnTo>
                      <a:pt x="86" y="61"/>
                    </a:lnTo>
                    <a:lnTo>
                      <a:pt x="76" y="66"/>
                    </a:lnTo>
                    <a:lnTo>
                      <a:pt x="65" y="69"/>
                    </a:lnTo>
                    <a:lnTo>
                      <a:pt x="60" y="73"/>
                    </a:lnTo>
                    <a:lnTo>
                      <a:pt x="59" y="78"/>
                    </a:lnTo>
                    <a:lnTo>
                      <a:pt x="59" y="81"/>
                    </a:lnTo>
                    <a:lnTo>
                      <a:pt x="60" y="84"/>
                    </a:lnTo>
                    <a:lnTo>
                      <a:pt x="63" y="88"/>
                    </a:lnTo>
                    <a:lnTo>
                      <a:pt x="66" y="91"/>
                    </a:lnTo>
                    <a:lnTo>
                      <a:pt x="69" y="94"/>
                    </a:lnTo>
                    <a:lnTo>
                      <a:pt x="79" y="105"/>
                    </a:lnTo>
                    <a:lnTo>
                      <a:pt x="83" y="109"/>
                    </a:lnTo>
                    <a:lnTo>
                      <a:pt x="85" y="112"/>
                    </a:lnTo>
                    <a:lnTo>
                      <a:pt x="88" y="117"/>
                    </a:lnTo>
                    <a:lnTo>
                      <a:pt x="89" y="121"/>
                    </a:lnTo>
                    <a:lnTo>
                      <a:pt x="89" y="128"/>
                    </a:lnTo>
                    <a:lnTo>
                      <a:pt x="85" y="140"/>
                    </a:lnTo>
                    <a:lnTo>
                      <a:pt x="80" y="144"/>
                    </a:lnTo>
                    <a:lnTo>
                      <a:pt x="75" y="147"/>
                    </a:lnTo>
                    <a:lnTo>
                      <a:pt x="66" y="151"/>
                    </a:lnTo>
                    <a:lnTo>
                      <a:pt x="56" y="154"/>
                    </a:lnTo>
                    <a:lnTo>
                      <a:pt x="46" y="154"/>
                    </a:lnTo>
                    <a:lnTo>
                      <a:pt x="34" y="154"/>
                    </a:lnTo>
                    <a:lnTo>
                      <a:pt x="26" y="152"/>
                    </a:lnTo>
                    <a:lnTo>
                      <a:pt x="19" y="151"/>
                    </a:lnTo>
                    <a:lnTo>
                      <a:pt x="7" y="144"/>
                    </a:lnTo>
                    <a:lnTo>
                      <a:pt x="4" y="140"/>
                    </a:lnTo>
                    <a:lnTo>
                      <a:pt x="1" y="135"/>
                    </a:lnTo>
                    <a:lnTo>
                      <a:pt x="0" y="125"/>
                    </a:lnTo>
                    <a:lnTo>
                      <a:pt x="4" y="115"/>
                    </a:lnTo>
                    <a:lnTo>
                      <a:pt x="13" y="105"/>
                    </a:lnTo>
                    <a:lnTo>
                      <a:pt x="26" y="96"/>
                    </a:lnTo>
                    <a:lnTo>
                      <a:pt x="34" y="94"/>
                    </a:lnTo>
                    <a:lnTo>
                      <a:pt x="44" y="92"/>
                    </a:lnTo>
                    <a:lnTo>
                      <a:pt x="43" y="88"/>
                    </a:lnTo>
                    <a:lnTo>
                      <a:pt x="42" y="85"/>
                    </a:lnTo>
                    <a:lnTo>
                      <a:pt x="43" y="82"/>
                    </a:lnTo>
                    <a:lnTo>
                      <a:pt x="44" y="79"/>
                    </a:lnTo>
                    <a:lnTo>
                      <a:pt x="49" y="76"/>
                    </a:lnTo>
                    <a:lnTo>
                      <a:pt x="57" y="69"/>
                    </a:lnTo>
                    <a:lnTo>
                      <a:pt x="55" y="69"/>
                    </a:lnTo>
                    <a:lnTo>
                      <a:pt x="52" y="69"/>
                    </a:lnTo>
                    <a:lnTo>
                      <a:pt x="42" y="66"/>
                    </a:lnTo>
                    <a:lnTo>
                      <a:pt x="33" y="61"/>
                    </a:lnTo>
                    <a:lnTo>
                      <a:pt x="29" y="50"/>
                    </a:lnTo>
                    <a:lnTo>
                      <a:pt x="29" y="40"/>
                    </a:lnTo>
                    <a:lnTo>
                      <a:pt x="30" y="32"/>
                    </a:lnTo>
                    <a:lnTo>
                      <a:pt x="34" y="23"/>
                    </a:lnTo>
                    <a:lnTo>
                      <a:pt x="39" y="16"/>
                    </a:lnTo>
                    <a:lnTo>
                      <a:pt x="46" y="9"/>
                    </a:lnTo>
                    <a:lnTo>
                      <a:pt x="53" y="4"/>
                    </a:lnTo>
                    <a:lnTo>
                      <a:pt x="62" y="2"/>
                    </a:lnTo>
                    <a:lnTo>
                      <a:pt x="70" y="0"/>
                    </a:lnTo>
                    <a:lnTo>
                      <a:pt x="80" y="0"/>
                    </a:lnTo>
                    <a:lnTo>
                      <a:pt x="88" y="2"/>
                    </a:lnTo>
                    <a:lnTo>
                      <a:pt x="95" y="4"/>
                    </a:lnTo>
                    <a:lnTo>
                      <a:pt x="99" y="9"/>
                    </a:lnTo>
                    <a:lnTo>
                      <a:pt x="103" y="15"/>
                    </a:lnTo>
                    <a:lnTo>
                      <a:pt x="112" y="15"/>
                    </a:lnTo>
                    <a:lnTo>
                      <a:pt x="122" y="15"/>
                    </a:lnTo>
                    <a:lnTo>
                      <a:pt x="119" y="25"/>
                    </a:lnTo>
                    <a:close/>
                    <a:moveTo>
                      <a:pt x="89" y="30"/>
                    </a:moveTo>
                    <a:lnTo>
                      <a:pt x="90" y="23"/>
                    </a:lnTo>
                    <a:lnTo>
                      <a:pt x="89" y="17"/>
                    </a:lnTo>
                    <a:lnTo>
                      <a:pt x="86" y="13"/>
                    </a:lnTo>
                    <a:lnTo>
                      <a:pt x="83" y="9"/>
                    </a:lnTo>
                    <a:lnTo>
                      <a:pt x="79" y="7"/>
                    </a:lnTo>
                    <a:lnTo>
                      <a:pt x="73" y="6"/>
                    </a:lnTo>
                    <a:lnTo>
                      <a:pt x="67" y="6"/>
                    </a:lnTo>
                    <a:lnTo>
                      <a:pt x="63" y="7"/>
                    </a:lnTo>
                    <a:lnTo>
                      <a:pt x="55" y="12"/>
                    </a:lnTo>
                    <a:lnTo>
                      <a:pt x="47" y="23"/>
                    </a:lnTo>
                    <a:lnTo>
                      <a:pt x="44" y="38"/>
                    </a:lnTo>
                    <a:lnTo>
                      <a:pt x="44" y="48"/>
                    </a:lnTo>
                    <a:lnTo>
                      <a:pt x="47" y="56"/>
                    </a:lnTo>
                    <a:lnTo>
                      <a:pt x="53" y="61"/>
                    </a:lnTo>
                    <a:lnTo>
                      <a:pt x="60" y="63"/>
                    </a:lnTo>
                    <a:lnTo>
                      <a:pt x="67" y="63"/>
                    </a:lnTo>
                    <a:lnTo>
                      <a:pt x="73" y="61"/>
                    </a:lnTo>
                    <a:lnTo>
                      <a:pt x="79" y="56"/>
                    </a:lnTo>
                    <a:lnTo>
                      <a:pt x="83" y="49"/>
                    </a:lnTo>
                    <a:lnTo>
                      <a:pt x="88" y="40"/>
                    </a:lnTo>
                    <a:lnTo>
                      <a:pt x="89" y="30"/>
                    </a:lnTo>
                    <a:close/>
                    <a:moveTo>
                      <a:pt x="50" y="98"/>
                    </a:moveTo>
                    <a:lnTo>
                      <a:pt x="36" y="101"/>
                    </a:lnTo>
                    <a:lnTo>
                      <a:pt x="24" y="107"/>
                    </a:lnTo>
                    <a:lnTo>
                      <a:pt x="20" y="111"/>
                    </a:lnTo>
                    <a:lnTo>
                      <a:pt x="17" y="115"/>
                    </a:lnTo>
                    <a:lnTo>
                      <a:pt x="14" y="124"/>
                    </a:lnTo>
                    <a:lnTo>
                      <a:pt x="14" y="128"/>
                    </a:lnTo>
                    <a:lnTo>
                      <a:pt x="16" y="132"/>
                    </a:lnTo>
                    <a:lnTo>
                      <a:pt x="20" y="141"/>
                    </a:lnTo>
                    <a:lnTo>
                      <a:pt x="29" y="147"/>
                    </a:lnTo>
                    <a:lnTo>
                      <a:pt x="40" y="150"/>
                    </a:lnTo>
                    <a:lnTo>
                      <a:pt x="55" y="150"/>
                    </a:lnTo>
                    <a:lnTo>
                      <a:pt x="60" y="148"/>
                    </a:lnTo>
                    <a:lnTo>
                      <a:pt x="65" y="145"/>
                    </a:lnTo>
                    <a:lnTo>
                      <a:pt x="72" y="140"/>
                    </a:lnTo>
                    <a:lnTo>
                      <a:pt x="75" y="132"/>
                    </a:lnTo>
                    <a:lnTo>
                      <a:pt x="75" y="128"/>
                    </a:lnTo>
                    <a:lnTo>
                      <a:pt x="73" y="124"/>
                    </a:lnTo>
                    <a:lnTo>
                      <a:pt x="69" y="118"/>
                    </a:lnTo>
                    <a:lnTo>
                      <a:pt x="63" y="111"/>
                    </a:lnTo>
                    <a:lnTo>
                      <a:pt x="50" y="98"/>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0" name="Freeform 104"/>
              <p:cNvSpPr>
                <a:spLocks/>
              </p:cNvSpPr>
              <p:nvPr/>
            </p:nvSpPr>
            <p:spPr bwMode="auto">
              <a:xfrm>
                <a:off x="1538" y="387"/>
                <a:ext cx="170" cy="183"/>
              </a:xfrm>
              <a:custGeom>
                <a:avLst/>
                <a:gdLst>
                  <a:gd name="T0" fmla="*/ 75 w 170"/>
                  <a:gd name="T1" fmla="*/ 52 h 183"/>
                  <a:gd name="T2" fmla="*/ 95 w 170"/>
                  <a:gd name="T3" fmla="*/ 48 h 183"/>
                  <a:gd name="T4" fmla="*/ 102 w 170"/>
                  <a:gd name="T5" fmla="*/ 33 h 183"/>
                  <a:gd name="T6" fmla="*/ 107 w 170"/>
                  <a:gd name="T7" fmla="*/ 23 h 183"/>
                  <a:gd name="T8" fmla="*/ 112 w 170"/>
                  <a:gd name="T9" fmla="*/ 18 h 183"/>
                  <a:gd name="T10" fmla="*/ 132 w 170"/>
                  <a:gd name="T11" fmla="*/ 6 h 183"/>
                  <a:gd name="T12" fmla="*/ 151 w 170"/>
                  <a:gd name="T13" fmla="*/ 0 h 183"/>
                  <a:gd name="T14" fmla="*/ 164 w 170"/>
                  <a:gd name="T15" fmla="*/ 3 h 183"/>
                  <a:gd name="T16" fmla="*/ 166 w 170"/>
                  <a:gd name="T17" fmla="*/ 15 h 183"/>
                  <a:gd name="T18" fmla="*/ 157 w 170"/>
                  <a:gd name="T19" fmla="*/ 23 h 183"/>
                  <a:gd name="T20" fmla="*/ 153 w 170"/>
                  <a:gd name="T21" fmla="*/ 16 h 183"/>
                  <a:gd name="T22" fmla="*/ 145 w 170"/>
                  <a:gd name="T23" fmla="*/ 12 h 183"/>
                  <a:gd name="T24" fmla="*/ 131 w 170"/>
                  <a:gd name="T25" fmla="*/ 15 h 183"/>
                  <a:gd name="T26" fmla="*/ 122 w 170"/>
                  <a:gd name="T27" fmla="*/ 26 h 183"/>
                  <a:gd name="T28" fmla="*/ 109 w 170"/>
                  <a:gd name="T29" fmla="*/ 53 h 183"/>
                  <a:gd name="T30" fmla="*/ 122 w 170"/>
                  <a:gd name="T31" fmla="*/ 56 h 183"/>
                  <a:gd name="T32" fmla="*/ 132 w 170"/>
                  <a:gd name="T33" fmla="*/ 59 h 183"/>
                  <a:gd name="T34" fmla="*/ 127 w 170"/>
                  <a:gd name="T35" fmla="*/ 68 h 183"/>
                  <a:gd name="T36" fmla="*/ 112 w 170"/>
                  <a:gd name="T37" fmla="*/ 64 h 183"/>
                  <a:gd name="T38" fmla="*/ 94 w 170"/>
                  <a:gd name="T39" fmla="*/ 85 h 183"/>
                  <a:gd name="T40" fmla="*/ 71 w 170"/>
                  <a:gd name="T41" fmla="*/ 130 h 183"/>
                  <a:gd name="T42" fmla="*/ 56 w 170"/>
                  <a:gd name="T43" fmla="*/ 155 h 183"/>
                  <a:gd name="T44" fmla="*/ 36 w 170"/>
                  <a:gd name="T45" fmla="*/ 174 h 183"/>
                  <a:gd name="T46" fmla="*/ 22 w 170"/>
                  <a:gd name="T47" fmla="*/ 181 h 183"/>
                  <a:gd name="T48" fmla="*/ 7 w 170"/>
                  <a:gd name="T49" fmla="*/ 181 h 183"/>
                  <a:gd name="T50" fmla="*/ 0 w 170"/>
                  <a:gd name="T51" fmla="*/ 178 h 183"/>
                  <a:gd name="T52" fmla="*/ 9 w 170"/>
                  <a:gd name="T53" fmla="*/ 163 h 183"/>
                  <a:gd name="T54" fmla="*/ 16 w 170"/>
                  <a:gd name="T55" fmla="*/ 170 h 183"/>
                  <a:gd name="T56" fmla="*/ 26 w 170"/>
                  <a:gd name="T57" fmla="*/ 173 h 183"/>
                  <a:gd name="T58" fmla="*/ 36 w 170"/>
                  <a:gd name="T59" fmla="*/ 167 h 183"/>
                  <a:gd name="T60" fmla="*/ 45 w 170"/>
                  <a:gd name="T61" fmla="*/ 154 h 183"/>
                  <a:gd name="T62" fmla="*/ 59 w 170"/>
                  <a:gd name="T63" fmla="*/ 128 h 183"/>
                  <a:gd name="T64" fmla="*/ 78 w 170"/>
                  <a:gd name="T65" fmla="*/ 85 h 183"/>
                  <a:gd name="T66" fmla="*/ 82 w 170"/>
                  <a:gd name="T67" fmla="*/ 5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83">
                    <a:moveTo>
                      <a:pt x="74" y="56"/>
                    </a:moveTo>
                    <a:lnTo>
                      <a:pt x="75" y="52"/>
                    </a:lnTo>
                    <a:lnTo>
                      <a:pt x="86" y="51"/>
                    </a:lnTo>
                    <a:lnTo>
                      <a:pt x="95" y="48"/>
                    </a:lnTo>
                    <a:lnTo>
                      <a:pt x="98" y="42"/>
                    </a:lnTo>
                    <a:lnTo>
                      <a:pt x="102" y="33"/>
                    </a:lnTo>
                    <a:lnTo>
                      <a:pt x="105" y="28"/>
                    </a:lnTo>
                    <a:lnTo>
                      <a:pt x="107" y="23"/>
                    </a:lnTo>
                    <a:lnTo>
                      <a:pt x="108" y="22"/>
                    </a:lnTo>
                    <a:lnTo>
                      <a:pt x="112" y="18"/>
                    </a:lnTo>
                    <a:lnTo>
                      <a:pt x="117" y="13"/>
                    </a:lnTo>
                    <a:lnTo>
                      <a:pt x="132" y="6"/>
                    </a:lnTo>
                    <a:lnTo>
                      <a:pt x="144" y="2"/>
                    </a:lnTo>
                    <a:lnTo>
                      <a:pt x="151" y="0"/>
                    </a:lnTo>
                    <a:lnTo>
                      <a:pt x="157" y="2"/>
                    </a:lnTo>
                    <a:lnTo>
                      <a:pt x="164" y="3"/>
                    </a:lnTo>
                    <a:lnTo>
                      <a:pt x="170" y="7"/>
                    </a:lnTo>
                    <a:lnTo>
                      <a:pt x="166" y="15"/>
                    </a:lnTo>
                    <a:lnTo>
                      <a:pt x="160" y="23"/>
                    </a:lnTo>
                    <a:lnTo>
                      <a:pt x="157" y="23"/>
                    </a:lnTo>
                    <a:lnTo>
                      <a:pt x="155" y="19"/>
                    </a:lnTo>
                    <a:lnTo>
                      <a:pt x="153" y="16"/>
                    </a:lnTo>
                    <a:lnTo>
                      <a:pt x="150" y="13"/>
                    </a:lnTo>
                    <a:lnTo>
                      <a:pt x="145" y="12"/>
                    </a:lnTo>
                    <a:lnTo>
                      <a:pt x="137" y="12"/>
                    </a:lnTo>
                    <a:lnTo>
                      <a:pt x="131" y="15"/>
                    </a:lnTo>
                    <a:lnTo>
                      <a:pt x="127" y="19"/>
                    </a:lnTo>
                    <a:lnTo>
                      <a:pt x="122" y="26"/>
                    </a:lnTo>
                    <a:lnTo>
                      <a:pt x="117" y="38"/>
                    </a:lnTo>
                    <a:lnTo>
                      <a:pt x="109" y="53"/>
                    </a:lnTo>
                    <a:lnTo>
                      <a:pt x="114" y="55"/>
                    </a:lnTo>
                    <a:lnTo>
                      <a:pt x="122" y="56"/>
                    </a:lnTo>
                    <a:lnTo>
                      <a:pt x="131" y="58"/>
                    </a:lnTo>
                    <a:lnTo>
                      <a:pt x="132" y="59"/>
                    </a:lnTo>
                    <a:lnTo>
                      <a:pt x="130" y="64"/>
                    </a:lnTo>
                    <a:lnTo>
                      <a:pt x="127" y="68"/>
                    </a:lnTo>
                    <a:lnTo>
                      <a:pt x="120" y="66"/>
                    </a:lnTo>
                    <a:lnTo>
                      <a:pt x="112" y="64"/>
                    </a:lnTo>
                    <a:lnTo>
                      <a:pt x="105" y="62"/>
                    </a:lnTo>
                    <a:lnTo>
                      <a:pt x="94" y="85"/>
                    </a:lnTo>
                    <a:lnTo>
                      <a:pt x="82" y="110"/>
                    </a:lnTo>
                    <a:lnTo>
                      <a:pt x="71" y="130"/>
                    </a:lnTo>
                    <a:lnTo>
                      <a:pt x="63" y="145"/>
                    </a:lnTo>
                    <a:lnTo>
                      <a:pt x="56" y="155"/>
                    </a:lnTo>
                    <a:lnTo>
                      <a:pt x="43" y="170"/>
                    </a:lnTo>
                    <a:lnTo>
                      <a:pt x="36" y="174"/>
                    </a:lnTo>
                    <a:lnTo>
                      <a:pt x="27" y="178"/>
                    </a:lnTo>
                    <a:lnTo>
                      <a:pt x="22" y="181"/>
                    </a:lnTo>
                    <a:lnTo>
                      <a:pt x="17" y="183"/>
                    </a:lnTo>
                    <a:lnTo>
                      <a:pt x="7" y="181"/>
                    </a:lnTo>
                    <a:lnTo>
                      <a:pt x="4" y="180"/>
                    </a:lnTo>
                    <a:lnTo>
                      <a:pt x="0" y="178"/>
                    </a:lnTo>
                    <a:lnTo>
                      <a:pt x="4" y="171"/>
                    </a:lnTo>
                    <a:lnTo>
                      <a:pt x="9" y="163"/>
                    </a:lnTo>
                    <a:lnTo>
                      <a:pt x="12" y="163"/>
                    </a:lnTo>
                    <a:lnTo>
                      <a:pt x="16" y="170"/>
                    </a:lnTo>
                    <a:lnTo>
                      <a:pt x="20" y="171"/>
                    </a:lnTo>
                    <a:lnTo>
                      <a:pt x="26" y="173"/>
                    </a:lnTo>
                    <a:lnTo>
                      <a:pt x="32" y="170"/>
                    </a:lnTo>
                    <a:lnTo>
                      <a:pt x="36" y="167"/>
                    </a:lnTo>
                    <a:lnTo>
                      <a:pt x="40" y="161"/>
                    </a:lnTo>
                    <a:lnTo>
                      <a:pt x="45" y="154"/>
                    </a:lnTo>
                    <a:lnTo>
                      <a:pt x="51" y="144"/>
                    </a:lnTo>
                    <a:lnTo>
                      <a:pt x="59" y="128"/>
                    </a:lnTo>
                    <a:lnTo>
                      <a:pt x="68" y="108"/>
                    </a:lnTo>
                    <a:lnTo>
                      <a:pt x="78" y="85"/>
                    </a:lnTo>
                    <a:lnTo>
                      <a:pt x="89" y="59"/>
                    </a:lnTo>
                    <a:lnTo>
                      <a:pt x="82" y="58"/>
                    </a:lnTo>
                    <a:lnTo>
                      <a:pt x="74"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1" name="Freeform 105"/>
              <p:cNvSpPr>
                <a:spLocks noEditPoints="1"/>
              </p:cNvSpPr>
              <p:nvPr/>
            </p:nvSpPr>
            <p:spPr bwMode="auto">
              <a:xfrm>
                <a:off x="1646" y="405"/>
                <a:ext cx="86" cy="135"/>
              </a:xfrm>
              <a:custGeom>
                <a:avLst/>
                <a:gdLst>
                  <a:gd name="T0" fmla="*/ 66 w 86"/>
                  <a:gd name="T1" fmla="*/ 8 h 135"/>
                  <a:gd name="T2" fmla="*/ 68 w 86"/>
                  <a:gd name="T3" fmla="*/ 4 h 135"/>
                  <a:gd name="T4" fmla="*/ 72 w 86"/>
                  <a:gd name="T5" fmla="*/ 1 h 135"/>
                  <a:gd name="T6" fmla="*/ 78 w 86"/>
                  <a:gd name="T7" fmla="*/ 0 h 135"/>
                  <a:gd name="T8" fmla="*/ 82 w 86"/>
                  <a:gd name="T9" fmla="*/ 0 h 135"/>
                  <a:gd name="T10" fmla="*/ 86 w 86"/>
                  <a:gd name="T11" fmla="*/ 4 h 135"/>
                  <a:gd name="T12" fmla="*/ 86 w 86"/>
                  <a:gd name="T13" fmla="*/ 7 h 135"/>
                  <a:gd name="T14" fmla="*/ 86 w 86"/>
                  <a:gd name="T15" fmla="*/ 11 h 135"/>
                  <a:gd name="T16" fmla="*/ 83 w 86"/>
                  <a:gd name="T17" fmla="*/ 15 h 135"/>
                  <a:gd name="T18" fmla="*/ 79 w 86"/>
                  <a:gd name="T19" fmla="*/ 18 h 135"/>
                  <a:gd name="T20" fmla="*/ 75 w 86"/>
                  <a:gd name="T21" fmla="*/ 21 h 135"/>
                  <a:gd name="T22" fmla="*/ 70 w 86"/>
                  <a:gd name="T23" fmla="*/ 20 h 135"/>
                  <a:gd name="T24" fmla="*/ 68 w 86"/>
                  <a:gd name="T25" fmla="*/ 18 h 135"/>
                  <a:gd name="T26" fmla="*/ 66 w 86"/>
                  <a:gd name="T27" fmla="*/ 15 h 135"/>
                  <a:gd name="T28" fmla="*/ 65 w 86"/>
                  <a:gd name="T29" fmla="*/ 12 h 135"/>
                  <a:gd name="T30" fmla="*/ 66 w 86"/>
                  <a:gd name="T31" fmla="*/ 8 h 135"/>
                  <a:gd name="T32" fmla="*/ 22 w 86"/>
                  <a:gd name="T33" fmla="*/ 56 h 135"/>
                  <a:gd name="T34" fmla="*/ 22 w 86"/>
                  <a:gd name="T35" fmla="*/ 51 h 135"/>
                  <a:gd name="T36" fmla="*/ 35 w 86"/>
                  <a:gd name="T37" fmla="*/ 47 h 135"/>
                  <a:gd name="T38" fmla="*/ 46 w 86"/>
                  <a:gd name="T39" fmla="*/ 46 h 135"/>
                  <a:gd name="T40" fmla="*/ 53 w 86"/>
                  <a:gd name="T41" fmla="*/ 44 h 135"/>
                  <a:gd name="T42" fmla="*/ 59 w 86"/>
                  <a:gd name="T43" fmla="*/ 44 h 135"/>
                  <a:gd name="T44" fmla="*/ 60 w 86"/>
                  <a:gd name="T45" fmla="*/ 46 h 135"/>
                  <a:gd name="T46" fmla="*/ 62 w 86"/>
                  <a:gd name="T47" fmla="*/ 47 h 135"/>
                  <a:gd name="T48" fmla="*/ 63 w 86"/>
                  <a:gd name="T49" fmla="*/ 50 h 135"/>
                  <a:gd name="T50" fmla="*/ 62 w 86"/>
                  <a:gd name="T51" fmla="*/ 51 h 135"/>
                  <a:gd name="T52" fmla="*/ 58 w 86"/>
                  <a:gd name="T53" fmla="*/ 60 h 135"/>
                  <a:gd name="T54" fmla="*/ 49 w 86"/>
                  <a:gd name="T55" fmla="*/ 73 h 135"/>
                  <a:gd name="T56" fmla="*/ 37 w 86"/>
                  <a:gd name="T57" fmla="*/ 90 h 135"/>
                  <a:gd name="T58" fmla="*/ 29 w 86"/>
                  <a:gd name="T59" fmla="*/ 104 h 135"/>
                  <a:gd name="T60" fmla="*/ 23 w 86"/>
                  <a:gd name="T61" fmla="*/ 115 h 135"/>
                  <a:gd name="T62" fmla="*/ 20 w 86"/>
                  <a:gd name="T63" fmla="*/ 120 h 135"/>
                  <a:gd name="T64" fmla="*/ 20 w 86"/>
                  <a:gd name="T65" fmla="*/ 123 h 135"/>
                  <a:gd name="T66" fmla="*/ 22 w 86"/>
                  <a:gd name="T67" fmla="*/ 125 h 135"/>
                  <a:gd name="T68" fmla="*/ 29 w 86"/>
                  <a:gd name="T69" fmla="*/ 125 h 135"/>
                  <a:gd name="T70" fmla="*/ 33 w 86"/>
                  <a:gd name="T71" fmla="*/ 123 h 135"/>
                  <a:gd name="T72" fmla="*/ 40 w 86"/>
                  <a:gd name="T73" fmla="*/ 122 h 135"/>
                  <a:gd name="T74" fmla="*/ 40 w 86"/>
                  <a:gd name="T75" fmla="*/ 126 h 135"/>
                  <a:gd name="T76" fmla="*/ 24 w 86"/>
                  <a:gd name="T77" fmla="*/ 132 h 135"/>
                  <a:gd name="T78" fmla="*/ 13 w 86"/>
                  <a:gd name="T79" fmla="*/ 135 h 135"/>
                  <a:gd name="T80" fmla="*/ 9 w 86"/>
                  <a:gd name="T81" fmla="*/ 135 h 135"/>
                  <a:gd name="T82" fmla="*/ 4 w 86"/>
                  <a:gd name="T83" fmla="*/ 135 h 135"/>
                  <a:gd name="T84" fmla="*/ 3 w 86"/>
                  <a:gd name="T85" fmla="*/ 133 h 135"/>
                  <a:gd name="T86" fmla="*/ 1 w 86"/>
                  <a:gd name="T87" fmla="*/ 130 h 135"/>
                  <a:gd name="T88" fmla="*/ 0 w 86"/>
                  <a:gd name="T89" fmla="*/ 127 h 135"/>
                  <a:gd name="T90" fmla="*/ 1 w 86"/>
                  <a:gd name="T91" fmla="*/ 123 h 135"/>
                  <a:gd name="T92" fmla="*/ 3 w 86"/>
                  <a:gd name="T93" fmla="*/ 119 h 135"/>
                  <a:gd name="T94" fmla="*/ 6 w 86"/>
                  <a:gd name="T95" fmla="*/ 113 h 135"/>
                  <a:gd name="T96" fmla="*/ 10 w 86"/>
                  <a:gd name="T97" fmla="*/ 107 h 135"/>
                  <a:gd name="T98" fmla="*/ 16 w 86"/>
                  <a:gd name="T99" fmla="*/ 99 h 135"/>
                  <a:gd name="T100" fmla="*/ 26 w 86"/>
                  <a:gd name="T101" fmla="*/ 84 h 135"/>
                  <a:gd name="T102" fmla="*/ 35 w 86"/>
                  <a:gd name="T103" fmla="*/ 71 h 135"/>
                  <a:gd name="T104" fmla="*/ 39 w 86"/>
                  <a:gd name="T105" fmla="*/ 63 h 135"/>
                  <a:gd name="T106" fmla="*/ 42 w 86"/>
                  <a:gd name="T107" fmla="*/ 57 h 135"/>
                  <a:gd name="T108" fmla="*/ 42 w 86"/>
                  <a:gd name="T109" fmla="*/ 56 h 135"/>
                  <a:gd name="T110" fmla="*/ 40 w 86"/>
                  <a:gd name="T111" fmla="*/ 53 h 135"/>
                  <a:gd name="T112" fmla="*/ 33 w 86"/>
                  <a:gd name="T113" fmla="*/ 53 h 135"/>
                  <a:gd name="T114" fmla="*/ 29 w 86"/>
                  <a:gd name="T115" fmla="*/ 54 h 135"/>
                  <a:gd name="T116" fmla="*/ 22 w 86"/>
                  <a:gd name="T117" fmla="*/ 5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6" h="135">
                    <a:moveTo>
                      <a:pt x="66" y="8"/>
                    </a:moveTo>
                    <a:lnTo>
                      <a:pt x="68" y="4"/>
                    </a:lnTo>
                    <a:lnTo>
                      <a:pt x="72" y="1"/>
                    </a:lnTo>
                    <a:lnTo>
                      <a:pt x="78" y="0"/>
                    </a:lnTo>
                    <a:lnTo>
                      <a:pt x="82" y="0"/>
                    </a:lnTo>
                    <a:lnTo>
                      <a:pt x="86" y="4"/>
                    </a:lnTo>
                    <a:lnTo>
                      <a:pt x="86" y="7"/>
                    </a:lnTo>
                    <a:lnTo>
                      <a:pt x="86" y="11"/>
                    </a:lnTo>
                    <a:lnTo>
                      <a:pt x="83" y="15"/>
                    </a:lnTo>
                    <a:lnTo>
                      <a:pt x="79" y="18"/>
                    </a:lnTo>
                    <a:lnTo>
                      <a:pt x="75" y="21"/>
                    </a:lnTo>
                    <a:lnTo>
                      <a:pt x="70" y="20"/>
                    </a:lnTo>
                    <a:lnTo>
                      <a:pt x="68" y="18"/>
                    </a:lnTo>
                    <a:lnTo>
                      <a:pt x="66" y="15"/>
                    </a:lnTo>
                    <a:lnTo>
                      <a:pt x="65" y="12"/>
                    </a:lnTo>
                    <a:lnTo>
                      <a:pt x="66" y="8"/>
                    </a:lnTo>
                    <a:close/>
                    <a:moveTo>
                      <a:pt x="22" y="56"/>
                    </a:moveTo>
                    <a:lnTo>
                      <a:pt x="22" y="51"/>
                    </a:lnTo>
                    <a:lnTo>
                      <a:pt x="35" y="47"/>
                    </a:lnTo>
                    <a:lnTo>
                      <a:pt x="46" y="46"/>
                    </a:lnTo>
                    <a:lnTo>
                      <a:pt x="53" y="44"/>
                    </a:lnTo>
                    <a:lnTo>
                      <a:pt x="59" y="44"/>
                    </a:lnTo>
                    <a:lnTo>
                      <a:pt x="60" y="46"/>
                    </a:lnTo>
                    <a:lnTo>
                      <a:pt x="62" y="47"/>
                    </a:lnTo>
                    <a:lnTo>
                      <a:pt x="63" y="50"/>
                    </a:lnTo>
                    <a:lnTo>
                      <a:pt x="62" y="51"/>
                    </a:lnTo>
                    <a:lnTo>
                      <a:pt x="58" y="60"/>
                    </a:lnTo>
                    <a:lnTo>
                      <a:pt x="49" y="73"/>
                    </a:lnTo>
                    <a:lnTo>
                      <a:pt x="37" y="90"/>
                    </a:lnTo>
                    <a:lnTo>
                      <a:pt x="29" y="104"/>
                    </a:lnTo>
                    <a:lnTo>
                      <a:pt x="23" y="115"/>
                    </a:lnTo>
                    <a:lnTo>
                      <a:pt x="20" y="120"/>
                    </a:lnTo>
                    <a:lnTo>
                      <a:pt x="20" y="123"/>
                    </a:lnTo>
                    <a:lnTo>
                      <a:pt x="22" y="125"/>
                    </a:lnTo>
                    <a:lnTo>
                      <a:pt x="29" y="125"/>
                    </a:lnTo>
                    <a:lnTo>
                      <a:pt x="33" y="123"/>
                    </a:lnTo>
                    <a:lnTo>
                      <a:pt x="40" y="122"/>
                    </a:lnTo>
                    <a:lnTo>
                      <a:pt x="40" y="126"/>
                    </a:lnTo>
                    <a:lnTo>
                      <a:pt x="24" y="132"/>
                    </a:lnTo>
                    <a:lnTo>
                      <a:pt x="13" y="135"/>
                    </a:lnTo>
                    <a:lnTo>
                      <a:pt x="9" y="135"/>
                    </a:lnTo>
                    <a:lnTo>
                      <a:pt x="4" y="135"/>
                    </a:lnTo>
                    <a:lnTo>
                      <a:pt x="3" y="133"/>
                    </a:lnTo>
                    <a:lnTo>
                      <a:pt x="1" y="130"/>
                    </a:lnTo>
                    <a:lnTo>
                      <a:pt x="0" y="127"/>
                    </a:lnTo>
                    <a:lnTo>
                      <a:pt x="1" y="123"/>
                    </a:lnTo>
                    <a:lnTo>
                      <a:pt x="3" y="119"/>
                    </a:lnTo>
                    <a:lnTo>
                      <a:pt x="6" y="113"/>
                    </a:lnTo>
                    <a:lnTo>
                      <a:pt x="10" y="107"/>
                    </a:lnTo>
                    <a:lnTo>
                      <a:pt x="16" y="99"/>
                    </a:lnTo>
                    <a:lnTo>
                      <a:pt x="26" y="84"/>
                    </a:lnTo>
                    <a:lnTo>
                      <a:pt x="35" y="71"/>
                    </a:lnTo>
                    <a:lnTo>
                      <a:pt x="39" y="63"/>
                    </a:lnTo>
                    <a:lnTo>
                      <a:pt x="42" y="57"/>
                    </a:lnTo>
                    <a:lnTo>
                      <a:pt x="42" y="56"/>
                    </a:lnTo>
                    <a:lnTo>
                      <a:pt x="40" y="53"/>
                    </a:lnTo>
                    <a:lnTo>
                      <a:pt x="33" y="53"/>
                    </a:lnTo>
                    <a:lnTo>
                      <a:pt x="29" y="54"/>
                    </a:lnTo>
                    <a:lnTo>
                      <a:pt x="22" y="56"/>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2" name="Freeform 106"/>
              <p:cNvSpPr>
                <a:spLocks noEditPoints="1"/>
              </p:cNvSpPr>
              <p:nvPr/>
            </p:nvSpPr>
            <p:spPr bwMode="auto">
              <a:xfrm>
                <a:off x="1696" y="481"/>
                <a:ext cx="100" cy="84"/>
              </a:xfrm>
              <a:custGeom>
                <a:avLst/>
                <a:gdLst>
                  <a:gd name="T0" fmla="*/ 62 w 100"/>
                  <a:gd name="T1" fmla="*/ 76 h 84"/>
                  <a:gd name="T2" fmla="*/ 62 w 100"/>
                  <a:gd name="T3" fmla="*/ 80 h 84"/>
                  <a:gd name="T4" fmla="*/ 54 w 100"/>
                  <a:gd name="T5" fmla="*/ 82 h 84"/>
                  <a:gd name="T6" fmla="*/ 46 w 100"/>
                  <a:gd name="T7" fmla="*/ 84 h 84"/>
                  <a:gd name="T8" fmla="*/ 39 w 100"/>
                  <a:gd name="T9" fmla="*/ 84 h 84"/>
                  <a:gd name="T10" fmla="*/ 33 w 100"/>
                  <a:gd name="T11" fmla="*/ 84 h 84"/>
                  <a:gd name="T12" fmla="*/ 23 w 100"/>
                  <a:gd name="T13" fmla="*/ 84 h 84"/>
                  <a:gd name="T14" fmla="*/ 15 w 100"/>
                  <a:gd name="T15" fmla="*/ 82 h 84"/>
                  <a:gd name="T16" fmla="*/ 6 w 100"/>
                  <a:gd name="T17" fmla="*/ 74 h 84"/>
                  <a:gd name="T18" fmla="*/ 0 w 100"/>
                  <a:gd name="T19" fmla="*/ 67 h 84"/>
                  <a:gd name="T20" fmla="*/ 0 w 100"/>
                  <a:gd name="T21" fmla="*/ 57 h 84"/>
                  <a:gd name="T22" fmla="*/ 3 w 100"/>
                  <a:gd name="T23" fmla="*/ 46 h 84"/>
                  <a:gd name="T24" fmla="*/ 10 w 100"/>
                  <a:gd name="T25" fmla="*/ 33 h 84"/>
                  <a:gd name="T26" fmla="*/ 22 w 100"/>
                  <a:gd name="T27" fmla="*/ 20 h 84"/>
                  <a:gd name="T28" fmla="*/ 33 w 100"/>
                  <a:gd name="T29" fmla="*/ 10 h 84"/>
                  <a:gd name="T30" fmla="*/ 39 w 100"/>
                  <a:gd name="T31" fmla="*/ 5 h 84"/>
                  <a:gd name="T32" fmla="*/ 45 w 100"/>
                  <a:gd name="T33" fmla="*/ 4 h 84"/>
                  <a:gd name="T34" fmla="*/ 56 w 100"/>
                  <a:gd name="T35" fmla="*/ 1 h 84"/>
                  <a:gd name="T36" fmla="*/ 71 w 100"/>
                  <a:gd name="T37" fmla="*/ 0 h 84"/>
                  <a:gd name="T38" fmla="*/ 81 w 100"/>
                  <a:gd name="T39" fmla="*/ 1 h 84"/>
                  <a:gd name="T40" fmla="*/ 88 w 100"/>
                  <a:gd name="T41" fmla="*/ 3 h 84"/>
                  <a:gd name="T42" fmla="*/ 94 w 100"/>
                  <a:gd name="T43" fmla="*/ 7 h 84"/>
                  <a:gd name="T44" fmla="*/ 98 w 100"/>
                  <a:gd name="T45" fmla="*/ 13 h 84"/>
                  <a:gd name="T46" fmla="*/ 100 w 100"/>
                  <a:gd name="T47" fmla="*/ 20 h 84"/>
                  <a:gd name="T48" fmla="*/ 97 w 100"/>
                  <a:gd name="T49" fmla="*/ 26 h 84"/>
                  <a:gd name="T50" fmla="*/ 94 w 100"/>
                  <a:gd name="T51" fmla="*/ 31 h 84"/>
                  <a:gd name="T52" fmla="*/ 88 w 100"/>
                  <a:gd name="T53" fmla="*/ 36 h 84"/>
                  <a:gd name="T54" fmla="*/ 82 w 100"/>
                  <a:gd name="T55" fmla="*/ 39 h 84"/>
                  <a:gd name="T56" fmla="*/ 74 w 100"/>
                  <a:gd name="T57" fmla="*/ 40 h 84"/>
                  <a:gd name="T58" fmla="*/ 65 w 100"/>
                  <a:gd name="T59" fmla="*/ 41 h 84"/>
                  <a:gd name="T60" fmla="*/ 54 w 100"/>
                  <a:gd name="T61" fmla="*/ 40 h 84"/>
                  <a:gd name="T62" fmla="*/ 42 w 100"/>
                  <a:gd name="T63" fmla="*/ 39 h 84"/>
                  <a:gd name="T64" fmla="*/ 28 w 100"/>
                  <a:gd name="T65" fmla="*/ 36 h 84"/>
                  <a:gd name="T66" fmla="*/ 22 w 100"/>
                  <a:gd name="T67" fmla="*/ 46 h 84"/>
                  <a:gd name="T68" fmla="*/ 18 w 100"/>
                  <a:gd name="T69" fmla="*/ 51 h 84"/>
                  <a:gd name="T70" fmla="*/ 16 w 100"/>
                  <a:gd name="T71" fmla="*/ 59 h 84"/>
                  <a:gd name="T72" fmla="*/ 16 w 100"/>
                  <a:gd name="T73" fmla="*/ 66 h 84"/>
                  <a:gd name="T74" fmla="*/ 19 w 100"/>
                  <a:gd name="T75" fmla="*/ 72 h 84"/>
                  <a:gd name="T76" fmla="*/ 25 w 100"/>
                  <a:gd name="T77" fmla="*/ 76 h 84"/>
                  <a:gd name="T78" fmla="*/ 32 w 100"/>
                  <a:gd name="T79" fmla="*/ 77 h 84"/>
                  <a:gd name="T80" fmla="*/ 38 w 100"/>
                  <a:gd name="T81" fmla="*/ 79 h 84"/>
                  <a:gd name="T82" fmla="*/ 48 w 100"/>
                  <a:gd name="T83" fmla="*/ 77 h 84"/>
                  <a:gd name="T84" fmla="*/ 62 w 100"/>
                  <a:gd name="T85" fmla="*/ 76 h 84"/>
                  <a:gd name="T86" fmla="*/ 31 w 100"/>
                  <a:gd name="T87" fmla="*/ 31 h 84"/>
                  <a:gd name="T88" fmla="*/ 41 w 100"/>
                  <a:gd name="T89" fmla="*/ 34 h 84"/>
                  <a:gd name="T90" fmla="*/ 49 w 100"/>
                  <a:gd name="T91" fmla="*/ 36 h 84"/>
                  <a:gd name="T92" fmla="*/ 58 w 100"/>
                  <a:gd name="T93" fmla="*/ 36 h 84"/>
                  <a:gd name="T94" fmla="*/ 64 w 100"/>
                  <a:gd name="T95" fmla="*/ 34 h 84"/>
                  <a:gd name="T96" fmla="*/ 75 w 100"/>
                  <a:gd name="T97" fmla="*/ 28 h 84"/>
                  <a:gd name="T98" fmla="*/ 81 w 100"/>
                  <a:gd name="T99" fmla="*/ 21 h 84"/>
                  <a:gd name="T100" fmla="*/ 82 w 100"/>
                  <a:gd name="T101" fmla="*/ 17 h 84"/>
                  <a:gd name="T102" fmla="*/ 82 w 100"/>
                  <a:gd name="T103" fmla="*/ 13 h 84"/>
                  <a:gd name="T104" fmla="*/ 79 w 100"/>
                  <a:gd name="T105" fmla="*/ 10 h 84"/>
                  <a:gd name="T106" fmla="*/ 77 w 100"/>
                  <a:gd name="T107" fmla="*/ 7 h 84"/>
                  <a:gd name="T108" fmla="*/ 71 w 100"/>
                  <a:gd name="T109" fmla="*/ 5 h 84"/>
                  <a:gd name="T110" fmla="*/ 64 w 100"/>
                  <a:gd name="T111" fmla="*/ 5 h 84"/>
                  <a:gd name="T112" fmla="*/ 58 w 100"/>
                  <a:gd name="T113" fmla="*/ 7 h 84"/>
                  <a:gd name="T114" fmla="*/ 51 w 100"/>
                  <a:gd name="T115" fmla="*/ 11 h 84"/>
                  <a:gd name="T116" fmla="*/ 41 w 100"/>
                  <a:gd name="T117" fmla="*/ 20 h 84"/>
                  <a:gd name="T118" fmla="*/ 31 w 100"/>
                  <a:gd name="T119"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 h="84">
                    <a:moveTo>
                      <a:pt x="62" y="76"/>
                    </a:moveTo>
                    <a:lnTo>
                      <a:pt x="62" y="80"/>
                    </a:lnTo>
                    <a:lnTo>
                      <a:pt x="54" y="82"/>
                    </a:lnTo>
                    <a:lnTo>
                      <a:pt x="46" y="84"/>
                    </a:lnTo>
                    <a:lnTo>
                      <a:pt x="39" y="84"/>
                    </a:lnTo>
                    <a:lnTo>
                      <a:pt x="33" y="84"/>
                    </a:lnTo>
                    <a:lnTo>
                      <a:pt x="23" y="84"/>
                    </a:lnTo>
                    <a:lnTo>
                      <a:pt x="15" y="82"/>
                    </a:lnTo>
                    <a:lnTo>
                      <a:pt x="6" y="74"/>
                    </a:lnTo>
                    <a:lnTo>
                      <a:pt x="0" y="67"/>
                    </a:lnTo>
                    <a:lnTo>
                      <a:pt x="0" y="57"/>
                    </a:lnTo>
                    <a:lnTo>
                      <a:pt x="3" y="46"/>
                    </a:lnTo>
                    <a:lnTo>
                      <a:pt x="10" y="33"/>
                    </a:lnTo>
                    <a:lnTo>
                      <a:pt x="22" y="20"/>
                    </a:lnTo>
                    <a:lnTo>
                      <a:pt x="33" y="10"/>
                    </a:lnTo>
                    <a:lnTo>
                      <a:pt x="39" y="5"/>
                    </a:lnTo>
                    <a:lnTo>
                      <a:pt x="45" y="4"/>
                    </a:lnTo>
                    <a:lnTo>
                      <a:pt x="56" y="1"/>
                    </a:lnTo>
                    <a:lnTo>
                      <a:pt x="71" y="0"/>
                    </a:lnTo>
                    <a:lnTo>
                      <a:pt x="81" y="1"/>
                    </a:lnTo>
                    <a:lnTo>
                      <a:pt x="88" y="3"/>
                    </a:lnTo>
                    <a:lnTo>
                      <a:pt x="94" y="7"/>
                    </a:lnTo>
                    <a:lnTo>
                      <a:pt x="98" y="13"/>
                    </a:lnTo>
                    <a:lnTo>
                      <a:pt x="100" y="20"/>
                    </a:lnTo>
                    <a:lnTo>
                      <a:pt x="97" y="26"/>
                    </a:lnTo>
                    <a:lnTo>
                      <a:pt x="94" y="31"/>
                    </a:lnTo>
                    <a:lnTo>
                      <a:pt x="88" y="36"/>
                    </a:lnTo>
                    <a:lnTo>
                      <a:pt x="82" y="39"/>
                    </a:lnTo>
                    <a:lnTo>
                      <a:pt x="74" y="40"/>
                    </a:lnTo>
                    <a:lnTo>
                      <a:pt x="65" y="41"/>
                    </a:lnTo>
                    <a:lnTo>
                      <a:pt x="54" y="40"/>
                    </a:lnTo>
                    <a:lnTo>
                      <a:pt x="42" y="39"/>
                    </a:lnTo>
                    <a:lnTo>
                      <a:pt x="28" y="36"/>
                    </a:lnTo>
                    <a:lnTo>
                      <a:pt x="22" y="46"/>
                    </a:lnTo>
                    <a:lnTo>
                      <a:pt x="18" y="51"/>
                    </a:lnTo>
                    <a:lnTo>
                      <a:pt x="16" y="59"/>
                    </a:lnTo>
                    <a:lnTo>
                      <a:pt x="16" y="66"/>
                    </a:lnTo>
                    <a:lnTo>
                      <a:pt x="19" y="72"/>
                    </a:lnTo>
                    <a:lnTo>
                      <a:pt x="25" y="76"/>
                    </a:lnTo>
                    <a:lnTo>
                      <a:pt x="32" y="77"/>
                    </a:lnTo>
                    <a:lnTo>
                      <a:pt x="38" y="79"/>
                    </a:lnTo>
                    <a:lnTo>
                      <a:pt x="48" y="77"/>
                    </a:lnTo>
                    <a:lnTo>
                      <a:pt x="62" y="76"/>
                    </a:lnTo>
                    <a:close/>
                    <a:moveTo>
                      <a:pt x="31" y="31"/>
                    </a:moveTo>
                    <a:lnTo>
                      <a:pt x="41" y="34"/>
                    </a:lnTo>
                    <a:lnTo>
                      <a:pt x="49" y="36"/>
                    </a:lnTo>
                    <a:lnTo>
                      <a:pt x="58" y="36"/>
                    </a:lnTo>
                    <a:lnTo>
                      <a:pt x="64" y="34"/>
                    </a:lnTo>
                    <a:lnTo>
                      <a:pt x="75" y="28"/>
                    </a:lnTo>
                    <a:lnTo>
                      <a:pt x="81" y="21"/>
                    </a:lnTo>
                    <a:lnTo>
                      <a:pt x="82" y="17"/>
                    </a:lnTo>
                    <a:lnTo>
                      <a:pt x="82" y="13"/>
                    </a:lnTo>
                    <a:lnTo>
                      <a:pt x="79" y="10"/>
                    </a:lnTo>
                    <a:lnTo>
                      <a:pt x="77" y="7"/>
                    </a:lnTo>
                    <a:lnTo>
                      <a:pt x="71" y="5"/>
                    </a:lnTo>
                    <a:lnTo>
                      <a:pt x="64" y="5"/>
                    </a:lnTo>
                    <a:lnTo>
                      <a:pt x="58" y="7"/>
                    </a:lnTo>
                    <a:lnTo>
                      <a:pt x="51" y="11"/>
                    </a:lnTo>
                    <a:lnTo>
                      <a:pt x="41" y="20"/>
                    </a:lnTo>
                    <a:lnTo>
                      <a:pt x="31" y="31"/>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3" name="Freeform 107"/>
              <p:cNvSpPr>
                <a:spLocks/>
              </p:cNvSpPr>
              <p:nvPr/>
            </p:nvSpPr>
            <p:spPr bwMode="auto">
              <a:xfrm>
                <a:off x="1764" y="466"/>
                <a:ext cx="115" cy="127"/>
              </a:xfrm>
              <a:custGeom>
                <a:avLst/>
                <a:gdLst>
                  <a:gd name="T0" fmla="*/ 78 w 115"/>
                  <a:gd name="T1" fmla="*/ 3 h 127"/>
                  <a:gd name="T2" fmla="*/ 80 w 115"/>
                  <a:gd name="T3" fmla="*/ 0 h 127"/>
                  <a:gd name="T4" fmla="*/ 99 w 115"/>
                  <a:gd name="T5" fmla="*/ 8 h 127"/>
                  <a:gd name="T6" fmla="*/ 114 w 115"/>
                  <a:gd name="T7" fmla="*/ 10 h 127"/>
                  <a:gd name="T8" fmla="*/ 115 w 115"/>
                  <a:gd name="T9" fmla="*/ 13 h 127"/>
                  <a:gd name="T10" fmla="*/ 73 w 115"/>
                  <a:gd name="T11" fmla="*/ 58 h 127"/>
                  <a:gd name="T12" fmla="*/ 66 w 115"/>
                  <a:gd name="T13" fmla="*/ 65 h 127"/>
                  <a:gd name="T14" fmla="*/ 29 w 115"/>
                  <a:gd name="T15" fmla="*/ 104 h 127"/>
                  <a:gd name="T16" fmla="*/ 23 w 115"/>
                  <a:gd name="T17" fmla="*/ 111 h 127"/>
                  <a:gd name="T18" fmla="*/ 20 w 115"/>
                  <a:gd name="T19" fmla="*/ 115 h 127"/>
                  <a:gd name="T20" fmla="*/ 20 w 115"/>
                  <a:gd name="T21" fmla="*/ 117 h 127"/>
                  <a:gd name="T22" fmla="*/ 19 w 115"/>
                  <a:gd name="T23" fmla="*/ 118 h 127"/>
                  <a:gd name="T24" fmla="*/ 20 w 115"/>
                  <a:gd name="T25" fmla="*/ 120 h 127"/>
                  <a:gd name="T26" fmla="*/ 20 w 115"/>
                  <a:gd name="T27" fmla="*/ 121 h 127"/>
                  <a:gd name="T28" fmla="*/ 23 w 115"/>
                  <a:gd name="T29" fmla="*/ 122 h 127"/>
                  <a:gd name="T30" fmla="*/ 27 w 115"/>
                  <a:gd name="T31" fmla="*/ 122 h 127"/>
                  <a:gd name="T32" fmla="*/ 34 w 115"/>
                  <a:gd name="T33" fmla="*/ 122 h 127"/>
                  <a:gd name="T34" fmla="*/ 43 w 115"/>
                  <a:gd name="T35" fmla="*/ 121 h 127"/>
                  <a:gd name="T36" fmla="*/ 43 w 115"/>
                  <a:gd name="T37" fmla="*/ 125 h 127"/>
                  <a:gd name="T38" fmla="*/ 27 w 115"/>
                  <a:gd name="T39" fmla="*/ 127 h 127"/>
                  <a:gd name="T40" fmla="*/ 13 w 115"/>
                  <a:gd name="T41" fmla="*/ 127 h 127"/>
                  <a:gd name="T42" fmla="*/ 6 w 115"/>
                  <a:gd name="T43" fmla="*/ 127 h 127"/>
                  <a:gd name="T44" fmla="*/ 3 w 115"/>
                  <a:gd name="T45" fmla="*/ 125 h 127"/>
                  <a:gd name="T46" fmla="*/ 0 w 115"/>
                  <a:gd name="T47" fmla="*/ 124 h 127"/>
                  <a:gd name="T48" fmla="*/ 0 w 115"/>
                  <a:gd name="T49" fmla="*/ 121 h 127"/>
                  <a:gd name="T50" fmla="*/ 0 w 115"/>
                  <a:gd name="T51" fmla="*/ 118 h 127"/>
                  <a:gd name="T52" fmla="*/ 1 w 115"/>
                  <a:gd name="T53" fmla="*/ 115 h 127"/>
                  <a:gd name="T54" fmla="*/ 3 w 115"/>
                  <a:gd name="T55" fmla="*/ 114 h 127"/>
                  <a:gd name="T56" fmla="*/ 4 w 115"/>
                  <a:gd name="T57" fmla="*/ 111 h 127"/>
                  <a:gd name="T58" fmla="*/ 16 w 115"/>
                  <a:gd name="T59" fmla="*/ 98 h 127"/>
                  <a:gd name="T60" fmla="*/ 34 w 115"/>
                  <a:gd name="T61" fmla="*/ 79 h 127"/>
                  <a:gd name="T62" fmla="*/ 49 w 115"/>
                  <a:gd name="T63" fmla="*/ 64 h 127"/>
                  <a:gd name="T64" fmla="*/ 56 w 115"/>
                  <a:gd name="T65" fmla="*/ 55 h 127"/>
                  <a:gd name="T66" fmla="*/ 69 w 115"/>
                  <a:gd name="T67" fmla="*/ 42 h 127"/>
                  <a:gd name="T68" fmla="*/ 82 w 115"/>
                  <a:gd name="T69" fmla="*/ 28 h 127"/>
                  <a:gd name="T70" fmla="*/ 86 w 115"/>
                  <a:gd name="T71" fmla="*/ 22 h 127"/>
                  <a:gd name="T72" fmla="*/ 89 w 115"/>
                  <a:gd name="T73" fmla="*/ 18 h 127"/>
                  <a:gd name="T74" fmla="*/ 91 w 115"/>
                  <a:gd name="T75" fmla="*/ 15 h 127"/>
                  <a:gd name="T76" fmla="*/ 91 w 115"/>
                  <a:gd name="T77" fmla="*/ 12 h 127"/>
                  <a:gd name="T78" fmla="*/ 86 w 115"/>
                  <a:gd name="T79" fmla="*/ 10 h 127"/>
                  <a:gd name="T80" fmla="*/ 78 w 115"/>
                  <a:gd name="T81" fmla="*/ 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5" h="127">
                    <a:moveTo>
                      <a:pt x="78" y="3"/>
                    </a:moveTo>
                    <a:lnTo>
                      <a:pt x="80" y="0"/>
                    </a:lnTo>
                    <a:lnTo>
                      <a:pt x="99" y="8"/>
                    </a:lnTo>
                    <a:lnTo>
                      <a:pt x="114" y="10"/>
                    </a:lnTo>
                    <a:lnTo>
                      <a:pt x="115" y="13"/>
                    </a:lnTo>
                    <a:lnTo>
                      <a:pt x="73" y="58"/>
                    </a:lnTo>
                    <a:lnTo>
                      <a:pt x="66" y="65"/>
                    </a:lnTo>
                    <a:lnTo>
                      <a:pt x="29" y="104"/>
                    </a:lnTo>
                    <a:lnTo>
                      <a:pt x="23" y="111"/>
                    </a:lnTo>
                    <a:lnTo>
                      <a:pt x="20" y="115"/>
                    </a:lnTo>
                    <a:lnTo>
                      <a:pt x="20" y="117"/>
                    </a:lnTo>
                    <a:lnTo>
                      <a:pt x="19" y="118"/>
                    </a:lnTo>
                    <a:lnTo>
                      <a:pt x="20" y="120"/>
                    </a:lnTo>
                    <a:lnTo>
                      <a:pt x="20" y="121"/>
                    </a:lnTo>
                    <a:lnTo>
                      <a:pt x="23" y="122"/>
                    </a:lnTo>
                    <a:lnTo>
                      <a:pt x="27" y="122"/>
                    </a:lnTo>
                    <a:lnTo>
                      <a:pt x="34" y="122"/>
                    </a:lnTo>
                    <a:lnTo>
                      <a:pt x="43" y="121"/>
                    </a:lnTo>
                    <a:lnTo>
                      <a:pt x="43" y="125"/>
                    </a:lnTo>
                    <a:lnTo>
                      <a:pt x="27" y="127"/>
                    </a:lnTo>
                    <a:lnTo>
                      <a:pt x="13" y="127"/>
                    </a:lnTo>
                    <a:lnTo>
                      <a:pt x="6" y="127"/>
                    </a:lnTo>
                    <a:lnTo>
                      <a:pt x="3" y="125"/>
                    </a:lnTo>
                    <a:lnTo>
                      <a:pt x="0" y="124"/>
                    </a:lnTo>
                    <a:lnTo>
                      <a:pt x="0" y="121"/>
                    </a:lnTo>
                    <a:lnTo>
                      <a:pt x="0" y="118"/>
                    </a:lnTo>
                    <a:lnTo>
                      <a:pt x="1" y="115"/>
                    </a:lnTo>
                    <a:lnTo>
                      <a:pt x="3" y="114"/>
                    </a:lnTo>
                    <a:lnTo>
                      <a:pt x="4" y="111"/>
                    </a:lnTo>
                    <a:lnTo>
                      <a:pt x="16" y="98"/>
                    </a:lnTo>
                    <a:lnTo>
                      <a:pt x="34" y="79"/>
                    </a:lnTo>
                    <a:lnTo>
                      <a:pt x="49" y="64"/>
                    </a:lnTo>
                    <a:lnTo>
                      <a:pt x="56" y="55"/>
                    </a:lnTo>
                    <a:lnTo>
                      <a:pt x="69" y="42"/>
                    </a:lnTo>
                    <a:lnTo>
                      <a:pt x="82" y="28"/>
                    </a:lnTo>
                    <a:lnTo>
                      <a:pt x="86" y="22"/>
                    </a:lnTo>
                    <a:lnTo>
                      <a:pt x="89" y="18"/>
                    </a:lnTo>
                    <a:lnTo>
                      <a:pt x="91" y="15"/>
                    </a:lnTo>
                    <a:lnTo>
                      <a:pt x="91" y="12"/>
                    </a:lnTo>
                    <a:lnTo>
                      <a:pt x="86" y="10"/>
                    </a:lnTo>
                    <a:lnTo>
                      <a:pt x="78" y="3"/>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08"/>
              <p:cNvSpPr>
                <a:spLocks noEditPoints="1"/>
              </p:cNvSpPr>
              <p:nvPr/>
            </p:nvSpPr>
            <p:spPr bwMode="auto">
              <a:xfrm>
                <a:off x="1810" y="538"/>
                <a:ext cx="168" cy="118"/>
              </a:xfrm>
              <a:custGeom>
                <a:avLst/>
                <a:gdLst>
                  <a:gd name="T0" fmla="*/ 135 w 168"/>
                  <a:gd name="T1" fmla="*/ 0 h 118"/>
                  <a:gd name="T2" fmla="*/ 167 w 168"/>
                  <a:gd name="T3" fmla="*/ 13 h 118"/>
                  <a:gd name="T4" fmla="*/ 152 w 168"/>
                  <a:gd name="T5" fmla="*/ 30 h 118"/>
                  <a:gd name="T6" fmla="*/ 112 w 168"/>
                  <a:gd name="T7" fmla="*/ 62 h 118"/>
                  <a:gd name="T8" fmla="*/ 78 w 168"/>
                  <a:gd name="T9" fmla="*/ 91 h 118"/>
                  <a:gd name="T10" fmla="*/ 65 w 168"/>
                  <a:gd name="T11" fmla="*/ 102 h 118"/>
                  <a:gd name="T12" fmla="*/ 60 w 168"/>
                  <a:gd name="T13" fmla="*/ 107 h 118"/>
                  <a:gd name="T14" fmla="*/ 60 w 168"/>
                  <a:gd name="T15" fmla="*/ 109 h 118"/>
                  <a:gd name="T16" fmla="*/ 63 w 168"/>
                  <a:gd name="T17" fmla="*/ 112 h 118"/>
                  <a:gd name="T18" fmla="*/ 80 w 168"/>
                  <a:gd name="T19" fmla="*/ 114 h 118"/>
                  <a:gd name="T20" fmla="*/ 66 w 168"/>
                  <a:gd name="T21" fmla="*/ 118 h 118"/>
                  <a:gd name="T22" fmla="*/ 46 w 168"/>
                  <a:gd name="T23" fmla="*/ 115 h 118"/>
                  <a:gd name="T24" fmla="*/ 40 w 168"/>
                  <a:gd name="T25" fmla="*/ 111 h 118"/>
                  <a:gd name="T26" fmla="*/ 40 w 168"/>
                  <a:gd name="T27" fmla="*/ 107 h 118"/>
                  <a:gd name="T28" fmla="*/ 45 w 168"/>
                  <a:gd name="T29" fmla="*/ 101 h 118"/>
                  <a:gd name="T30" fmla="*/ 52 w 168"/>
                  <a:gd name="T31" fmla="*/ 95 h 118"/>
                  <a:gd name="T32" fmla="*/ 63 w 168"/>
                  <a:gd name="T33" fmla="*/ 86 h 118"/>
                  <a:gd name="T34" fmla="*/ 49 w 168"/>
                  <a:gd name="T35" fmla="*/ 85 h 118"/>
                  <a:gd name="T36" fmla="*/ 29 w 168"/>
                  <a:gd name="T37" fmla="*/ 86 h 118"/>
                  <a:gd name="T38" fmla="*/ 11 w 168"/>
                  <a:gd name="T39" fmla="*/ 85 h 118"/>
                  <a:gd name="T40" fmla="*/ 3 w 168"/>
                  <a:gd name="T41" fmla="*/ 82 h 118"/>
                  <a:gd name="T42" fmla="*/ 0 w 168"/>
                  <a:gd name="T43" fmla="*/ 75 h 118"/>
                  <a:gd name="T44" fmla="*/ 9 w 168"/>
                  <a:gd name="T45" fmla="*/ 59 h 118"/>
                  <a:gd name="T46" fmla="*/ 24 w 168"/>
                  <a:gd name="T47" fmla="*/ 43 h 118"/>
                  <a:gd name="T48" fmla="*/ 52 w 168"/>
                  <a:gd name="T49" fmla="*/ 26 h 118"/>
                  <a:gd name="T50" fmla="*/ 76 w 168"/>
                  <a:gd name="T51" fmla="*/ 22 h 118"/>
                  <a:gd name="T52" fmla="*/ 103 w 168"/>
                  <a:gd name="T53" fmla="*/ 30 h 118"/>
                  <a:gd name="T54" fmla="*/ 114 w 168"/>
                  <a:gd name="T55" fmla="*/ 43 h 118"/>
                  <a:gd name="T56" fmla="*/ 139 w 168"/>
                  <a:gd name="T57" fmla="*/ 20 h 118"/>
                  <a:gd name="T58" fmla="*/ 144 w 168"/>
                  <a:gd name="T59" fmla="*/ 16 h 118"/>
                  <a:gd name="T60" fmla="*/ 142 w 168"/>
                  <a:gd name="T61" fmla="*/ 12 h 118"/>
                  <a:gd name="T62" fmla="*/ 132 w 168"/>
                  <a:gd name="T63" fmla="*/ 3 h 118"/>
                  <a:gd name="T64" fmla="*/ 99 w 168"/>
                  <a:gd name="T65" fmla="*/ 40 h 118"/>
                  <a:gd name="T66" fmla="*/ 86 w 168"/>
                  <a:gd name="T67" fmla="*/ 29 h 118"/>
                  <a:gd name="T68" fmla="*/ 76 w 168"/>
                  <a:gd name="T69" fmla="*/ 27 h 118"/>
                  <a:gd name="T70" fmla="*/ 59 w 168"/>
                  <a:gd name="T71" fmla="*/ 36 h 118"/>
                  <a:gd name="T72" fmla="*/ 32 w 168"/>
                  <a:gd name="T73" fmla="*/ 55 h 118"/>
                  <a:gd name="T74" fmla="*/ 20 w 168"/>
                  <a:gd name="T75" fmla="*/ 69 h 118"/>
                  <a:gd name="T76" fmla="*/ 19 w 168"/>
                  <a:gd name="T77" fmla="*/ 75 h 118"/>
                  <a:gd name="T78" fmla="*/ 26 w 168"/>
                  <a:gd name="T79" fmla="*/ 79 h 118"/>
                  <a:gd name="T80" fmla="*/ 55 w 168"/>
                  <a:gd name="T81" fmla="*/ 79 h 118"/>
                  <a:gd name="T82" fmla="*/ 89 w 168"/>
                  <a:gd name="T83" fmla="*/ 6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8" h="118">
                    <a:moveTo>
                      <a:pt x="132" y="3"/>
                    </a:moveTo>
                    <a:lnTo>
                      <a:pt x="135" y="0"/>
                    </a:lnTo>
                    <a:lnTo>
                      <a:pt x="152" y="9"/>
                    </a:lnTo>
                    <a:lnTo>
                      <a:pt x="167" y="13"/>
                    </a:lnTo>
                    <a:lnTo>
                      <a:pt x="168" y="17"/>
                    </a:lnTo>
                    <a:lnTo>
                      <a:pt x="152" y="30"/>
                    </a:lnTo>
                    <a:lnTo>
                      <a:pt x="132" y="45"/>
                    </a:lnTo>
                    <a:lnTo>
                      <a:pt x="112" y="62"/>
                    </a:lnTo>
                    <a:lnTo>
                      <a:pt x="88" y="82"/>
                    </a:lnTo>
                    <a:lnTo>
                      <a:pt x="78" y="91"/>
                    </a:lnTo>
                    <a:lnTo>
                      <a:pt x="69" y="98"/>
                    </a:lnTo>
                    <a:lnTo>
                      <a:pt x="65" y="102"/>
                    </a:lnTo>
                    <a:lnTo>
                      <a:pt x="62" y="105"/>
                    </a:lnTo>
                    <a:lnTo>
                      <a:pt x="60" y="107"/>
                    </a:lnTo>
                    <a:lnTo>
                      <a:pt x="60" y="108"/>
                    </a:lnTo>
                    <a:lnTo>
                      <a:pt x="60" y="109"/>
                    </a:lnTo>
                    <a:lnTo>
                      <a:pt x="60" y="111"/>
                    </a:lnTo>
                    <a:lnTo>
                      <a:pt x="63" y="112"/>
                    </a:lnTo>
                    <a:lnTo>
                      <a:pt x="68" y="112"/>
                    </a:lnTo>
                    <a:lnTo>
                      <a:pt x="80" y="114"/>
                    </a:lnTo>
                    <a:lnTo>
                      <a:pt x="80" y="118"/>
                    </a:lnTo>
                    <a:lnTo>
                      <a:pt x="66" y="118"/>
                    </a:lnTo>
                    <a:lnTo>
                      <a:pt x="55" y="117"/>
                    </a:lnTo>
                    <a:lnTo>
                      <a:pt x="46" y="115"/>
                    </a:lnTo>
                    <a:lnTo>
                      <a:pt x="42" y="112"/>
                    </a:lnTo>
                    <a:lnTo>
                      <a:pt x="40" y="111"/>
                    </a:lnTo>
                    <a:lnTo>
                      <a:pt x="40" y="109"/>
                    </a:lnTo>
                    <a:lnTo>
                      <a:pt x="40" y="107"/>
                    </a:lnTo>
                    <a:lnTo>
                      <a:pt x="42" y="104"/>
                    </a:lnTo>
                    <a:lnTo>
                      <a:pt x="45" y="101"/>
                    </a:lnTo>
                    <a:lnTo>
                      <a:pt x="49" y="98"/>
                    </a:lnTo>
                    <a:lnTo>
                      <a:pt x="52" y="95"/>
                    </a:lnTo>
                    <a:lnTo>
                      <a:pt x="56" y="91"/>
                    </a:lnTo>
                    <a:lnTo>
                      <a:pt x="63" y="86"/>
                    </a:lnTo>
                    <a:lnTo>
                      <a:pt x="72" y="79"/>
                    </a:lnTo>
                    <a:lnTo>
                      <a:pt x="49" y="85"/>
                    </a:lnTo>
                    <a:lnTo>
                      <a:pt x="39" y="86"/>
                    </a:lnTo>
                    <a:lnTo>
                      <a:pt x="29" y="86"/>
                    </a:lnTo>
                    <a:lnTo>
                      <a:pt x="19" y="86"/>
                    </a:lnTo>
                    <a:lnTo>
                      <a:pt x="11" y="85"/>
                    </a:lnTo>
                    <a:lnTo>
                      <a:pt x="7" y="84"/>
                    </a:lnTo>
                    <a:lnTo>
                      <a:pt x="3" y="82"/>
                    </a:lnTo>
                    <a:lnTo>
                      <a:pt x="1" y="79"/>
                    </a:lnTo>
                    <a:lnTo>
                      <a:pt x="0" y="75"/>
                    </a:lnTo>
                    <a:lnTo>
                      <a:pt x="3" y="68"/>
                    </a:lnTo>
                    <a:lnTo>
                      <a:pt x="9" y="59"/>
                    </a:lnTo>
                    <a:lnTo>
                      <a:pt x="16" y="50"/>
                    </a:lnTo>
                    <a:lnTo>
                      <a:pt x="24" y="43"/>
                    </a:lnTo>
                    <a:lnTo>
                      <a:pt x="45" y="30"/>
                    </a:lnTo>
                    <a:lnTo>
                      <a:pt x="52" y="26"/>
                    </a:lnTo>
                    <a:lnTo>
                      <a:pt x="60" y="23"/>
                    </a:lnTo>
                    <a:lnTo>
                      <a:pt x="76" y="22"/>
                    </a:lnTo>
                    <a:lnTo>
                      <a:pt x="92" y="25"/>
                    </a:lnTo>
                    <a:lnTo>
                      <a:pt x="103" y="30"/>
                    </a:lnTo>
                    <a:lnTo>
                      <a:pt x="108" y="36"/>
                    </a:lnTo>
                    <a:lnTo>
                      <a:pt x="114" y="43"/>
                    </a:lnTo>
                    <a:lnTo>
                      <a:pt x="132" y="26"/>
                    </a:lnTo>
                    <a:lnTo>
                      <a:pt x="139" y="20"/>
                    </a:lnTo>
                    <a:lnTo>
                      <a:pt x="142" y="17"/>
                    </a:lnTo>
                    <a:lnTo>
                      <a:pt x="144" y="16"/>
                    </a:lnTo>
                    <a:lnTo>
                      <a:pt x="142" y="13"/>
                    </a:lnTo>
                    <a:lnTo>
                      <a:pt x="142" y="12"/>
                    </a:lnTo>
                    <a:lnTo>
                      <a:pt x="139" y="10"/>
                    </a:lnTo>
                    <a:lnTo>
                      <a:pt x="132" y="3"/>
                    </a:lnTo>
                    <a:close/>
                    <a:moveTo>
                      <a:pt x="105" y="50"/>
                    </a:moveTo>
                    <a:lnTo>
                      <a:pt x="99" y="40"/>
                    </a:lnTo>
                    <a:lnTo>
                      <a:pt x="92" y="33"/>
                    </a:lnTo>
                    <a:lnTo>
                      <a:pt x="86" y="29"/>
                    </a:lnTo>
                    <a:lnTo>
                      <a:pt x="80" y="27"/>
                    </a:lnTo>
                    <a:lnTo>
                      <a:pt x="76" y="27"/>
                    </a:lnTo>
                    <a:lnTo>
                      <a:pt x="70" y="29"/>
                    </a:lnTo>
                    <a:lnTo>
                      <a:pt x="59" y="36"/>
                    </a:lnTo>
                    <a:lnTo>
                      <a:pt x="45" y="45"/>
                    </a:lnTo>
                    <a:lnTo>
                      <a:pt x="32" y="55"/>
                    </a:lnTo>
                    <a:lnTo>
                      <a:pt x="23" y="65"/>
                    </a:lnTo>
                    <a:lnTo>
                      <a:pt x="20" y="69"/>
                    </a:lnTo>
                    <a:lnTo>
                      <a:pt x="17" y="73"/>
                    </a:lnTo>
                    <a:lnTo>
                      <a:pt x="19" y="75"/>
                    </a:lnTo>
                    <a:lnTo>
                      <a:pt x="19" y="76"/>
                    </a:lnTo>
                    <a:lnTo>
                      <a:pt x="26" y="79"/>
                    </a:lnTo>
                    <a:lnTo>
                      <a:pt x="37" y="81"/>
                    </a:lnTo>
                    <a:lnTo>
                      <a:pt x="55" y="79"/>
                    </a:lnTo>
                    <a:lnTo>
                      <a:pt x="72" y="73"/>
                    </a:lnTo>
                    <a:lnTo>
                      <a:pt x="89" y="63"/>
                    </a:lnTo>
                    <a:lnTo>
                      <a:pt x="105" y="50"/>
                    </a:lnTo>
                    <a:close/>
                  </a:path>
                </a:pathLst>
              </a:custGeom>
              <a:solidFill>
                <a:srgbClr val="FF0000"/>
              </a:solidFill>
              <a:ln w="381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5" name="Freeform 109"/>
              <p:cNvSpPr>
                <a:spLocks/>
              </p:cNvSpPr>
              <p:nvPr/>
            </p:nvSpPr>
            <p:spPr bwMode="auto">
              <a:xfrm>
                <a:off x="737" y="1173"/>
                <a:ext cx="156" cy="104"/>
              </a:xfrm>
              <a:custGeom>
                <a:avLst/>
                <a:gdLst>
                  <a:gd name="T0" fmla="*/ 6 w 156"/>
                  <a:gd name="T1" fmla="*/ 0 h 104"/>
                  <a:gd name="T2" fmla="*/ 9 w 156"/>
                  <a:gd name="T3" fmla="*/ 8 h 104"/>
                  <a:gd name="T4" fmla="*/ 26 w 156"/>
                  <a:gd name="T5" fmla="*/ 13 h 104"/>
                  <a:gd name="T6" fmla="*/ 71 w 156"/>
                  <a:gd name="T7" fmla="*/ 18 h 104"/>
                  <a:gd name="T8" fmla="*/ 114 w 156"/>
                  <a:gd name="T9" fmla="*/ 20 h 104"/>
                  <a:gd name="T10" fmla="*/ 133 w 156"/>
                  <a:gd name="T11" fmla="*/ 20 h 104"/>
                  <a:gd name="T12" fmla="*/ 140 w 156"/>
                  <a:gd name="T13" fmla="*/ 20 h 104"/>
                  <a:gd name="T14" fmla="*/ 143 w 156"/>
                  <a:gd name="T15" fmla="*/ 16 h 104"/>
                  <a:gd name="T16" fmla="*/ 143 w 156"/>
                  <a:gd name="T17" fmla="*/ 2 h 104"/>
                  <a:gd name="T18" fmla="*/ 150 w 156"/>
                  <a:gd name="T19" fmla="*/ 19 h 104"/>
                  <a:gd name="T20" fmla="*/ 156 w 156"/>
                  <a:gd name="T21" fmla="*/ 79 h 104"/>
                  <a:gd name="T22" fmla="*/ 156 w 156"/>
                  <a:gd name="T23" fmla="*/ 99 h 104"/>
                  <a:gd name="T24" fmla="*/ 124 w 156"/>
                  <a:gd name="T25" fmla="*/ 98 h 104"/>
                  <a:gd name="T26" fmla="*/ 133 w 156"/>
                  <a:gd name="T27" fmla="*/ 91 h 104"/>
                  <a:gd name="T28" fmla="*/ 143 w 156"/>
                  <a:gd name="T29" fmla="*/ 89 h 104"/>
                  <a:gd name="T30" fmla="*/ 145 w 156"/>
                  <a:gd name="T31" fmla="*/ 85 h 104"/>
                  <a:gd name="T32" fmla="*/ 145 w 156"/>
                  <a:gd name="T33" fmla="*/ 71 h 104"/>
                  <a:gd name="T34" fmla="*/ 144 w 156"/>
                  <a:gd name="T35" fmla="*/ 49 h 104"/>
                  <a:gd name="T36" fmla="*/ 114 w 156"/>
                  <a:gd name="T37" fmla="*/ 38 h 104"/>
                  <a:gd name="T38" fmla="*/ 85 w 156"/>
                  <a:gd name="T39" fmla="*/ 46 h 104"/>
                  <a:gd name="T40" fmla="*/ 88 w 156"/>
                  <a:gd name="T41" fmla="*/ 72 h 104"/>
                  <a:gd name="T42" fmla="*/ 89 w 156"/>
                  <a:gd name="T43" fmla="*/ 88 h 104"/>
                  <a:gd name="T44" fmla="*/ 79 w 156"/>
                  <a:gd name="T45" fmla="*/ 85 h 104"/>
                  <a:gd name="T46" fmla="*/ 78 w 156"/>
                  <a:gd name="T47" fmla="*/ 59 h 104"/>
                  <a:gd name="T48" fmla="*/ 75 w 156"/>
                  <a:gd name="T49" fmla="*/ 33 h 104"/>
                  <a:gd name="T50" fmla="*/ 39 w 156"/>
                  <a:gd name="T51" fmla="*/ 31 h 104"/>
                  <a:gd name="T52" fmla="*/ 15 w 156"/>
                  <a:gd name="T53" fmla="*/ 29 h 104"/>
                  <a:gd name="T54" fmla="*/ 16 w 156"/>
                  <a:gd name="T55" fmla="*/ 65 h 104"/>
                  <a:gd name="T56" fmla="*/ 19 w 156"/>
                  <a:gd name="T57" fmla="*/ 87 h 104"/>
                  <a:gd name="T58" fmla="*/ 20 w 156"/>
                  <a:gd name="T59" fmla="*/ 91 h 104"/>
                  <a:gd name="T60" fmla="*/ 25 w 156"/>
                  <a:gd name="T61" fmla="*/ 94 h 104"/>
                  <a:gd name="T62" fmla="*/ 30 w 156"/>
                  <a:gd name="T63" fmla="*/ 95 h 104"/>
                  <a:gd name="T64" fmla="*/ 45 w 156"/>
                  <a:gd name="T65" fmla="*/ 97 h 104"/>
                  <a:gd name="T66" fmla="*/ 33 w 156"/>
                  <a:gd name="T67" fmla="*/ 102 h 104"/>
                  <a:gd name="T68" fmla="*/ 10 w 156"/>
                  <a:gd name="T69" fmla="*/ 101 h 104"/>
                  <a:gd name="T70" fmla="*/ 7 w 156"/>
                  <a:gd name="T71" fmla="*/ 85 h 104"/>
                  <a:gd name="T72" fmla="*/ 7 w 156"/>
                  <a:gd name="T73" fmla="*/ 69 h 104"/>
                  <a:gd name="T74" fmla="*/ 6 w 156"/>
                  <a:gd name="T75" fmla="*/ 49 h 104"/>
                  <a:gd name="T76" fmla="*/ 3 w 156"/>
                  <a:gd name="T77" fmla="*/ 1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04">
                    <a:moveTo>
                      <a:pt x="0" y="0"/>
                    </a:moveTo>
                    <a:lnTo>
                      <a:pt x="6" y="0"/>
                    </a:lnTo>
                    <a:lnTo>
                      <a:pt x="7" y="3"/>
                    </a:lnTo>
                    <a:lnTo>
                      <a:pt x="9" y="8"/>
                    </a:lnTo>
                    <a:lnTo>
                      <a:pt x="10" y="10"/>
                    </a:lnTo>
                    <a:lnTo>
                      <a:pt x="26" y="13"/>
                    </a:lnTo>
                    <a:lnTo>
                      <a:pt x="46" y="15"/>
                    </a:lnTo>
                    <a:lnTo>
                      <a:pt x="71" y="18"/>
                    </a:lnTo>
                    <a:lnTo>
                      <a:pt x="99" y="19"/>
                    </a:lnTo>
                    <a:lnTo>
                      <a:pt x="114" y="20"/>
                    </a:lnTo>
                    <a:lnTo>
                      <a:pt x="125" y="20"/>
                    </a:lnTo>
                    <a:lnTo>
                      <a:pt x="133" y="20"/>
                    </a:lnTo>
                    <a:lnTo>
                      <a:pt x="137" y="20"/>
                    </a:lnTo>
                    <a:lnTo>
                      <a:pt x="140" y="20"/>
                    </a:lnTo>
                    <a:lnTo>
                      <a:pt x="141" y="18"/>
                    </a:lnTo>
                    <a:lnTo>
                      <a:pt x="143" y="16"/>
                    </a:lnTo>
                    <a:lnTo>
                      <a:pt x="143" y="12"/>
                    </a:lnTo>
                    <a:lnTo>
                      <a:pt x="143" y="2"/>
                    </a:lnTo>
                    <a:lnTo>
                      <a:pt x="148" y="2"/>
                    </a:lnTo>
                    <a:lnTo>
                      <a:pt x="150" y="19"/>
                    </a:lnTo>
                    <a:lnTo>
                      <a:pt x="150" y="33"/>
                    </a:lnTo>
                    <a:lnTo>
                      <a:pt x="156" y="79"/>
                    </a:lnTo>
                    <a:lnTo>
                      <a:pt x="156" y="89"/>
                    </a:lnTo>
                    <a:lnTo>
                      <a:pt x="156" y="99"/>
                    </a:lnTo>
                    <a:lnTo>
                      <a:pt x="141" y="98"/>
                    </a:lnTo>
                    <a:lnTo>
                      <a:pt x="124" y="98"/>
                    </a:lnTo>
                    <a:lnTo>
                      <a:pt x="124" y="92"/>
                    </a:lnTo>
                    <a:lnTo>
                      <a:pt x="133" y="91"/>
                    </a:lnTo>
                    <a:lnTo>
                      <a:pt x="138" y="91"/>
                    </a:lnTo>
                    <a:lnTo>
                      <a:pt x="143" y="89"/>
                    </a:lnTo>
                    <a:lnTo>
                      <a:pt x="144" y="88"/>
                    </a:lnTo>
                    <a:lnTo>
                      <a:pt x="145" y="85"/>
                    </a:lnTo>
                    <a:lnTo>
                      <a:pt x="145" y="79"/>
                    </a:lnTo>
                    <a:lnTo>
                      <a:pt x="145" y="71"/>
                    </a:lnTo>
                    <a:lnTo>
                      <a:pt x="144" y="58"/>
                    </a:lnTo>
                    <a:lnTo>
                      <a:pt x="144" y="49"/>
                    </a:lnTo>
                    <a:lnTo>
                      <a:pt x="143" y="39"/>
                    </a:lnTo>
                    <a:lnTo>
                      <a:pt x="114" y="38"/>
                    </a:lnTo>
                    <a:lnTo>
                      <a:pt x="85" y="35"/>
                    </a:lnTo>
                    <a:lnTo>
                      <a:pt x="85" y="46"/>
                    </a:lnTo>
                    <a:lnTo>
                      <a:pt x="87" y="58"/>
                    </a:lnTo>
                    <a:lnTo>
                      <a:pt x="88" y="72"/>
                    </a:lnTo>
                    <a:lnTo>
                      <a:pt x="91" y="87"/>
                    </a:lnTo>
                    <a:lnTo>
                      <a:pt x="89" y="88"/>
                    </a:lnTo>
                    <a:lnTo>
                      <a:pt x="85" y="87"/>
                    </a:lnTo>
                    <a:lnTo>
                      <a:pt x="79" y="85"/>
                    </a:lnTo>
                    <a:lnTo>
                      <a:pt x="78" y="69"/>
                    </a:lnTo>
                    <a:lnTo>
                      <a:pt x="78" y="59"/>
                    </a:lnTo>
                    <a:lnTo>
                      <a:pt x="76" y="48"/>
                    </a:lnTo>
                    <a:lnTo>
                      <a:pt x="75" y="33"/>
                    </a:lnTo>
                    <a:lnTo>
                      <a:pt x="56" y="32"/>
                    </a:lnTo>
                    <a:lnTo>
                      <a:pt x="39" y="31"/>
                    </a:lnTo>
                    <a:lnTo>
                      <a:pt x="26" y="29"/>
                    </a:lnTo>
                    <a:lnTo>
                      <a:pt x="15" y="29"/>
                    </a:lnTo>
                    <a:lnTo>
                      <a:pt x="15" y="46"/>
                    </a:lnTo>
                    <a:lnTo>
                      <a:pt x="16" y="65"/>
                    </a:lnTo>
                    <a:lnTo>
                      <a:pt x="18" y="76"/>
                    </a:lnTo>
                    <a:lnTo>
                      <a:pt x="19" y="87"/>
                    </a:lnTo>
                    <a:lnTo>
                      <a:pt x="20" y="89"/>
                    </a:lnTo>
                    <a:lnTo>
                      <a:pt x="20" y="91"/>
                    </a:lnTo>
                    <a:lnTo>
                      <a:pt x="23" y="92"/>
                    </a:lnTo>
                    <a:lnTo>
                      <a:pt x="25" y="94"/>
                    </a:lnTo>
                    <a:lnTo>
                      <a:pt x="26" y="94"/>
                    </a:lnTo>
                    <a:lnTo>
                      <a:pt x="30" y="95"/>
                    </a:lnTo>
                    <a:lnTo>
                      <a:pt x="36" y="95"/>
                    </a:lnTo>
                    <a:lnTo>
                      <a:pt x="45" y="97"/>
                    </a:lnTo>
                    <a:lnTo>
                      <a:pt x="45" y="104"/>
                    </a:lnTo>
                    <a:lnTo>
                      <a:pt x="33" y="102"/>
                    </a:lnTo>
                    <a:lnTo>
                      <a:pt x="22" y="102"/>
                    </a:lnTo>
                    <a:lnTo>
                      <a:pt x="10" y="101"/>
                    </a:lnTo>
                    <a:lnTo>
                      <a:pt x="9" y="94"/>
                    </a:lnTo>
                    <a:lnTo>
                      <a:pt x="7" y="85"/>
                    </a:lnTo>
                    <a:lnTo>
                      <a:pt x="7" y="78"/>
                    </a:lnTo>
                    <a:lnTo>
                      <a:pt x="7" y="69"/>
                    </a:lnTo>
                    <a:lnTo>
                      <a:pt x="6" y="58"/>
                    </a:lnTo>
                    <a:lnTo>
                      <a:pt x="6" y="49"/>
                    </a:lnTo>
                    <a:lnTo>
                      <a:pt x="5" y="33"/>
                    </a:lnTo>
                    <a:lnTo>
                      <a:pt x="3" y="18"/>
                    </a:lnTo>
                    <a:lnTo>
                      <a:pt x="0" y="0"/>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6" name="Freeform 110"/>
              <p:cNvSpPr>
                <a:spLocks/>
              </p:cNvSpPr>
              <p:nvPr/>
            </p:nvSpPr>
            <p:spPr bwMode="auto">
              <a:xfrm>
                <a:off x="752" y="1285"/>
                <a:ext cx="120" cy="117"/>
              </a:xfrm>
              <a:custGeom>
                <a:avLst/>
                <a:gdLst>
                  <a:gd name="T0" fmla="*/ 79 w 120"/>
                  <a:gd name="T1" fmla="*/ 0 h 117"/>
                  <a:gd name="T2" fmla="*/ 102 w 120"/>
                  <a:gd name="T3" fmla="*/ 22 h 117"/>
                  <a:gd name="T4" fmla="*/ 106 w 120"/>
                  <a:gd name="T5" fmla="*/ 28 h 117"/>
                  <a:gd name="T6" fmla="*/ 105 w 120"/>
                  <a:gd name="T7" fmla="*/ 32 h 117"/>
                  <a:gd name="T8" fmla="*/ 102 w 120"/>
                  <a:gd name="T9" fmla="*/ 35 h 117"/>
                  <a:gd name="T10" fmla="*/ 95 w 120"/>
                  <a:gd name="T11" fmla="*/ 35 h 117"/>
                  <a:gd name="T12" fmla="*/ 74 w 120"/>
                  <a:gd name="T13" fmla="*/ 44 h 117"/>
                  <a:gd name="T14" fmla="*/ 102 w 120"/>
                  <a:gd name="T15" fmla="*/ 59 h 117"/>
                  <a:gd name="T16" fmla="*/ 110 w 120"/>
                  <a:gd name="T17" fmla="*/ 68 h 117"/>
                  <a:gd name="T18" fmla="*/ 120 w 120"/>
                  <a:gd name="T19" fmla="*/ 84 h 117"/>
                  <a:gd name="T20" fmla="*/ 119 w 120"/>
                  <a:gd name="T21" fmla="*/ 88 h 117"/>
                  <a:gd name="T22" fmla="*/ 115 w 120"/>
                  <a:gd name="T23" fmla="*/ 91 h 117"/>
                  <a:gd name="T24" fmla="*/ 109 w 120"/>
                  <a:gd name="T25" fmla="*/ 92 h 117"/>
                  <a:gd name="T26" fmla="*/ 95 w 120"/>
                  <a:gd name="T27" fmla="*/ 92 h 117"/>
                  <a:gd name="T28" fmla="*/ 66 w 120"/>
                  <a:gd name="T29" fmla="*/ 94 h 117"/>
                  <a:gd name="T30" fmla="*/ 44 w 120"/>
                  <a:gd name="T31" fmla="*/ 94 h 117"/>
                  <a:gd name="T32" fmla="*/ 34 w 120"/>
                  <a:gd name="T33" fmla="*/ 95 h 117"/>
                  <a:gd name="T34" fmla="*/ 31 w 120"/>
                  <a:gd name="T35" fmla="*/ 98 h 117"/>
                  <a:gd name="T36" fmla="*/ 34 w 120"/>
                  <a:gd name="T37" fmla="*/ 102 h 117"/>
                  <a:gd name="T38" fmla="*/ 46 w 120"/>
                  <a:gd name="T39" fmla="*/ 114 h 117"/>
                  <a:gd name="T40" fmla="*/ 31 w 120"/>
                  <a:gd name="T41" fmla="*/ 108 h 117"/>
                  <a:gd name="T42" fmla="*/ 18 w 120"/>
                  <a:gd name="T43" fmla="*/ 94 h 117"/>
                  <a:gd name="T44" fmla="*/ 15 w 120"/>
                  <a:gd name="T45" fmla="*/ 87 h 117"/>
                  <a:gd name="T46" fmla="*/ 18 w 120"/>
                  <a:gd name="T47" fmla="*/ 82 h 117"/>
                  <a:gd name="T48" fmla="*/ 26 w 120"/>
                  <a:gd name="T49" fmla="*/ 79 h 117"/>
                  <a:gd name="T50" fmla="*/ 41 w 120"/>
                  <a:gd name="T51" fmla="*/ 79 h 117"/>
                  <a:gd name="T52" fmla="*/ 72 w 120"/>
                  <a:gd name="T53" fmla="*/ 79 h 117"/>
                  <a:gd name="T54" fmla="*/ 95 w 120"/>
                  <a:gd name="T55" fmla="*/ 78 h 117"/>
                  <a:gd name="T56" fmla="*/ 102 w 120"/>
                  <a:gd name="T57" fmla="*/ 77 h 117"/>
                  <a:gd name="T58" fmla="*/ 103 w 120"/>
                  <a:gd name="T59" fmla="*/ 74 h 117"/>
                  <a:gd name="T60" fmla="*/ 99 w 120"/>
                  <a:gd name="T61" fmla="*/ 65 h 117"/>
                  <a:gd name="T62" fmla="*/ 74 w 120"/>
                  <a:gd name="T63" fmla="*/ 48 h 117"/>
                  <a:gd name="T64" fmla="*/ 46 w 120"/>
                  <a:gd name="T65" fmla="*/ 41 h 117"/>
                  <a:gd name="T66" fmla="*/ 21 w 120"/>
                  <a:gd name="T67" fmla="*/ 39 h 117"/>
                  <a:gd name="T68" fmla="*/ 3 w 120"/>
                  <a:gd name="T69" fmla="*/ 35 h 117"/>
                  <a:gd name="T70" fmla="*/ 1 w 120"/>
                  <a:gd name="T71" fmla="*/ 26 h 117"/>
                  <a:gd name="T72" fmla="*/ 56 w 120"/>
                  <a:gd name="T73" fmla="*/ 25 h 117"/>
                  <a:gd name="T74" fmla="*/ 74 w 120"/>
                  <a:gd name="T75" fmla="*/ 23 h 117"/>
                  <a:gd name="T76" fmla="*/ 84 w 120"/>
                  <a:gd name="T77" fmla="*/ 22 h 117"/>
                  <a:gd name="T78" fmla="*/ 87 w 120"/>
                  <a:gd name="T79" fmla="*/ 21 h 117"/>
                  <a:gd name="T80" fmla="*/ 87 w 120"/>
                  <a:gd name="T81" fmla="*/ 18 h 117"/>
                  <a:gd name="T82" fmla="*/ 84 w 120"/>
                  <a:gd name="T83" fmla="*/ 12 h 117"/>
                  <a:gd name="T84" fmla="*/ 74 w 120"/>
                  <a:gd name="T85" fmla="*/ 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17">
                    <a:moveTo>
                      <a:pt x="74" y="3"/>
                    </a:moveTo>
                    <a:lnTo>
                      <a:pt x="79" y="0"/>
                    </a:lnTo>
                    <a:lnTo>
                      <a:pt x="92" y="12"/>
                    </a:lnTo>
                    <a:lnTo>
                      <a:pt x="102" y="22"/>
                    </a:lnTo>
                    <a:lnTo>
                      <a:pt x="105" y="25"/>
                    </a:lnTo>
                    <a:lnTo>
                      <a:pt x="106" y="28"/>
                    </a:lnTo>
                    <a:lnTo>
                      <a:pt x="106" y="31"/>
                    </a:lnTo>
                    <a:lnTo>
                      <a:pt x="105" y="32"/>
                    </a:lnTo>
                    <a:lnTo>
                      <a:pt x="103" y="33"/>
                    </a:lnTo>
                    <a:lnTo>
                      <a:pt x="102" y="35"/>
                    </a:lnTo>
                    <a:lnTo>
                      <a:pt x="99" y="35"/>
                    </a:lnTo>
                    <a:lnTo>
                      <a:pt x="95" y="35"/>
                    </a:lnTo>
                    <a:lnTo>
                      <a:pt x="59" y="36"/>
                    </a:lnTo>
                    <a:lnTo>
                      <a:pt x="74" y="44"/>
                    </a:lnTo>
                    <a:lnTo>
                      <a:pt x="89" y="51"/>
                    </a:lnTo>
                    <a:lnTo>
                      <a:pt x="102" y="59"/>
                    </a:lnTo>
                    <a:lnTo>
                      <a:pt x="106" y="64"/>
                    </a:lnTo>
                    <a:lnTo>
                      <a:pt x="110" y="68"/>
                    </a:lnTo>
                    <a:lnTo>
                      <a:pt x="118" y="77"/>
                    </a:lnTo>
                    <a:lnTo>
                      <a:pt x="120" y="84"/>
                    </a:lnTo>
                    <a:lnTo>
                      <a:pt x="120" y="87"/>
                    </a:lnTo>
                    <a:lnTo>
                      <a:pt x="119" y="88"/>
                    </a:lnTo>
                    <a:lnTo>
                      <a:pt x="118" y="90"/>
                    </a:lnTo>
                    <a:lnTo>
                      <a:pt x="115" y="91"/>
                    </a:lnTo>
                    <a:lnTo>
                      <a:pt x="112" y="92"/>
                    </a:lnTo>
                    <a:lnTo>
                      <a:pt x="109" y="92"/>
                    </a:lnTo>
                    <a:lnTo>
                      <a:pt x="103" y="92"/>
                    </a:lnTo>
                    <a:lnTo>
                      <a:pt x="95" y="92"/>
                    </a:lnTo>
                    <a:lnTo>
                      <a:pt x="82" y="92"/>
                    </a:lnTo>
                    <a:lnTo>
                      <a:pt x="66" y="94"/>
                    </a:lnTo>
                    <a:lnTo>
                      <a:pt x="53" y="94"/>
                    </a:lnTo>
                    <a:lnTo>
                      <a:pt x="44" y="94"/>
                    </a:lnTo>
                    <a:lnTo>
                      <a:pt x="37" y="94"/>
                    </a:lnTo>
                    <a:lnTo>
                      <a:pt x="34" y="95"/>
                    </a:lnTo>
                    <a:lnTo>
                      <a:pt x="31" y="97"/>
                    </a:lnTo>
                    <a:lnTo>
                      <a:pt x="31" y="98"/>
                    </a:lnTo>
                    <a:lnTo>
                      <a:pt x="33" y="101"/>
                    </a:lnTo>
                    <a:lnTo>
                      <a:pt x="34" y="102"/>
                    </a:lnTo>
                    <a:lnTo>
                      <a:pt x="40" y="108"/>
                    </a:lnTo>
                    <a:lnTo>
                      <a:pt x="46" y="114"/>
                    </a:lnTo>
                    <a:lnTo>
                      <a:pt x="43" y="117"/>
                    </a:lnTo>
                    <a:lnTo>
                      <a:pt x="31" y="108"/>
                    </a:lnTo>
                    <a:lnTo>
                      <a:pt x="23" y="100"/>
                    </a:lnTo>
                    <a:lnTo>
                      <a:pt x="18" y="94"/>
                    </a:lnTo>
                    <a:lnTo>
                      <a:pt x="15" y="90"/>
                    </a:lnTo>
                    <a:lnTo>
                      <a:pt x="15" y="87"/>
                    </a:lnTo>
                    <a:lnTo>
                      <a:pt x="15" y="84"/>
                    </a:lnTo>
                    <a:lnTo>
                      <a:pt x="18" y="82"/>
                    </a:lnTo>
                    <a:lnTo>
                      <a:pt x="21" y="81"/>
                    </a:lnTo>
                    <a:lnTo>
                      <a:pt x="26" y="79"/>
                    </a:lnTo>
                    <a:lnTo>
                      <a:pt x="33" y="79"/>
                    </a:lnTo>
                    <a:lnTo>
                      <a:pt x="41" y="79"/>
                    </a:lnTo>
                    <a:lnTo>
                      <a:pt x="54" y="79"/>
                    </a:lnTo>
                    <a:lnTo>
                      <a:pt x="72" y="79"/>
                    </a:lnTo>
                    <a:lnTo>
                      <a:pt x="84" y="78"/>
                    </a:lnTo>
                    <a:lnTo>
                      <a:pt x="95" y="78"/>
                    </a:lnTo>
                    <a:lnTo>
                      <a:pt x="100" y="77"/>
                    </a:lnTo>
                    <a:lnTo>
                      <a:pt x="102" y="77"/>
                    </a:lnTo>
                    <a:lnTo>
                      <a:pt x="103" y="75"/>
                    </a:lnTo>
                    <a:lnTo>
                      <a:pt x="103" y="74"/>
                    </a:lnTo>
                    <a:lnTo>
                      <a:pt x="103" y="72"/>
                    </a:lnTo>
                    <a:lnTo>
                      <a:pt x="99" y="65"/>
                    </a:lnTo>
                    <a:lnTo>
                      <a:pt x="90" y="58"/>
                    </a:lnTo>
                    <a:lnTo>
                      <a:pt x="74" y="48"/>
                    </a:lnTo>
                    <a:lnTo>
                      <a:pt x="56" y="42"/>
                    </a:lnTo>
                    <a:lnTo>
                      <a:pt x="46" y="41"/>
                    </a:lnTo>
                    <a:lnTo>
                      <a:pt x="34" y="39"/>
                    </a:lnTo>
                    <a:lnTo>
                      <a:pt x="21" y="39"/>
                    </a:lnTo>
                    <a:lnTo>
                      <a:pt x="5" y="41"/>
                    </a:lnTo>
                    <a:lnTo>
                      <a:pt x="3" y="35"/>
                    </a:lnTo>
                    <a:lnTo>
                      <a:pt x="0" y="28"/>
                    </a:lnTo>
                    <a:lnTo>
                      <a:pt x="1" y="26"/>
                    </a:lnTo>
                    <a:lnTo>
                      <a:pt x="28" y="26"/>
                    </a:lnTo>
                    <a:lnTo>
                      <a:pt x="56" y="25"/>
                    </a:lnTo>
                    <a:lnTo>
                      <a:pt x="66" y="23"/>
                    </a:lnTo>
                    <a:lnTo>
                      <a:pt x="74" y="23"/>
                    </a:lnTo>
                    <a:lnTo>
                      <a:pt x="80" y="22"/>
                    </a:lnTo>
                    <a:lnTo>
                      <a:pt x="84" y="22"/>
                    </a:lnTo>
                    <a:lnTo>
                      <a:pt x="86" y="21"/>
                    </a:lnTo>
                    <a:lnTo>
                      <a:pt x="87" y="21"/>
                    </a:lnTo>
                    <a:lnTo>
                      <a:pt x="89" y="19"/>
                    </a:lnTo>
                    <a:lnTo>
                      <a:pt x="87" y="18"/>
                    </a:lnTo>
                    <a:lnTo>
                      <a:pt x="86" y="15"/>
                    </a:lnTo>
                    <a:lnTo>
                      <a:pt x="84" y="12"/>
                    </a:lnTo>
                    <a:lnTo>
                      <a:pt x="80" y="8"/>
                    </a:lnTo>
                    <a:lnTo>
                      <a:pt x="74" y="3"/>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7" name="Freeform 111"/>
              <p:cNvSpPr>
                <a:spLocks noEditPoints="1"/>
              </p:cNvSpPr>
              <p:nvPr/>
            </p:nvSpPr>
            <p:spPr bwMode="auto">
              <a:xfrm>
                <a:off x="788" y="1410"/>
                <a:ext cx="176" cy="95"/>
              </a:xfrm>
              <a:custGeom>
                <a:avLst/>
                <a:gdLst>
                  <a:gd name="T0" fmla="*/ 155 w 176"/>
                  <a:gd name="T1" fmla="*/ 16 h 95"/>
                  <a:gd name="T2" fmla="*/ 171 w 176"/>
                  <a:gd name="T3" fmla="*/ 39 h 95"/>
                  <a:gd name="T4" fmla="*/ 176 w 176"/>
                  <a:gd name="T5" fmla="*/ 46 h 95"/>
                  <a:gd name="T6" fmla="*/ 132 w 176"/>
                  <a:gd name="T7" fmla="*/ 55 h 95"/>
                  <a:gd name="T8" fmla="*/ 74 w 176"/>
                  <a:gd name="T9" fmla="*/ 68 h 95"/>
                  <a:gd name="T10" fmla="*/ 51 w 176"/>
                  <a:gd name="T11" fmla="*/ 74 h 95"/>
                  <a:gd name="T12" fmla="*/ 41 w 176"/>
                  <a:gd name="T13" fmla="*/ 75 h 95"/>
                  <a:gd name="T14" fmla="*/ 38 w 176"/>
                  <a:gd name="T15" fmla="*/ 78 h 95"/>
                  <a:gd name="T16" fmla="*/ 38 w 176"/>
                  <a:gd name="T17" fmla="*/ 79 h 95"/>
                  <a:gd name="T18" fmla="*/ 44 w 176"/>
                  <a:gd name="T19" fmla="*/ 85 h 95"/>
                  <a:gd name="T20" fmla="*/ 53 w 176"/>
                  <a:gd name="T21" fmla="*/ 95 h 95"/>
                  <a:gd name="T22" fmla="*/ 30 w 176"/>
                  <a:gd name="T23" fmla="*/ 82 h 95"/>
                  <a:gd name="T24" fmla="*/ 20 w 176"/>
                  <a:gd name="T25" fmla="*/ 74 h 95"/>
                  <a:gd name="T26" fmla="*/ 24 w 176"/>
                  <a:gd name="T27" fmla="*/ 65 h 95"/>
                  <a:gd name="T28" fmla="*/ 33 w 176"/>
                  <a:gd name="T29" fmla="*/ 62 h 95"/>
                  <a:gd name="T30" fmla="*/ 43 w 176"/>
                  <a:gd name="T31" fmla="*/ 61 h 95"/>
                  <a:gd name="T32" fmla="*/ 61 w 176"/>
                  <a:gd name="T33" fmla="*/ 58 h 95"/>
                  <a:gd name="T34" fmla="*/ 20 w 176"/>
                  <a:gd name="T35" fmla="*/ 45 h 95"/>
                  <a:gd name="T36" fmla="*/ 7 w 176"/>
                  <a:gd name="T37" fmla="*/ 35 h 95"/>
                  <a:gd name="T38" fmla="*/ 0 w 176"/>
                  <a:gd name="T39" fmla="*/ 28 h 95"/>
                  <a:gd name="T40" fmla="*/ 1 w 176"/>
                  <a:gd name="T41" fmla="*/ 21 h 95"/>
                  <a:gd name="T42" fmla="*/ 15 w 176"/>
                  <a:gd name="T43" fmla="*/ 10 h 95"/>
                  <a:gd name="T44" fmla="*/ 60 w 176"/>
                  <a:gd name="T45" fmla="*/ 0 h 95"/>
                  <a:gd name="T46" fmla="*/ 93 w 176"/>
                  <a:gd name="T47" fmla="*/ 9 h 95"/>
                  <a:gd name="T48" fmla="*/ 105 w 176"/>
                  <a:gd name="T49" fmla="*/ 18 h 95"/>
                  <a:gd name="T50" fmla="*/ 115 w 176"/>
                  <a:gd name="T51" fmla="*/ 35 h 95"/>
                  <a:gd name="T52" fmla="*/ 140 w 176"/>
                  <a:gd name="T53" fmla="*/ 38 h 95"/>
                  <a:gd name="T54" fmla="*/ 153 w 176"/>
                  <a:gd name="T55" fmla="*/ 35 h 95"/>
                  <a:gd name="T56" fmla="*/ 156 w 176"/>
                  <a:gd name="T57" fmla="*/ 32 h 95"/>
                  <a:gd name="T58" fmla="*/ 151 w 176"/>
                  <a:gd name="T59" fmla="*/ 18 h 95"/>
                  <a:gd name="T60" fmla="*/ 105 w 176"/>
                  <a:gd name="T61" fmla="*/ 36 h 95"/>
                  <a:gd name="T62" fmla="*/ 97 w 176"/>
                  <a:gd name="T63" fmla="*/ 19 h 95"/>
                  <a:gd name="T64" fmla="*/ 90 w 176"/>
                  <a:gd name="T65" fmla="*/ 13 h 95"/>
                  <a:gd name="T66" fmla="*/ 70 w 176"/>
                  <a:gd name="T67" fmla="*/ 13 h 95"/>
                  <a:gd name="T68" fmla="*/ 46 w 176"/>
                  <a:gd name="T69" fmla="*/ 16 h 95"/>
                  <a:gd name="T70" fmla="*/ 25 w 176"/>
                  <a:gd name="T71" fmla="*/ 22 h 95"/>
                  <a:gd name="T72" fmla="*/ 17 w 176"/>
                  <a:gd name="T73" fmla="*/ 28 h 95"/>
                  <a:gd name="T74" fmla="*/ 17 w 176"/>
                  <a:gd name="T75" fmla="*/ 32 h 95"/>
                  <a:gd name="T76" fmla="*/ 30 w 176"/>
                  <a:gd name="T77" fmla="*/ 44 h 95"/>
                  <a:gd name="T78" fmla="*/ 54 w 176"/>
                  <a:gd name="T79" fmla="*/ 52 h 95"/>
                  <a:gd name="T80" fmla="*/ 74 w 176"/>
                  <a:gd name="T81" fmla="*/ 52 h 95"/>
                  <a:gd name="T82" fmla="*/ 105 w 176"/>
                  <a:gd name="T83" fmla="*/ 4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 h="95">
                    <a:moveTo>
                      <a:pt x="151" y="18"/>
                    </a:moveTo>
                    <a:lnTo>
                      <a:pt x="155" y="16"/>
                    </a:lnTo>
                    <a:lnTo>
                      <a:pt x="166" y="32"/>
                    </a:lnTo>
                    <a:lnTo>
                      <a:pt x="171" y="39"/>
                    </a:lnTo>
                    <a:lnTo>
                      <a:pt x="176" y="44"/>
                    </a:lnTo>
                    <a:lnTo>
                      <a:pt x="176" y="46"/>
                    </a:lnTo>
                    <a:lnTo>
                      <a:pt x="156" y="51"/>
                    </a:lnTo>
                    <a:lnTo>
                      <a:pt x="132" y="55"/>
                    </a:lnTo>
                    <a:lnTo>
                      <a:pt x="105" y="61"/>
                    </a:lnTo>
                    <a:lnTo>
                      <a:pt x="74" y="68"/>
                    </a:lnTo>
                    <a:lnTo>
                      <a:pt x="61" y="71"/>
                    </a:lnTo>
                    <a:lnTo>
                      <a:pt x="51" y="74"/>
                    </a:lnTo>
                    <a:lnTo>
                      <a:pt x="46" y="75"/>
                    </a:lnTo>
                    <a:lnTo>
                      <a:pt x="41" y="75"/>
                    </a:lnTo>
                    <a:lnTo>
                      <a:pt x="40" y="77"/>
                    </a:lnTo>
                    <a:lnTo>
                      <a:pt x="38" y="78"/>
                    </a:lnTo>
                    <a:lnTo>
                      <a:pt x="38" y="79"/>
                    </a:lnTo>
                    <a:lnTo>
                      <a:pt x="38" y="79"/>
                    </a:lnTo>
                    <a:lnTo>
                      <a:pt x="40" y="82"/>
                    </a:lnTo>
                    <a:lnTo>
                      <a:pt x="44" y="85"/>
                    </a:lnTo>
                    <a:lnTo>
                      <a:pt x="54" y="92"/>
                    </a:lnTo>
                    <a:lnTo>
                      <a:pt x="53" y="95"/>
                    </a:lnTo>
                    <a:lnTo>
                      <a:pt x="40" y="90"/>
                    </a:lnTo>
                    <a:lnTo>
                      <a:pt x="30" y="82"/>
                    </a:lnTo>
                    <a:lnTo>
                      <a:pt x="24" y="78"/>
                    </a:lnTo>
                    <a:lnTo>
                      <a:pt x="20" y="74"/>
                    </a:lnTo>
                    <a:lnTo>
                      <a:pt x="20" y="69"/>
                    </a:lnTo>
                    <a:lnTo>
                      <a:pt x="24" y="65"/>
                    </a:lnTo>
                    <a:lnTo>
                      <a:pt x="28" y="64"/>
                    </a:lnTo>
                    <a:lnTo>
                      <a:pt x="33" y="62"/>
                    </a:lnTo>
                    <a:lnTo>
                      <a:pt x="37" y="62"/>
                    </a:lnTo>
                    <a:lnTo>
                      <a:pt x="43" y="61"/>
                    </a:lnTo>
                    <a:lnTo>
                      <a:pt x="51" y="59"/>
                    </a:lnTo>
                    <a:lnTo>
                      <a:pt x="61" y="58"/>
                    </a:lnTo>
                    <a:lnTo>
                      <a:pt x="38" y="52"/>
                    </a:lnTo>
                    <a:lnTo>
                      <a:pt x="20" y="45"/>
                    </a:lnTo>
                    <a:lnTo>
                      <a:pt x="13" y="39"/>
                    </a:lnTo>
                    <a:lnTo>
                      <a:pt x="7" y="35"/>
                    </a:lnTo>
                    <a:lnTo>
                      <a:pt x="2" y="31"/>
                    </a:lnTo>
                    <a:lnTo>
                      <a:pt x="0" y="28"/>
                    </a:lnTo>
                    <a:lnTo>
                      <a:pt x="0" y="25"/>
                    </a:lnTo>
                    <a:lnTo>
                      <a:pt x="1" y="21"/>
                    </a:lnTo>
                    <a:lnTo>
                      <a:pt x="7" y="16"/>
                    </a:lnTo>
                    <a:lnTo>
                      <a:pt x="15" y="10"/>
                    </a:lnTo>
                    <a:lnTo>
                      <a:pt x="37" y="3"/>
                    </a:lnTo>
                    <a:lnTo>
                      <a:pt x="60" y="0"/>
                    </a:lnTo>
                    <a:lnTo>
                      <a:pt x="77" y="3"/>
                    </a:lnTo>
                    <a:lnTo>
                      <a:pt x="93" y="9"/>
                    </a:lnTo>
                    <a:lnTo>
                      <a:pt x="100" y="13"/>
                    </a:lnTo>
                    <a:lnTo>
                      <a:pt x="105" y="18"/>
                    </a:lnTo>
                    <a:lnTo>
                      <a:pt x="112" y="28"/>
                    </a:lnTo>
                    <a:lnTo>
                      <a:pt x="115" y="35"/>
                    </a:lnTo>
                    <a:lnTo>
                      <a:pt x="116" y="45"/>
                    </a:lnTo>
                    <a:lnTo>
                      <a:pt x="140" y="38"/>
                    </a:lnTo>
                    <a:lnTo>
                      <a:pt x="149" y="36"/>
                    </a:lnTo>
                    <a:lnTo>
                      <a:pt x="153" y="35"/>
                    </a:lnTo>
                    <a:lnTo>
                      <a:pt x="155" y="33"/>
                    </a:lnTo>
                    <a:lnTo>
                      <a:pt x="156" y="32"/>
                    </a:lnTo>
                    <a:lnTo>
                      <a:pt x="155" y="26"/>
                    </a:lnTo>
                    <a:lnTo>
                      <a:pt x="151" y="18"/>
                    </a:lnTo>
                    <a:close/>
                    <a:moveTo>
                      <a:pt x="105" y="46"/>
                    </a:moveTo>
                    <a:lnTo>
                      <a:pt x="105" y="36"/>
                    </a:lnTo>
                    <a:lnTo>
                      <a:pt x="102" y="26"/>
                    </a:lnTo>
                    <a:lnTo>
                      <a:pt x="97" y="19"/>
                    </a:lnTo>
                    <a:lnTo>
                      <a:pt x="93" y="15"/>
                    </a:lnTo>
                    <a:lnTo>
                      <a:pt x="90" y="13"/>
                    </a:lnTo>
                    <a:lnTo>
                      <a:pt x="84" y="12"/>
                    </a:lnTo>
                    <a:lnTo>
                      <a:pt x="70" y="13"/>
                    </a:lnTo>
                    <a:lnTo>
                      <a:pt x="54" y="15"/>
                    </a:lnTo>
                    <a:lnTo>
                      <a:pt x="46" y="16"/>
                    </a:lnTo>
                    <a:lnTo>
                      <a:pt x="38" y="18"/>
                    </a:lnTo>
                    <a:lnTo>
                      <a:pt x="25" y="22"/>
                    </a:lnTo>
                    <a:lnTo>
                      <a:pt x="20" y="25"/>
                    </a:lnTo>
                    <a:lnTo>
                      <a:pt x="17" y="28"/>
                    </a:lnTo>
                    <a:lnTo>
                      <a:pt x="17" y="31"/>
                    </a:lnTo>
                    <a:lnTo>
                      <a:pt x="17" y="32"/>
                    </a:lnTo>
                    <a:lnTo>
                      <a:pt x="21" y="38"/>
                    </a:lnTo>
                    <a:lnTo>
                      <a:pt x="30" y="44"/>
                    </a:lnTo>
                    <a:lnTo>
                      <a:pt x="46" y="49"/>
                    </a:lnTo>
                    <a:lnTo>
                      <a:pt x="54" y="52"/>
                    </a:lnTo>
                    <a:lnTo>
                      <a:pt x="64" y="52"/>
                    </a:lnTo>
                    <a:lnTo>
                      <a:pt x="74" y="52"/>
                    </a:lnTo>
                    <a:lnTo>
                      <a:pt x="84" y="52"/>
                    </a:lnTo>
                    <a:lnTo>
                      <a:pt x="105" y="46"/>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8" name="Freeform 112"/>
              <p:cNvSpPr>
                <a:spLocks noEditPoints="1"/>
              </p:cNvSpPr>
              <p:nvPr/>
            </p:nvSpPr>
            <p:spPr bwMode="auto">
              <a:xfrm>
                <a:off x="839" y="1498"/>
                <a:ext cx="111" cy="76"/>
              </a:xfrm>
              <a:custGeom>
                <a:avLst/>
                <a:gdLst>
                  <a:gd name="T0" fmla="*/ 19 w 111"/>
                  <a:gd name="T1" fmla="*/ 14 h 76"/>
                  <a:gd name="T2" fmla="*/ 33 w 111"/>
                  <a:gd name="T3" fmla="*/ 7 h 76"/>
                  <a:gd name="T4" fmla="*/ 46 w 111"/>
                  <a:gd name="T5" fmla="*/ 3 h 76"/>
                  <a:gd name="T6" fmla="*/ 59 w 111"/>
                  <a:gd name="T7" fmla="*/ 0 h 76"/>
                  <a:gd name="T8" fmla="*/ 72 w 111"/>
                  <a:gd name="T9" fmla="*/ 2 h 76"/>
                  <a:gd name="T10" fmla="*/ 84 w 111"/>
                  <a:gd name="T11" fmla="*/ 4 h 76"/>
                  <a:gd name="T12" fmla="*/ 92 w 111"/>
                  <a:gd name="T13" fmla="*/ 9 h 76"/>
                  <a:gd name="T14" fmla="*/ 101 w 111"/>
                  <a:gd name="T15" fmla="*/ 16 h 76"/>
                  <a:gd name="T16" fmla="*/ 107 w 111"/>
                  <a:gd name="T17" fmla="*/ 23 h 76"/>
                  <a:gd name="T18" fmla="*/ 111 w 111"/>
                  <a:gd name="T19" fmla="*/ 35 h 76"/>
                  <a:gd name="T20" fmla="*/ 111 w 111"/>
                  <a:gd name="T21" fmla="*/ 46 h 76"/>
                  <a:gd name="T22" fmla="*/ 110 w 111"/>
                  <a:gd name="T23" fmla="*/ 52 h 76"/>
                  <a:gd name="T24" fmla="*/ 105 w 111"/>
                  <a:gd name="T25" fmla="*/ 56 h 76"/>
                  <a:gd name="T26" fmla="*/ 95 w 111"/>
                  <a:gd name="T27" fmla="*/ 65 h 76"/>
                  <a:gd name="T28" fmla="*/ 78 w 111"/>
                  <a:gd name="T29" fmla="*/ 72 h 76"/>
                  <a:gd name="T30" fmla="*/ 59 w 111"/>
                  <a:gd name="T31" fmla="*/ 76 h 76"/>
                  <a:gd name="T32" fmla="*/ 42 w 111"/>
                  <a:gd name="T33" fmla="*/ 76 h 76"/>
                  <a:gd name="T34" fmla="*/ 26 w 111"/>
                  <a:gd name="T35" fmla="*/ 72 h 76"/>
                  <a:gd name="T36" fmla="*/ 15 w 111"/>
                  <a:gd name="T37" fmla="*/ 65 h 76"/>
                  <a:gd name="T38" fmla="*/ 6 w 111"/>
                  <a:gd name="T39" fmla="*/ 55 h 76"/>
                  <a:gd name="T40" fmla="*/ 3 w 111"/>
                  <a:gd name="T41" fmla="*/ 49 h 76"/>
                  <a:gd name="T42" fmla="*/ 0 w 111"/>
                  <a:gd name="T43" fmla="*/ 45 h 76"/>
                  <a:gd name="T44" fmla="*/ 0 w 111"/>
                  <a:gd name="T45" fmla="*/ 39 h 76"/>
                  <a:gd name="T46" fmla="*/ 2 w 111"/>
                  <a:gd name="T47" fmla="*/ 33 h 76"/>
                  <a:gd name="T48" fmla="*/ 3 w 111"/>
                  <a:gd name="T49" fmla="*/ 27 h 76"/>
                  <a:gd name="T50" fmla="*/ 8 w 111"/>
                  <a:gd name="T51" fmla="*/ 23 h 76"/>
                  <a:gd name="T52" fmla="*/ 12 w 111"/>
                  <a:gd name="T53" fmla="*/ 19 h 76"/>
                  <a:gd name="T54" fmla="*/ 19 w 111"/>
                  <a:gd name="T55" fmla="*/ 14 h 76"/>
                  <a:gd name="T56" fmla="*/ 29 w 111"/>
                  <a:gd name="T57" fmla="*/ 27 h 76"/>
                  <a:gd name="T58" fmla="*/ 23 w 111"/>
                  <a:gd name="T59" fmla="*/ 30 h 76"/>
                  <a:gd name="T60" fmla="*/ 19 w 111"/>
                  <a:gd name="T61" fmla="*/ 35 h 76"/>
                  <a:gd name="T62" fmla="*/ 15 w 111"/>
                  <a:gd name="T63" fmla="*/ 42 h 76"/>
                  <a:gd name="T64" fmla="*/ 13 w 111"/>
                  <a:gd name="T65" fmla="*/ 46 h 76"/>
                  <a:gd name="T66" fmla="*/ 13 w 111"/>
                  <a:gd name="T67" fmla="*/ 50 h 76"/>
                  <a:gd name="T68" fmla="*/ 16 w 111"/>
                  <a:gd name="T69" fmla="*/ 58 h 76"/>
                  <a:gd name="T70" fmla="*/ 20 w 111"/>
                  <a:gd name="T71" fmla="*/ 62 h 76"/>
                  <a:gd name="T72" fmla="*/ 26 w 111"/>
                  <a:gd name="T73" fmla="*/ 66 h 76"/>
                  <a:gd name="T74" fmla="*/ 32 w 111"/>
                  <a:gd name="T75" fmla="*/ 68 h 76"/>
                  <a:gd name="T76" fmla="*/ 41 w 111"/>
                  <a:gd name="T77" fmla="*/ 68 h 76"/>
                  <a:gd name="T78" fmla="*/ 52 w 111"/>
                  <a:gd name="T79" fmla="*/ 66 h 76"/>
                  <a:gd name="T80" fmla="*/ 62 w 111"/>
                  <a:gd name="T81" fmla="*/ 62 h 76"/>
                  <a:gd name="T82" fmla="*/ 84 w 111"/>
                  <a:gd name="T83" fmla="*/ 52 h 76"/>
                  <a:gd name="T84" fmla="*/ 89 w 111"/>
                  <a:gd name="T85" fmla="*/ 49 h 76"/>
                  <a:gd name="T86" fmla="*/ 94 w 111"/>
                  <a:gd name="T87" fmla="*/ 45 h 76"/>
                  <a:gd name="T88" fmla="*/ 100 w 111"/>
                  <a:gd name="T89" fmla="*/ 36 h 76"/>
                  <a:gd name="T90" fmla="*/ 100 w 111"/>
                  <a:gd name="T91" fmla="*/ 29 h 76"/>
                  <a:gd name="T92" fmla="*/ 97 w 111"/>
                  <a:gd name="T93" fmla="*/ 20 h 76"/>
                  <a:gd name="T94" fmla="*/ 91 w 111"/>
                  <a:gd name="T95" fmla="*/ 14 h 76"/>
                  <a:gd name="T96" fmla="*/ 85 w 111"/>
                  <a:gd name="T97" fmla="*/ 12 h 76"/>
                  <a:gd name="T98" fmla="*/ 75 w 111"/>
                  <a:gd name="T99" fmla="*/ 10 h 76"/>
                  <a:gd name="T100" fmla="*/ 69 w 111"/>
                  <a:gd name="T101" fmla="*/ 12 h 76"/>
                  <a:gd name="T102" fmla="*/ 61 w 111"/>
                  <a:gd name="T103" fmla="*/ 13 h 76"/>
                  <a:gd name="T104" fmla="*/ 45 w 111"/>
                  <a:gd name="T105" fmla="*/ 19 h 76"/>
                  <a:gd name="T106" fmla="*/ 29 w 111"/>
                  <a:gd name="T107" fmla="*/ 2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76">
                    <a:moveTo>
                      <a:pt x="19" y="14"/>
                    </a:moveTo>
                    <a:lnTo>
                      <a:pt x="33" y="7"/>
                    </a:lnTo>
                    <a:lnTo>
                      <a:pt x="46" y="3"/>
                    </a:lnTo>
                    <a:lnTo>
                      <a:pt x="59" y="0"/>
                    </a:lnTo>
                    <a:lnTo>
                      <a:pt x="72" y="2"/>
                    </a:lnTo>
                    <a:lnTo>
                      <a:pt x="84" y="4"/>
                    </a:lnTo>
                    <a:lnTo>
                      <a:pt x="92" y="9"/>
                    </a:lnTo>
                    <a:lnTo>
                      <a:pt x="101" y="16"/>
                    </a:lnTo>
                    <a:lnTo>
                      <a:pt x="107" y="23"/>
                    </a:lnTo>
                    <a:lnTo>
                      <a:pt x="111" y="35"/>
                    </a:lnTo>
                    <a:lnTo>
                      <a:pt x="111" y="46"/>
                    </a:lnTo>
                    <a:lnTo>
                      <a:pt x="110" y="52"/>
                    </a:lnTo>
                    <a:lnTo>
                      <a:pt x="105" y="56"/>
                    </a:lnTo>
                    <a:lnTo>
                      <a:pt x="95" y="65"/>
                    </a:lnTo>
                    <a:lnTo>
                      <a:pt x="78" y="72"/>
                    </a:lnTo>
                    <a:lnTo>
                      <a:pt x="59" y="76"/>
                    </a:lnTo>
                    <a:lnTo>
                      <a:pt x="42" y="76"/>
                    </a:lnTo>
                    <a:lnTo>
                      <a:pt x="26" y="72"/>
                    </a:lnTo>
                    <a:lnTo>
                      <a:pt x="15" y="65"/>
                    </a:lnTo>
                    <a:lnTo>
                      <a:pt x="6" y="55"/>
                    </a:lnTo>
                    <a:lnTo>
                      <a:pt x="3" y="49"/>
                    </a:lnTo>
                    <a:lnTo>
                      <a:pt x="0" y="45"/>
                    </a:lnTo>
                    <a:lnTo>
                      <a:pt x="0" y="39"/>
                    </a:lnTo>
                    <a:lnTo>
                      <a:pt x="2" y="33"/>
                    </a:lnTo>
                    <a:lnTo>
                      <a:pt x="3" y="27"/>
                    </a:lnTo>
                    <a:lnTo>
                      <a:pt x="8" y="23"/>
                    </a:lnTo>
                    <a:lnTo>
                      <a:pt x="12" y="19"/>
                    </a:lnTo>
                    <a:lnTo>
                      <a:pt x="19" y="14"/>
                    </a:lnTo>
                    <a:close/>
                    <a:moveTo>
                      <a:pt x="29" y="27"/>
                    </a:moveTo>
                    <a:lnTo>
                      <a:pt x="23" y="30"/>
                    </a:lnTo>
                    <a:lnTo>
                      <a:pt x="19" y="35"/>
                    </a:lnTo>
                    <a:lnTo>
                      <a:pt x="15" y="42"/>
                    </a:lnTo>
                    <a:lnTo>
                      <a:pt x="13" y="46"/>
                    </a:lnTo>
                    <a:lnTo>
                      <a:pt x="13" y="50"/>
                    </a:lnTo>
                    <a:lnTo>
                      <a:pt x="16" y="58"/>
                    </a:lnTo>
                    <a:lnTo>
                      <a:pt x="20" y="62"/>
                    </a:lnTo>
                    <a:lnTo>
                      <a:pt x="26" y="66"/>
                    </a:lnTo>
                    <a:lnTo>
                      <a:pt x="32" y="68"/>
                    </a:lnTo>
                    <a:lnTo>
                      <a:pt x="41" y="68"/>
                    </a:lnTo>
                    <a:lnTo>
                      <a:pt x="52" y="66"/>
                    </a:lnTo>
                    <a:lnTo>
                      <a:pt x="62" y="62"/>
                    </a:lnTo>
                    <a:lnTo>
                      <a:pt x="84" y="52"/>
                    </a:lnTo>
                    <a:lnTo>
                      <a:pt x="89" y="49"/>
                    </a:lnTo>
                    <a:lnTo>
                      <a:pt x="94" y="45"/>
                    </a:lnTo>
                    <a:lnTo>
                      <a:pt x="100" y="36"/>
                    </a:lnTo>
                    <a:lnTo>
                      <a:pt x="100" y="29"/>
                    </a:lnTo>
                    <a:lnTo>
                      <a:pt x="97" y="20"/>
                    </a:lnTo>
                    <a:lnTo>
                      <a:pt x="91" y="14"/>
                    </a:lnTo>
                    <a:lnTo>
                      <a:pt x="85" y="12"/>
                    </a:lnTo>
                    <a:lnTo>
                      <a:pt x="75" y="10"/>
                    </a:lnTo>
                    <a:lnTo>
                      <a:pt x="69" y="12"/>
                    </a:lnTo>
                    <a:lnTo>
                      <a:pt x="61" y="13"/>
                    </a:lnTo>
                    <a:lnTo>
                      <a:pt x="45" y="19"/>
                    </a:lnTo>
                    <a:lnTo>
                      <a:pt x="29" y="27"/>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29" name="Freeform 113"/>
              <p:cNvSpPr>
                <a:spLocks/>
              </p:cNvSpPr>
              <p:nvPr/>
            </p:nvSpPr>
            <p:spPr bwMode="auto">
              <a:xfrm>
                <a:off x="898" y="1554"/>
                <a:ext cx="150" cy="137"/>
              </a:xfrm>
              <a:custGeom>
                <a:avLst/>
                <a:gdLst>
                  <a:gd name="T0" fmla="*/ 39 w 150"/>
                  <a:gd name="T1" fmla="*/ 12 h 137"/>
                  <a:gd name="T2" fmla="*/ 64 w 150"/>
                  <a:gd name="T3" fmla="*/ 0 h 137"/>
                  <a:gd name="T4" fmla="*/ 71 w 150"/>
                  <a:gd name="T5" fmla="*/ 7 h 137"/>
                  <a:gd name="T6" fmla="*/ 77 w 150"/>
                  <a:gd name="T7" fmla="*/ 15 h 137"/>
                  <a:gd name="T8" fmla="*/ 85 w 150"/>
                  <a:gd name="T9" fmla="*/ 25 h 137"/>
                  <a:gd name="T10" fmla="*/ 89 w 150"/>
                  <a:gd name="T11" fmla="*/ 30 h 137"/>
                  <a:gd name="T12" fmla="*/ 95 w 150"/>
                  <a:gd name="T13" fmla="*/ 33 h 137"/>
                  <a:gd name="T14" fmla="*/ 75 w 150"/>
                  <a:gd name="T15" fmla="*/ 39 h 137"/>
                  <a:gd name="T16" fmla="*/ 41 w 150"/>
                  <a:gd name="T17" fmla="*/ 50 h 137"/>
                  <a:gd name="T18" fmla="*/ 19 w 150"/>
                  <a:gd name="T19" fmla="*/ 68 h 137"/>
                  <a:gd name="T20" fmla="*/ 16 w 150"/>
                  <a:gd name="T21" fmla="*/ 79 h 137"/>
                  <a:gd name="T22" fmla="*/ 20 w 150"/>
                  <a:gd name="T23" fmla="*/ 85 h 137"/>
                  <a:gd name="T24" fmla="*/ 32 w 150"/>
                  <a:gd name="T25" fmla="*/ 88 h 137"/>
                  <a:gd name="T26" fmla="*/ 56 w 150"/>
                  <a:gd name="T27" fmla="*/ 83 h 137"/>
                  <a:gd name="T28" fmla="*/ 77 w 150"/>
                  <a:gd name="T29" fmla="*/ 75 h 137"/>
                  <a:gd name="T30" fmla="*/ 95 w 150"/>
                  <a:gd name="T31" fmla="*/ 63 h 137"/>
                  <a:gd name="T32" fmla="*/ 117 w 150"/>
                  <a:gd name="T33" fmla="*/ 59 h 137"/>
                  <a:gd name="T34" fmla="*/ 124 w 150"/>
                  <a:gd name="T35" fmla="*/ 66 h 137"/>
                  <a:gd name="T36" fmla="*/ 84 w 150"/>
                  <a:gd name="T37" fmla="*/ 86 h 137"/>
                  <a:gd name="T38" fmla="*/ 61 w 150"/>
                  <a:gd name="T39" fmla="*/ 102 h 137"/>
                  <a:gd name="T40" fmla="*/ 52 w 150"/>
                  <a:gd name="T41" fmla="*/ 115 h 137"/>
                  <a:gd name="T42" fmla="*/ 55 w 150"/>
                  <a:gd name="T43" fmla="*/ 125 h 137"/>
                  <a:gd name="T44" fmla="*/ 68 w 150"/>
                  <a:gd name="T45" fmla="*/ 131 h 137"/>
                  <a:gd name="T46" fmla="*/ 98 w 150"/>
                  <a:gd name="T47" fmla="*/ 127 h 137"/>
                  <a:gd name="T48" fmla="*/ 125 w 150"/>
                  <a:gd name="T49" fmla="*/ 109 h 137"/>
                  <a:gd name="T50" fmla="*/ 133 w 150"/>
                  <a:gd name="T51" fmla="*/ 101 h 137"/>
                  <a:gd name="T52" fmla="*/ 130 w 150"/>
                  <a:gd name="T53" fmla="*/ 92 h 137"/>
                  <a:gd name="T54" fmla="*/ 124 w 150"/>
                  <a:gd name="T55" fmla="*/ 88 h 137"/>
                  <a:gd name="T56" fmla="*/ 134 w 150"/>
                  <a:gd name="T57" fmla="*/ 85 h 137"/>
                  <a:gd name="T58" fmla="*/ 144 w 150"/>
                  <a:gd name="T59" fmla="*/ 88 h 137"/>
                  <a:gd name="T60" fmla="*/ 150 w 150"/>
                  <a:gd name="T61" fmla="*/ 95 h 137"/>
                  <a:gd name="T62" fmla="*/ 147 w 150"/>
                  <a:gd name="T63" fmla="*/ 108 h 137"/>
                  <a:gd name="T64" fmla="*/ 134 w 150"/>
                  <a:gd name="T65" fmla="*/ 119 h 137"/>
                  <a:gd name="T66" fmla="*/ 105 w 150"/>
                  <a:gd name="T67" fmla="*/ 132 h 137"/>
                  <a:gd name="T68" fmla="*/ 84 w 150"/>
                  <a:gd name="T69" fmla="*/ 137 h 137"/>
                  <a:gd name="T70" fmla="*/ 51 w 150"/>
                  <a:gd name="T71" fmla="*/ 131 h 137"/>
                  <a:gd name="T72" fmla="*/ 41 w 150"/>
                  <a:gd name="T73" fmla="*/ 125 h 137"/>
                  <a:gd name="T74" fmla="*/ 36 w 150"/>
                  <a:gd name="T75" fmla="*/ 112 h 137"/>
                  <a:gd name="T76" fmla="*/ 46 w 150"/>
                  <a:gd name="T77" fmla="*/ 96 h 137"/>
                  <a:gd name="T78" fmla="*/ 59 w 150"/>
                  <a:gd name="T79" fmla="*/ 86 h 137"/>
                  <a:gd name="T80" fmla="*/ 29 w 150"/>
                  <a:gd name="T81" fmla="*/ 92 h 137"/>
                  <a:gd name="T82" fmla="*/ 10 w 150"/>
                  <a:gd name="T83" fmla="*/ 89 h 137"/>
                  <a:gd name="T84" fmla="*/ 0 w 150"/>
                  <a:gd name="T85" fmla="*/ 78 h 137"/>
                  <a:gd name="T86" fmla="*/ 5 w 150"/>
                  <a:gd name="T87" fmla="*/ 60 h 137"/>
                  <a:gd name="T88" fmla="*/ 20 w 150"/>
                  <a:gd name="T89" fmla="*/ 46 h 137"/>
                  <a:gd name="T90" fmla="*/ 38 w 150"/>
                  <a:gd name="T91" fmla="*/ 38 h 137"/>
                  <a:gd name="T92" fmla="*/ 52 w 150"/>
                  <a:gd name="T93" fmla="*/ 35 h 137"/>
                  <a:gd name="T94" fmla="*/ 68 w 150"/>
                  <a:gd name="T95" fmla="*/ 33 h 137"/>
                  <a:gd name="T96" fmla="*/ 74 w 150"/>
                  <a:gd name="T97" fmla="*/ 27 h 137"/>
                  <a:gd name="T98" fmla="*/ 65 w 150"/>
                  <a:gd name="T99" fmla="*/ 17 h 137"/>
                  <a:gd name="T100" fmla="*/ 59 w 150"/>
                  <a:gd name="T101" fmla="*/ 12 h 137"/>
                  <a:gd name="T102" fmla="*/ 52 w 150"/>
                  <a:gd name="T103" fmla="*/ 1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 h="137">
                    <a:moveTo>
                      <a:pt x="43" y="15"/>
                    </a:moveTo>
                    <a:lnTo>
                      <a:pt x="39" y="12"/>
                    </a:lnTo>
                    <a:lnTo>
                      <a:pt x="49" y="7"/>
                    </a:lnTo>
                    <a:lnTo>
                      <a:pt x="64" y="0"/>
                    </a:lnTo>
                    <a:lnTo>
                      <a:pt x="68" y="4"/>
                    </a:lnTo>
                    <a:lnTo>
                      <a:pt x="71" y="7"/>
                    </a:lnTo>
                    <a:lnTo>
                      <a:pt x="74" y="10"/>
                    </a:lnTo>
                    <a:lnTo>
                      <a:pt x="77" y="15"/>
                    </a:lnTo>
                    <a:lnTo>
                      <a:pt x="81" y="20"/>
                    </a:lnTo>
                    <a:lnTo>
                      <a:pt x="85" y="25"/>
                    </a:lnTo>
                    <a:lnTo>
                      <a:pt x="88" y="27"/>
                    </a:lnTo>
                    <a:lnTo>
                      <a:pt x="89" y="30"/>
                    </a:lnTo>
                    <a:lnTo>
                      <a:pt x="92" y="32"/>
                    </a:lnTo>
                    <a:lnTo>
                      <a:pt x="95" y="33"/>
                    </a:lnTo>
                    <a:lnTo>
                      <a:pt x="95" y="38"/>
                    </a:lnTo>
                    <a:lnTo>
                      <a:pt x="75" y="39"/>
                    </a:lnTo>
                    <a:lnTo>
                      <a:pt x="56" y="43"/>
                    </a:lnTo>
                    <a:lnTo>
                      <a:pt x="41" y="50"/>
                    </a:lnTo>
                    <a:lnTo>
                      <a:pt x="26" y="60"/>
                    </a:lnTo>
                    <a:lnTo>
                      <a:pt x="19" y="68"/>
                    </a:lnTo>
                    <a:lnTo>
                      <a:pt x="16" y="73"/>
                    </a:lnTo>
                    <a:lnTo>
                      <a:pt x="16" y="79"/>
                    </a:lnTo>
                    <a:lnTo>
                      <a:pt x="18" y="82"/>
                    </a:lnTo>
                    <a:lnTo>
                      <a:pt x="20" y="85"/>
                    </a:lnTo>
                    <a:lnTo>
                      <a:pt x="25" y="86"/>
                    </a:lnTo>
                    <a:lnTo>
                      <a:pt x="32" y="88"/>
                    </a:lnTo>
                    <a:lnTo>
                      <a:pt x="43" y="86"/>
                    </a:lnTo>
                    <a:lnTo>
                      <a:pt x="56" y="83"/>
                    </a:lnTo>
                    <a:lnTo>
                      <a:pt x="71" y="78"/>
                    </a:lnTo>
                    <a:lnTo>
                      <a:pt x="77" y="75"/>
                    </a:lnTo>
                    <a:lnTo>
                      <a:pt x="85" y="71"/>
                    </a:lnTo>
                    <a:lnTo>
                      <a:pt x="95" y="63"/>
                    </a:lnTo>
                    <a:lnTo>
                      <a:pt x="110" y="56"/>
                    </a:lnTo>
                    <a:lnTo>
                      <a:pt x="117" y="59"/>
                    </a:lnTo>
                    <a:lnTo>
                      <a:pt x="124" y="65"/>
                    </a:lnTo>
                    <a:lnTo>
                      <a:pt x="124" y="66"/>
                    </a:lnTo>
                    <a:lnTo>
                      <a:pt x="104" y="75"/>
                    </a:lnTo>
                    <a:lnTo>
                      <a:pt x="84" y="86"/>
                    </a:lnTo>
                    <a:lnTo>
                      <a:pt x="71" y="95"/>
                    </a:lnTo>
                    <a:lnTo>
                      <a:pt x="61" y="102"/>
                    </a:lnTo>
                    <a:lnTo>
                      <a:pt x="55" y="109"/>
                    </a:lnTo>
                    <a:lnTo>
                      <a:pt x="52" y="115"/>
                    </a:lnTo>
                    <a:lnTo>
                      <a:pt x="54" y="121"/>
                    </a:lnTo>
                    <a:lnTo>
                      <a:pt x="55" y="125"/>
                    </a:lnTo>
                    <a:lnTo>
                      <a:pt x="62" y="129"/>
                    </a:lnTo>
                    <a:lnTo>
                      <a:pt x="68" y="131"/>
                    </a:lnTo>
                    <a:lnTo>
                      <a:pt x="82" y="131"/>
                    </a:lnTo>
                    <a:lnTo>
                      <a:pt x="98" y="127"/>
                    </a:lnTo>
                    <a:lnTo>
                      <a:pt x="112" y="119"/>
                    </a:lnTo>
                    <a:lnTo>
                      <a:pt x="125" y="109"/>
                    </a:lnTo>
                    <a:lnTo>
                      <a:pt x="131" y="105"/>
                    </a:lnTo>
                    <a:lnTo>
                      <a:pt x="133" y="101"/>
                    </a:lnTo>
                    <a:lnTo>
                      <a:pt x="133" y="95"/>
                    </a:lnTo>
                    <a:lnTo>
                      <a:pt x="130" y="92"/>
                    </a:lnTo>
                    <a:lnTo>
                      <a:pt x="127" y="91"/>
                    </a:lnTo>
                    <a:lnTo>
                      <a:pt x="124" y="88"/>
                    </a:lnTo>
                    <a:lnTo>
                      <a:pt x="125" y="85"/>
                    </a:lnTo>
                    <a:lnTo>
                      <a:pt x="134" y="85"/>
                    </a:lnTo>
                    <a:lnTo>
                      <a:pt x="141" y="85"/>
                    </a:lnTo>
                    <a:lnTo>
                      <a:pt x="144" y="88"/>
                    </a:lnTo>
                    <a:lnTo>
                      <a:pt x="147" y="89"/>
                    </a:lnTo>
                    <a:lnTo>
                      <a:pt x="150" y="95"/>
                    </a:lnTo>
                    <a:lnTo>
                      <a:pt x="150" y="101"/>
                    </a:lnTo>
                    <a:lnTo>
                      <a:pt x="147" y="108"/>
                    </a:lnTo>
                    <a:lnTo>
                      <a:pt x="141" y="114"/>
                    </a:lnTo>
                    <a:lnTo>
                      <a:pt x="134" y="119"/>
                    </a:lnTo>
                    <a:lnTo>
                      <a:pt x="125" y="125"/>
                    </a:lnTo>
                    <a:lnTo>
                      <a:pt x="105" y="132"/>
                    </a:lnTo>
                    <a:lnTo>
                      <a:pt x="94" y="135"/>
                    </a:lnTo>
                    <a:lnTo>
                      <a:pt x="84" y="137"/>
                    </a:lnTo>
                    <a:lnTo>
                      <a:pt x="65" y="135"/>
                    </a:lnTo>
                    <a:lnTo>
                      <a:pt x="51" y="131"/>
                    </a:lnTo>
                    <a:lnTo>
                      <a:pt x="45" y="128"/>
                    </a:lnTo>
                    <a:lnTo>
                      <a:pt x="41" y="125"/>
                    </a:lnTo>
                    <a:lnTo>
                      <a:pt x="38" y="119"/>
                    </a:lnTo>
                    <a:lnTo>
                      <a:pt x="36" y="112"/>
                    </a:lnTo>
                    <a:lnTo>
                      <a:pt x="39" y="105"/>
                    </a:lnTo>
                    <a:lnTo>
                      <a:pt x="46" y="96"/>
                    </a:lnTo>
                    <a:lnTo>
                      <a:pt x="52" y="92"/>
                    </a:lnTo>
                    <a:lnTo>
                      <a:pt x="59" y="86"/>
                    </a:lnTo>
                    <a:lnTo>
                      <a:pt x="39" y="92"/>
                    </a:lnTo>
                    <a:lnTo>
                      <a:pt x="29" y="92"/>
                    </a:lnTo>
                    <a:lnTo>
                      <a:pt x="20" y="92"/>
                    </a:lnTo>
                    <a:lnTo>
                      <a:pt x="10" y="89"/>
                    </a:lnTo>
                    <a:lnTo>
                      <a:pt x="5" y="85"/>
                    </a:lnTo>
                    <a:lnTo>
                      <a:pt x="0" y="78"/>
                    </a:lnTo>
                    <a:lnTo>
                      <a:pt x="0" y="69"/>
                    </a:lnTo>
                    <a:lnTo>
                      <a:pt x="5" y="60"/>
                    </a:lnTo>
                    <a:lnTo>
                      <a:pt x="13" y="50"/>
                    </a:lnTo>
                    <a:lnTo>
                      <a:pt x="20" y="46"/>
                    </a:lnTo>
                    <a:lnTo>
                      <a:pt x="28" y="42"/>
                    </a:lnTo>
                    <a:lnTo>
                      <a:pt x="38" y="38"/>
                    </a:lnTo>
                    <a:lnTo>
                      <a:pt x="46" y="35"/>
                    </a:lnTo>
                    <a:lnTo>
                      <a:pt x="52" y="35"/>
                    </a:lnTo>
                    <a:lnTo>
                      <a:pt x="59" y="35"/>
                    </a:lnTo>
                    <a:lnTo>
                      <a:pt x="68" y="33"/>
                    </a:lnTo>
                    <a:lnTo>
                      <a:pt x="81" y="33"/>
                    </a:lnTo>
                    <a:lnTo>
                      <a:pt x="74" y="27"/>
                    </a:lnTo>
                    <a:lnTo>
                      <a:pt x="68" y="22"/>
                    </a:lnTo>
                    <a:lnTo>
                      <a:pt x="65" y="17"/>
                    </a:lnTo>
                    <a:lnTo>
                      <a:pt x="61" y="13"/>
                    </a:lnTo>
                    <a:lnTo>
                      <a:pt x="59" y="12"/>
                    </a:lnTo>
                    <a:lnTo>
                      <a:pt x="56" y="10"/>
                    </a:lnTo>
                    <a:lnTo>
                      <a:pt x="52" y="12"/>
                    </a:lnTo>
                    <a:lnTo>
                      <a:pt x="43" y="1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0" name="Freeform 114"/>
              <p:cNvSpPr>
                <a:spLocks noEditPoints="1"/>
              </p:cNvSpPr>
              <p:nvPr/>
            </p:nvSpPr>
            <p:spPr bwMode="auto">
              <a:xfrm>
                <a:off x="1003" y="1679"/>
                <a:ext cx="107" cy="79"/>
              </a:xfrm>
              <a:custGeom>
                <a:avLst/>
                <a:gdLst>
                  <a:gd name="T0" fmla="*/ 58 w 107"/>
                  <a:gd name="T1" fmla="*/ 75 h 79"/>
                  <a:gd name="T2" fmla="*/ 56 w 107"/>
                  <a:gd name="T3" fmla="*/ 79 h 79"/>
                  <a:gd name="T4" fmla="*/ 39 w 107"/>
                  <a:gd name="T5" fmla="*/ 79 h 79"/>
                  <a:gd name="T6" fmla="*/ 26 w 107"/>
                  <a:gd name="T7" fmla="*/ 78 h 79"/>
                  <a:gd name="T8" fmla="*/ 18 w 107"/>
                  <a:gd name="T9" fmla="*/ 75 h 79"/>
                  <a:gd name="T10" fmla="*/ 10 w 107"/>
                  <a:gd name="T11" fmla="*/ 69 h 79"/>
                  <a:gd name="T12" fmla="*/ 6 w 107"/>
                  <a:gd name="T13" fmla="*/ 66 h 79"/>
                  <a:gd name="T14" fmla="*/ 3 w 107"/>
                  <a:gd name="T15" fmla="*/ 62 h 79"/>
                  <a:gd name="T16" fmla="*/ 0 w 107"/>
                  <a:gd name="T17" fmla="*/ 53 h 79"/>
                  <a:gd name="T18" fmla="*/ 0 w 107"/>
                  <a:gd name="T19" fmla="*/ 48 h 79"/>
                  <a:gd name="T20" fmla="*/ 2 w 107"/>
                  <a:gd name="T21" fmla="*/ 43 h 79"/>
                  <a:gd name="T22" fmla="*/ 7 w 107"/>
                  <a:gd name="T23" fmla="*/ 33 h 79"/>
                  <a:gd name="T24" fmla="*/ 18 w 107"/>
                  <a:gd name="T25" fmla="*/ 23 h 79"/>
                  <a:gd name="T26" fmla="*/ 30 w 107"/>
                  <a:gd name="T27" fmla="*/ 12 h 79"/>
                  <a:gd name="T28" fmla="*/ 38 w 107"/>
                  <a:gd name="T29" fmla="*/ 7 h 79"/>
                  <a:gd name="T30" fmla="*/ 45 w 107"/>
                  <a:gd name="T31" fmla="*/ 4 h 79"/>
                  <a:gd name="T32" fmla="*/ 56 w 107"/>
                  <a:gd name="T33" fmla="*/ 0 h 79"/>
                  <a:gd name="T34" fmla="*/ 68 w 107"/>
                  <a:gd name="T35" fmla="*/ 0 h 79"/>
                  <a:gd name="T36" fmla="*/ 84 w 107"/>
                  <a:gd name="T37" fmla="*/ 3 h 79"/>
                  <a:gd name="T38" fmla="*/ 92 w 107"/>
                  <a:gd name="T39" fmla="*/ 6 h 79"/>
                  <a:gd name="T40" fmla="*/ 98 w 107"/>
                  <a:gd name="T41" fmla="*/ 9 h 79"/>
                  <a:gd name="T42" fmla="*/ 104 w 107"/>
                  <a:gd name="T43" fmla="*/ 15 h 79"/>
                  <a:gd name="T44" fmla="*/ 107 w 107"/>
                  <a:gd name="T45" fmla="*/ 20 h 79"/>
                  <a:gd name="T46" fmla="*/ 105 w 107"/>
                  <a:gd name="T47" fmla="*/ 27 h 79"/>
                  <a:gd name="T48" fmla="*/ 102 w 107"/>
                  <a:gd name="T49" fmla="*/ 33 h 79"/>
                  <a:gd name="T50" fmla="*/ 98 w 107"/>
                  <a:gd name="T51" fmla="*/ 38 h 79"/>
                  <a:gd name="T52" fmla="*/ 92 w 107"/>
                  <a:gd name="T53" fmla="*/ 40 h 79"/>
                  <a:gd name="T54" fmla="*/ 85 w 107"/>
                  <a:gd name="T55" fmla="*/ 43 h 79"/>
                  <a:gd name="T56" fmla="*/ 76 w 107"/>
                  <a:gd name="T57" fmla="*/ 43 h 79"/>
                  <a:gd name="T58" fmla="*/ 68 w 107"/>
                  <a:gd name="T59" fmla="*/ 42 h 79"/>
                  <a:gd name="T60" fmla="*/ 58 w 107"/>
                  <a:gd name="T61" fmla="*/ 39 h 79"/>
                  <a:gd name="T62" fmla="*/ 46 w 107"/>
                  <a:gd name="T63" fmla="*/ 35 h 79"/>
                  <a:gd name="T64" fmla="*/ 33 w 107"/>
                  <a:gd name="T65" fmla="*/ 29 h 79"/>
                  <a:gd name="T66" fmla="*/ 25 w 107"/>
                  <a:gd name="T67" fmla="*/ 36 h 79"/>
                  <a:gd name="T68" fmla="*/ 20 w 107"/>
                  <a:gd name="T69" fmla="*/ 42 h 79"/>
                  <a:gd name="T70" fmla="*/ 16 w 107"/>
                  <a:gd name="T71" fmla="*/ 49 h 79"/>
                  <a:gd name="T72" fmla="*/ 16 w 107"/>
                  <a:gd name="T73" fmla="*/ 55 h 79"/>
                  <a:gd name="T74" fmla="*/ 18 w 107"/>
                  <a:gd name="T75" fmla="*/ 61 h 79"/>
                  <a:gd name="T76" fmla="*/ 22 w 107"/>
                  <a:gd name="T77" fmla="*/ 66 h 79"/>
                  <a:gd name="T78" fmla="*/ 28 w 107"/>
                  <a:gd name="T79" fmla="*/ 69 h 79"/>
                  <a:gd name="T80" fmla="*/ 33 w 107"/>
                  <a:gd name="T81" fmla="*/ 72 h 79"/>
                  <a:gd name="T82" fmla="*/ 43 w 107"/>
                  <a:gd name="T83" fmla="*/ 73 h 79"/>
                  <a:gd name="T84" fmla="*/ 51 w 107"/>
                  <a:gd name="T85" fmla="*/ 75 h 79"/>
                  <a:gd name="T86" fmla="*/ 58 w 107"/>
                  <a:gd name="T87" fmla="*/ 75 h 79"/>
                  <a:gd name="T88" fmla="*/ 36 w 107"/>
                  <a:gd name="T89" fmla="*/ 25 h 79"/>
                  <a:gd name="T90" fmla="*/ 46 w 107"/>
                  <a:gd name="T91" fmla="*/ 29 h 79"/>
                  <a:gd name="T92" fmla="*/ 55 w 107"/>
                  <a:gd name="T93" fmla="*/ 32 h 79"/>
                  <a:gd name="T94" fmla="*/ 69 w 107"/>
                  <a:gd name="T95" fmla="*/ 35 h 79"/>
                  <a:gd name="T96" fmla="*/ 81 w 107"/>
                  <a:gd name="T97" fmla="*/ 33 h 79"/>
                  <a:gd name="T98" fmla="*/ 88 w 107"/>
                  <a:gd name="T99" fmla="*/ 26 h 79"/>
                  <a:gd name="T100" fmla="*/ 89 w 107"/>
                  <a:gd name="T101" fmla="*/ 22 h 79"/>
                  <a:gd name="T102" fmla="*/ 91 w 107"/>
                  <a:gd name="T103" fmla="*/ 17 h 79"/>
                  <a:gd name="T104" fmla="*/ 89 w 107"/>
                  <a:gd name="T105" fmla="*/ 15 h 79"/>
                  <a:gd name="T106" fmla="*/ 87 w 107"/>
                  <a:gd name="T107" fmla="*/ 12 h 79"/>
                  <a:gd name="T108" fmla="*/ 81 w 107"/>
                  <a:gd name="T109" fmla="*/ 9 h 79"/>
                  <a:gd name="T110" fmla="*/ 75 w 107"/>
                  <a:gd name="T111" fmla="*/ 6 h 79"/>
                  <a:gd name="T112" fmla="*/ 68 w 107"/>
                  <a:gd name="T113" fmla="*/ 7 h 79"/>
                  <a:gd name="T114" fmla="*/ 59 w 107"/>
                  <a:gd name="T115" fmla="*/ 9 h 79"/>
                  <a:gd name="T116" fmla="*/ 49 w 107"/>
                  <a:gd name="T117" fmla="*/ 16 h 79"/>
                  <a:gd name="T118" fmla="*/ 36 w 107"/>
                  <a:gd name="T119" fmla="*/ 2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79">
                    <a:moveTo>
                      <a:pt x="58" y="75"/>
                    </a:moveTo>
                    <a:lnTo>
                      <a:pt x="56" y="79"/>
                    </a:lnTo>
                    <a:lnTo>
                      <a:pt x="39" y="79"/>
                    </a:lnTo>
                    <a:lnTo>
                      <a:pt x="26" y="78"/>
                    </a:lnTo>
                    <a:lnTo>
                      <a:pt x="18" y="75"/>
                    </a:lnTo>
                    <a:lnTo>
                      <a:pt x="10" y="69"/>
                    </a:lnTo>
                    <a:lnTo>
                      <a:pt x="6" y="66"/>
                    </a:lnTo>
                    <a:lnTo>
                      <a:pt x="3" y="62"/>
                    </a:lnTo>
                    <a:lnTo>
                      <a:pt x="0" y="53"/>
                    </a:lnTo>
                    <a:lnTo>
                      <a:pt x="0" y="48"/>
                    </a:lnTo>
                    <a:lnTo>
                      <a:pt x="2" y="43"/>
                    </a:lnTo>
                    <a:lnTo>
                      <a:pt x="7" y="33"/>
                    </a:lnTo>
                    <a:lnTo>
                      <a:pt x="18" y="23"/>
                    </a:lnTo>
                    <a:lnTo>
                      <a:pt x="30" y="12"/>
                    </a:lnTo>
                    <a:lnTo>
                      <a:pt x="38" y="7"/>
                    </a:lnTo>
                    <a:lnTo>
                      <a:pt x="45" y="4"/>
                    </a:lnTo>
                    <a:lnTo>
                      <a:pt x="56" y="0"/>
                    </a:lnTo>
                    <a:lnTo>
                      <a:pt x="68" y="0"/>
                    </a:lnTo>
                    <a:lnTo>
                      <a:pt x="84" y="3"/>
                    </a:lnTo>
                    <a:lnTo>
                      <a:pt x="92" y="6"/>
                    </a:lnTo>
                    <a:lnTo>
                      <a:pt x="98" y="9"/>
                    </a:lnTo>
                    <a:lnTo>
                      <a:pt x="104" y="15"/>
                    </a:lnTo>
                    <a:lnTo>
                      <a:pt x="107" y="20"/>
                    </a:lnTo>
                    <a:lnTo>
                      <a:pt x="105" y="27"/>
                    </a:lnTo>
                    <a:lnTo>
                      <a:pt x="102" y="33"/>
                    </a:lnTo>
                    <a:lnTo>
                      <a:pt x="98" y="38"/>
                    </a:lnTo>
                    <a:lnTo>
                      <a:pt x="92" y="40"/>
                    </a:lnTo>
                    <a:lnTo>
                      <a:pt x="85" y="43"/>
                    </a:lnTo>
                    <a:lnTo>
                      <a:pt x="76" y="43"/>
                    </a:lnTo>
                    <a:lnTo>
                      <a:pt x="68" y="42"/>
                    </a:lnTo>
                    <a:lnTo>
                      <a:pt x="58" y="39"/>
                    </a:lnTo>
                    <a:lnTo>
                      <a:pt x="46" y="35"/>
                    </a:lnTo>
                    <a:lnTo>
                      <a:pt x="33" y="29"/>
                    </a:lnTo>
                    <a:lnTo>
                      <a:pt x="25" y="36"/>
                    </a:lnTo>
                    <a:lnTo>
                      <a:pt x="20" y="42"/>
                    </a:lnTo>
                    <a:lnTo>
                      <a:pt x="16" y="49"/>
                    </a:lnTo>
                    <a:lnTo>
                      <a:pt x="16" y="55"/>
                    </a:lnTo>
                    <a:lnTo>
                      <a:pt x="18" y="61"/>
                    </a:lnTo>
                    <a:lnTo>
                      <a:pt x="22" y="66"/>
                    </a:lnTo>
                    <a:lnTo>
                      <a:pt x="28" y="69"/>
                    </a:lnTo>
                    <a:lnTo>
                      <a:pt x="33" y="72"/>
                    </a:lnTo>
                    <a:lnTo>
                      <a:pt x="43" y="73"/>
                    </a:lnTo>
                    <a:lnTo>
                      <a:pt x="51" y="75"/>
                    </a:lnTo>
                    <a:lnTo>
                      <a:pt x="58" y="75"/>
                    </a:lnTo>
                    <a:close/>
                    <a:moveTo>
                      <a:pt x="36" y="25"/>
                    </a:moveTo>
                    <a:lnTo>
                      <a:pt x="46" y="29"/>
                    </a:lnTo>
                    <a:lnTo>
                      <a:pt x="55" y="32"/>
                    </a:lnTo>
                    <a:lnTo>
                      <a:pt x="69" y="35"/>
                    </a:lnTo>
                    <a:lnTo>
                      <a:pt x="81" y="33"/>
                    </a:lnTo>
                    <a:lnTo>
                      <a:pt x="88" y="26"/>
                    </a:lnTo>
                    <a:lnTo>
                      <a:pt x="89" y="22"/>
                    </a:lnTo>
                    <a:lnTo>
                      <a:pt x="91" y="17"/>
                    </a:lnTo>
                    <a:lnTo>
                      <a:pt x="89" y="15"/>
                    </a:lnTo>
                    <a:lnTo>
                      <a:pt x="87" y="12"/>
                    </a:lnTo>
                    <a:lnTo>
                      <a:pt x="81" y="9"/>
                    </a:lnTo>
                    <a:lnTo>
                      <a:pt x="75" y="6"/>
                    </a:lnTo>
                    <a:lnTo>
                      <a:pt x="68" y="7"/>
                    </a:lnTo>
                    <a:lnTo>
                      <a:pt x="59" y="9"/>
                    </a:lnTo>
                    <a:lnTo>
                      <a:pt x="49" y="16"/>
                    </a:lnTo>
                    <a:lnTo>
                      <a:pt x="36" y="2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1" name="Freeform 115"/>
              <p:cNvSpPr>
                <a:spLocks noEditPoints="1"/>
              </p:cNvSpPr>
              <p:nvPr/>
            </p:nvSpPr>
            <p:spPr bwMode="auto">
              <a:xfrm>
                <a:off x="1071" y="1695"/>
                <a:ext cx="157" cy="126"/>
              </a:xfrm>
              <a:custGeom>
                <a:avLst/>
                <a:gdLst>
                  <a:gd name="T0" fmla="*/ 122 w 157"/>
                  <a:gd name="T1" fmla="*/ 0 h 126"/>
                  <a:gd name="T2" fmla="*/ 148 w 157"/>
                  <a:gd name="T3" fmla="*/ 9 h 126"/>
                  <a:gd name="T4" fmla="*/ 157 w 157"/>
                  <a:gd name="T5" fmla="*/ 11 h 126"/>
                  <a:gd name="T6" fmla="*/ 126 w 157"/>
                  <a:gd name="T7" fmla="*/ 45 h 126"/>
                  <a:gd name="T8" fmla="*/ 86 w 157"/>
                  <a:gd name="T9" fmla="*/ 89 h 126"/>
                  <a:gd name="T10" fmla="*/ 72 w 157"/>
                  <a:gd name="T11" fmla="*/ 106 h 126"/>
                  <a:gd name="T12" fmla="*/ 65 w 157"/>
                  <a:gd name="T13" fmla="*/ 115 h 126"/>
                  <a:gd name="T14" fmla="*/ 63 w 157"/>
                  <a:gd name="T15" fmla="*/ 118 h 126"/>
                  <a:gd name="T16" fmla="*/ 65 w 157"/>
                  <a:gd name="T17" fmla="*/ 119 h 126"/>
                  <a:gd name="T18" fmla="*/ 72 w 157"/>
                  <a:gd name="T19" fmla="*/ 121 h 126"/>
                  <a:gd name="T20" fmla="*/ 85 w 157"/>
                  <a:gd name="T21" fmla="*/ 124 h 126"/>
                  <a:gd name="T22" fmla="*/ 60 w 157"/>
                  <a:gd name="T23" fmla="*/ 126 h 126"/>
                  <a:gd name="T24" fmla="*/ 46 w 157"/>
                  <a:gd name="T25" fmla="*/ 125 h 126"/>
                  <a:gd name="T26" fmla="*/ 44 w 157"/>
                  <a:gd name="T27" fmla="*/ 122 h 126"/>
                  <a:gd name="T28" fmla="*/ 46 w 157"/>
                  <a:gd name="T29" fmla="*/ 116 h 126"/>
                  <a:gd name="T30" fmla="*/ 50 w 157"/>
                  <a:gd name="T31" fmla="*/ 109 h 126"/>
                  <a:gd name="T32" fmla="*/ 57 w 157"/>
                  <a:gd name="T33" fmla="*/ 102 h 126"/>
                  <a:gd name="T34" fmla="*/ 70 w 157"/>
                  <a:gd name="T35" fmla="*/ 88 h 126"/>
                  <a:gd name="T36" fmla="*/ 29 w 157"/>
                  <a:gd name="T37" fmla="*/ 102 h 126"/>
                  <a:gd name="T38" fmla="*/ 13 w 157"/>
                  <a:gd name="T39" fmla="*/ 102 h 126"/>
                  <a:gd name="T40" fmla="*/ 3 w 157"/>
                  <a:gd name="T41" fmla="*/ 101 h 126"/>
                  <a:gd name="T42" fmla="*/ 0 w 157"/>
                  <a:gd name="T43" fmla="*/ 93 h 126"/>
                  <a:gd name="T44" fmla="*/ 6 w 157"/>
                  <a:gd name="T45" fmla="*/ 78 h 126"/>
                  <a:gd name="T46" fmla="*/ 36 w 157"/>
                  <a:gd name="T47" fmla="*/ 43 h 126"/>
                  <a:gd name="T48" fmla="*/ 67 w 157"/>
                  <a:gd name="T49" fmla="*/ 30 h 126"/>
                  <a:gd name="T50" fmla="*/ 95 w 157"/>
                  <a:gd name="T51" fmla="*/ 34 h 126"/>
                  <a:gd name="T52" fmla="*/ 108 w 157"/>
                  <a:gd name="T53" fmla="*/ 45 h 126"/>
                  <a:gd name="T54" fmla="*/ 129 w 157"/>
                  <a:gd name="T55" fmla="*/ 19 h 126"/>
                  <a:gd name="T56" fmla="*/ 132 w 157"/>
                  <a:gd name="T57" fmla="*/ 13 h 126"/>
                  <a:gd name="T58" fmla="*/ 128 w 157"/>
                  <a:gd name="T59" fmla="*/ 9 h 126"/>
                  <a:gd name="T60" fmla="*/ 99 w 157"/>
                  <a:gd name="T61" fmla="*/ 55 h 126"/>
                  <a:gd name="T62" fmla="*/ 85 w 157"/>
                  <a:gd name="T63" fmla="*/ 39 h 126"/>
                  <a:gd name="T64" fmla="*/ 72 w 157"/>
                  <a:gd name="T65" fmla="*/ 34 h 126"/>
                  <a:gd name="T66" fmla="*/ 63 w 157"/>
                  <a:gd name="T67" fmla="*/ 37 h 126"/>
                  <a:gd name="T68" fmla="*/ 39 w 157"/>
                  <a:gd name="T69" fmla="*/ 57 h 126"/>
                  <a:gd name="T70" fmla="*/ 20 w 157"/>
                  <a:gd name="T71" fmla="*/ 80 h 126"/>
                  <a:gd name="T72" fmla="*/ 17 w 157"/>
                  <a:gd name="T73" fmla="*/ 89 h 126"/>
                  <a:gd name="T74" fmla="*/ 19 w 157"/>
                  <a:gd name="T75" fmla="*/ 93 h 126"/>
                  <a:gd name="T76" fmla="*/ 37 w 157"/>
                  <a:gd name="T77" fmla="*/ 95 h 126"/>
                  <a:gd name="T78" fmla="*/ 70 w 157"/>
                  <a:gd name="T79" fmla="*/ 82 h 126"/>
                  <a:gd name="T80" fmla="*/ 99 w 157"/>
                  <a:gd name="T81" fmla="*/ 5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126">
                    <a:moveTo>
                      <a:pt x="119" y="3"/>
                    </a:moveTo>
                    <a:lnTo>
                      <a:pt x="122" y="0"/>
                    </a:lnTo>
                    <a:lnTo>
                      <a:pt x="141" y="6"/>
                    </a:lnTo>
                    <a:lnTo>
                      <a:pt x="148" y="9"/>
                    </a:lnTo>
                    <a:lnTo>
                      <a:pt x="155" y="9"/>
                    </a:lnTo>
                    <a:lnTo>
                      <a:pt x="157" y="11"/>
                    </a:lnTo>
                    <a:lnTo>
                      <a:pt x="142" y="27"/>
                    </a:lnTo>
                    <a:lnTo>
                      <a:pt x="126" y="45"/>
                    </a:lnTo>
                    <a:lnTo>
                      <a:pt x="108" y="65"/>
                    </a:lnTo>
                    <a:lnTo>
                      <a:pt x="86" y="89"/>
                    </a:lnTo>
                    <a:lnTo>
                      <a:pt x="78" y="99"/>
                    </a:lnTo>
                    <a:lnTo>
                      <a:pt x="72" y="106"/>
                    </a:lnTo>
                    <a:lnTo>
                      <a:pt x="67" y="112"/>
                    </a:lnTo>
                    <a:lnTo>
                      <a:pt x="65" y="115"/>
                    </a:lnTo>
                    <a:lnTo>
                      <a:pt x="65" y="116"/>
                    </a:lnTo>
                    <a:lnTo>
                      <a:pt x="63" y="118"/>
                    </a:lnTo>
                    <a:lnTo>
                      <a:pt x="65" y="119"/>
                    </a:lnTo>
                    <a:lnTo>
                      <a:pt x="65" y="119"/>
                    </a:lnTo>
                    <a:lnTo>
                      <a:pt x="67" y="121"/>
                    </a:lnTo>
                    <a:lnTo>
                      <a:pt x="72" y="121"/>
                    </a:lnTo>
                    <a:lnTo>
                      <a:pt x="85" y="119"/>
                    </a:lnTo>
                    <a:lnTo>
                      <a:pt x="85" y="124"/>
                    </a:lnTo>
                    <a:lnTo>
                      <a:pt x="70" y="126"/>
                    </a:lnTo>
                    <a:lnTo>
                      <a:pt x="60" y="126"/>
                    </a:lnTo>
                    <a:lnTo>
                      <a:pt x="52" y="126"/>
                    </a:lnTo>
                    <a:lnTo>
                      <a:pt x="46" y="125"/>
                    </a:lnTo>
                    <a:lnTo>
                      <a:pt x="44" y="124"/>
                    </a:lnTo>
                    <a:lnTo>
                      <a:pt x="44" y="122"/>
                    </a:lnTo>
                    <a:lnTo>
                      <a:pt x="44" y="119"/>
                    </a:lnTo>
                    <a:lnTo>
                      <a:pt x="46" y="116"/>
                    </a:lnTo>
                    <a:lnTo>
                      <a:pt x="47" y="113"/>
                    </a:lnTo>
                    <a:lnTo>
                      <a:pt x="50" y="109"/>
                    </a:lnTo>
                    <a:lnTo>
                      <a:pt x="53" y="106"/>
                    </a:lnTo>
                    <a:lnTo>
                      <a:pt x="57" y="102"/>
                    </a:lnTo>
                    <a:lnTo>
                      <a:pt x="63" y="95"/>
                    </a:lnTo>
                    <a:lnTo>
                      <a:pt x="70" y="88"/>
                    </a:lnTo>
                    <a:lnTo>
                      <a:pt x="50" y="96"/>
                    </a:lnTo>
                    <a:lnTo>
                      <a:pt x="29" y="102"/>
                    </a:lnTo>
                    <a:lnTo>
                      <a:pt x="20" y="102"/>
                    </a:lnTo>
                    <a:lnTo>
                      <a:pt x="13" y="102"/>
                    </a:lnTo>
                    <a:lnTo>
                      <a:pt x="7" y="102"/>
                    </a:lnTo>
                    <a:lnTo>
                      <a:pt x="3" y="101"/>
                    </a:lnTo>
                    <a:lnTo>
                      <a:pt x="1" y="98"/>
                    </a:lnTo>
                    <a:lnTo>
                      <a:pt x="0" y="93"/>
                    </a:lnTo>
                    <a:lnTo>
                      <a:pt x="1" y="86"/>
                    </a:lnTo>
                    <a:lnTo>
                      <a:pt x="6" y="78"/>
                    </a:lnTo>
                    <a:lnTo>
                      <a:pt x="19" y="59"/>
                    </a:lnTo>
                    <a:lnTo>
                      <a:pt x="36" y="43"/>
                    </a:lnTo>
                    <a:lnTo>
                      <a:pt x="52" y="34"/>
                    </a:lnTo>
                    <a:lnTo>
                      <a:pt x="67" y="30"/>
                    </a:lnTo>
                    <a:lnTo>
                      <a:pt x="83" y="30"/>
                    </a:lnTo>
                    <a:lnTo>
                      <a:pt x="95" y="34"/>
                    </a:lnTo>
                    <a:lnTo>
                      <a:pt x="101" y="39"/>
                    </a:lnTo>
                    <a:lnTo>
                      <a:pt x="108" y="45"/>
                    </a:lnTo>
                    <a:lnTo>
                      <a:pt x="122" y="26"/>
                    </a:lnTo>
                    <a:lnTo>
                      <a:pt x="129" y="19"/>
                    </a:lnTo>
                    <a:lnTo>
                      <a:pt x="131" y="16"/>
                    </a:lnTo>
                    <a:lnTo>
                      <a:pt x="132" y="13"/>
                    </a:lnTo>
                    <a:lnTo>
                      <a:pt x="132" y="11"/>
                    </a:lnTo>
                    <a:lnTo>
                      <a:pt x="128" y="9"/>
                    </a:lnTo>
                    <a:lnTo>
                      <a:pt x="119" y="3"/>
                    </a:lnTo>
                    <a:close/>
                    <a:moveTo>
                      <a:pt x="99" y="55"/>
                    </a:moveTo>
                    <a:lnTo>
                      <a:pt x="92" y="45"/>
                    </a:lnTo>
                    <a:lnTo>
                      <a:pt x="85" y="39"/>
                    </a:lnTo>
                    <a:lnTo>
                      <a:pt x="78" y="36"/>
                    </a:lnTo>
                    <a:lnTo>
                      <a:pt x="72" y="34"/>
                    </a:lnTo>
                    <a:lnTo>
                      <a:pt x="67" y="36"/>
                    </a:lnTo>
                    <a:lnTo>
                      <a:pt x="63" y="37"/>
                    </a:lnTo>
                    <a:lnTo>
                      <a:pt x="52" y="46"/>
                    </a:lnTo>
                    <a:lnTo>
                      <a:pt x="39" y="57"/>
                    </a:lnTo>
                    <a:lnTo>
                      <a:pt x="27" y="69"/>
                    </a:lnTo>
                    <a:lnTo>
                      <a:pt x="20" y="80"/>
                    </a:lnTo>
                    <a:lnTo>
                      <a:pt x="19" y="86"/>
                    </a:lnTo>
                    <a:lnTo>
                      <a:pt x="17" y="89"/>
                    </a:lnTo>
                    <a:lnTo>
                      <a:pt x="17" y="92"/>
                    </a:lnTo>
                    <a:lnTo>
                      <a:pt x="19" y="93"/>
                    </a:lnTo>
                    <a:lnTo>
                      <a:pt x="26" y="95"/>
                    </a:lnTo>
                    <a:lnTo>
                      <a:pt x="37" y="95"/>
                    </a:lnTo>
                    <a:lnTo>
                      <a:pt x="53" y="90"/>
                    </a:lnTo>
                    <a:lnTo>
                      <a:pt x="70" y="82"/>
                    </a:lnTo>
                    <a:lnTo>
                      <a:pt x="85" y="70"/>
                    </a:lnTo>
                    <a:lnTo>
                      <a:pt x="99" y="55"/>
                    </a:lnTo>
                    <a:close/>
                  </a:path>
                </a:pathLst>
              </a:custGeom>
              <a:solidFill>
                <a:srgbClr val="0000FF"/>
              </a:solidFill>
              <a:ln w="3810">
                <a:solidFill>
                  <a:srgbClr val="0000FF"/>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2" name="Freeform 116"/>
              <p:cNvSpPr>
                <a:spLocks/>
              </p:cNvSpPr>
              <p:nvPr/>
            </p:nvSpPr>
            <p:spPr bwMode="auto">
              <a:xfrm>
                <a:off x="1216" y="1729"/>
                <a:ext cx="150" cy="153"/>
              </a:xfrm>
              <a:custGeom>
                <a:avLst/>
                <a:gdLst>
                  <a:gd name="T0" fmla="*/ 2 w 150"/>
                  <a:gd name="T1" fmla="*/ 131 h 153"/>
                  <a:gd name="T2" fmla="*/ 13 w 150"/>
                  <a:gd name="T3" fmla="*/ 134 h 153"/>
                  <a:gd name="T4" fmla="*/ 19 w 150"/>
                  <a:gd name="T5" fmla="*/ 131 h 153"/>
                  <a:gd name="T6" fmla="*/ 25 w 150"/>
                  <a:gd name="T7" fmla="*/ 121 h 153"/>
                  <a:gd name="T8" fmla="*/ 39 w 150"/>
                  <a:gd name="T9" fmla="*/ 91 h 153"/>
                  <a:gd name="T10" fmla="*/ 59 w 150"/>
                  <a:gd name="T11" fmla="*/ 49 h 153"/>
                  <a:gd name="T12" fmla="*/ 71 w 150"/>
                  <a:gd name="T13" fmla="*/ 23 h 153"/>
                  <a:gd name="T14" fmla="*/ 72 w 150"/>
                  <a:gd name="T15" fmla="*/ 16 h 153"/>
                  <a:gd name="T16" fmla="*/ 66 w 150"/>
                  <a:gd name="T17" fmla="*/ 11 h 153"/>
                  <a:gd name="T18" fmla="*/ 56 w 150"/>
                  <a:gd name="T19" fmla="*/ 6 h 153"/>
                  <a:gd name="T20" fmla="*/ 66 w 150"/>
                  <a:gd name="T21" fmla="*/ 3 h 153"/>
                  <a:gd name="T22" fmla="*/ 79 w 150"/>
                  <a:gd name="T23" fmla="*/ 8 h 153"/>
                  <a:gd name="T24" fmla="*/ 92 w 150"/>
                  <a:gd name="T25" fmla="*/ 12 h 153"/>
                  <a:gd name="T26" fmla="*/ 108 w 150"/>
                  <a:gd name="T27" fmla="*/ 15 h 153"/>
                  <a:gd name="T28" fmla="*/ 119 w 150"/>
                  <a:gd name="T29" fmla="*/ 18 h 153"/>
                  <a:gd name="T30" fmla="*/ 140 w 150"/>
                  <a:gd name="T31" fmla="*/ 28 h 153"/>
                  <a:gd name="T32" fmla="*/ 148 w 150"/>
                  <a:gd name="T33" fmla="*/ 41 h 153"/>
                  <a:gd name="T34" fmla="*/ 148 w 150"/>
                  <a:gd name="T35" fmla="*/ 59 h 153"/>
                  <a:gd name="T36" fmla="*/ 134 w 150"/>
                  <a:gd name="T37" fmla="*/ 82 h 153"/>
                  <a:gd name="T38" fmla="*/ 117 w 150"/>
                  <a:gd name="T39" fmla="*/ 95 h 153"/>
                  <a:gd name="T40" fmla="*/ 98 w 150"/>
                  <a:gd name="T41" fmla="*/ 100 h 153"/>
                  <a:gd name="T42" fmla="*/ 76 w 150"/>
                  <a:gd name="T43" fmla="*/ 94 h 153"/>
                  <a:gd name="T44" fmla="*/ 71 w 150"/>
                  <a:gd name="T45" fmla="*/ 81 h 153"/>
                  <a:gd name="T46" fmla="*/ 85 w 150"/>
                  <a:gd name="T47" fmla="*/ 88 h 153"/>
                  <a:gd name="T48" fmla="*/ 99 w 150"/>
                  <a:gd name="T49" fmla="*/ 90 h 153"/>
                  <a:gd name="T50" fmla="*/ 112 w 150"/>
                  <a:gd name="T51" fmla="*/ 84 h 153"/>
                  <a:gd name="T52" fmla="*/ 129 w 150"/>
                  <a:gd name="T53" fmla="*/ 58 h 153"/>
                  <a:gd name="T54" fmla="*/ 129 w 150"/>
                  <a:gd name="T55" fmla="*/ 41 h 153"/>
                  <a:gd name="T56" fmla="*/ 124 w 150"/>
                  <a:gd name="T57" fmla="*/ 32 h 153"/>
                  <a:gd name="T58" fmla="*/ 108 w 150"/>
                  <a:gd name="T59" fmla="*/ 23 h 153"/>
                  <a:gd name="T60" fmla="*/ 91 w 150"/>
                  <a:gd name="T61" fmla="*/ 21 h 153"/>
                  <a:gd name="T62" fmla="*/ 50 w 150"/>
                  <a:gd name="T63" fmla="*/ 104 h 153"/>
                  <a:gd name="T64" fmla="*/ 42 w 150"/>
                  <a:gd name="T65" fmla="*/ 124 h 153"/>
                  <a:gd name="T66" fmla="*/ 37 w 150"/>
                  <a:gd name="T67" fmla="*/ 134 h 153"/>
                  <a:gd name="T68" fmla="*/ 39 w 150"/>
                  <a:gd name="T69" fmla="*/ 140 h 153"/>
                  <a:gd name="T70" fmla="*/ 45 w 150"/>
                  <a:gd name="T71" fmla="*/ 141 h 153"/>
                  <a:gd name="T72" fmla="*/ 56 w 150"/>
                  <a:gd name="T73" fmla="*/ 147 h 153"/>
                  <a:gd name="T74" fmla="*/ 45 w 150"/>
                  <a:gd name="T75" fmla="*/ 150 h 153"/>
                  <a:gd name="T76" fmla="*/ 23 w 150"/>
                  <a:gd name="T77" fmla="*/ 143 h 153"/>
                  <a:gd name="T78" fmla="*/ 0 w 150"/>
                  <a:gd name="T79"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0" h="153">
                    <a:moveTo>
                      <a:pt x="0" y="137"/>
                    </a:moveTo>
                    <a:lnTo>
                      <a:pt x="2" y="131"/>
                    </a:lnTo>
                    <a:lnTo>
                      <a:pt x="7" y="133"/>
                    </a:lnTo>
                    <a:lnTo>
                      <a:pt x="13" y="134"/>
                    </a:lnTo>
                    <a:lnTo>
                      <a:pt x="16" y="133"/>
                    </a:lnTo>
                    <a:lnTo>
                      <a:pt x="19" y="131"/>
                    </a:lnTo>
                    <a:lnTo>
                      <a:pt x="20" y="128"/>
                    </a:lnTo>
                    <a:lnTo>
                      <a:pt x="25" y="121"/>
                    </a:lnTo>
                    <a:lnTo>
                      <a:pt x="30" y="108"/>
                    </a:lnTo>
                    <a:lnTo>
                      <a:pt x="39" y="91"/>
                    </a:lnTo>
                    <a:lnTo>
                      <a:pt x="49" y="71"/>
                    </a:lnTo>
                    <a:lnTo>
                      <a:pt x="59" y="49"/>
                    </a:lnTo>
                    <a:lnTo>
                      <a:pt x="65" y="35"/>
                    </a:lnTo>
                    <a:lnTo>
                      <a:pt x="71" y="23"/>
                    </a:lnTo>
                    <a:lnTo>
                      <a:pt x="72" y="19"/>
                    </a:lnTo>
                    <a:lnTo>
                      <a:pt x="72" y="16"/>
                    </a:lnTo>
                    <a:lnTo>
                      <a:pt x="71" y="13"/>
                    </a:lnTo>
                    <a:lnTo>
                      <a:pt x="66" y="11"/>
                    </a:lnTo>
                    <a:lnTo>
                      <a:pt x="62" y="9"/>
                    </a:lnTo>
                    <a:lnTo>
                      <a:pt x="56" y="6"/>
                    </a:lnTo>
                    <a:lnTo>
                      <a:pt x="58" y="0"/>
                    </a:lnTo>
                    <a:lnTo>
                      <a:pt x="66" y="3"/>
                    </a:lnTo>
                    <a:lnTo>
                      <a:pt x="73" y="6"/>
                    </a:lnTo>
                    <a:lnTo>
                      <a:pt x="79" y="8"/>
                    </a:lnTo>
                    <a:lnTo>
                      <a:pt x="83" y="9"/>
                    </a:lnTo>
                    <a:lnTo>
                      <a:pt x="92" y="12"/>
                    </a:lnTo>
                    <a:lnTo>
                      <a:pt x="102" y="13"/>
                    </a:lnTo>
                    <a:lnTo>
                      <a:pt x="108" y="15"/>
                    </a:lnTo>
                    <a:lnTo>
                      <a:pt x="112" y="16"/>
                    </a:lnTo>
                    <a:lnTo>
                      <a:pt x="119" y="18"/>
                    </a:lnTo>
                    <a:lnTo>
                      <a:pt x="131" y="22"/>
                    </a:lnTo>
                    <a:lnTo>
                      <a:pt x="140" y="28"/>
                    </a:lnTo>
                    <a:lnTo>
                      <a:pt x="145" y="34"/>
                    </a:lnTo>
                    <a:lnTo>
                      <a:pt x="148" y="41"/>
                    </a:lnTo>
                    <a:lnTo>
                      <a:pt x="150" y="51"/>
                    </a:lnTo>
                    <a:lnTo>
                      <a:pt x="148" y="59"/>
                    </a:lnTo>
                    <a:lnTo>
                      <a:pt x="142" y="72"/>
                    </a:lnTo>
                    <a:lnTo>
                      <a:pt x="134" y="82"/>
                    </a:lnTo>
                    <a:lnTo>
                      <a:pt x="122" y="92"/>
                    </a:lnTo>
                    <a:lnTo>
                      <a:pt x="117" y="95"/>
                    </a:lnTo>
                    <a:lnTo>
                      <a:pt x="111" y="97"/>
                    </a:lnTo>
                    <a:lnTo>
                      <a:pt x="98" y="100"/>
                    </a:lnTo>
                    <a:lnTo>
                      <a:pt x="86" y="97"/>
                    </a:lnTo>
                    <a:lnTo>
                      <a:pt x="76" y="94"/>
                    </a:lnTo>
                    <a:lnTo>
                      <a:pt x="69" y="88"/>
                    </a:lnTo>
                    <a:lnTo>
                      <a:pt x="71" y="81"/>
                    </a:lnTo>
                    <a:lnTo>
                      <a:pt x="78" y="87"/>
                    </a:lnTo>
                    <a:lnTo>
                      <a:pt x="85" y="88"/>
                    </a:lnTo>
                    <a:lnTo>
                      <a:pt x="92" y="90"/>
                    </a:lnTo>
                    <a:lnTo>
                      <a:pt x="99" y="90"/>
                    </a:lnTo>
                    <a:lnTo>
                      <a:pt x="106" y="87"/>
                    </a:lnTo>
                    <a:lnTo>
                      <a:pt x="112" y="84"/>
                    </a:lnTo>
                    <a:lnTo>
                      <a:pt x="124" y="74"/>
                    </a:lnTo>
                    <a:lnTo>
                      <a:pt x="129" y="58"/>
                    </a:lnTo>
                    <a:lnTo>
                      <a:pt x="131" y="46"/>
                    </a:lnTo>
                    <a:lnTo>
                      <a:pt x="129" y="41"/>
                    </a:lnTo>
                    <a:lnTo>
                      <a:pt x="127" y="36"/>
                    </a:lnTo>
                    <a:lnTo>
                      <a:pt x="124" y="32"/>
                    </a:lnTo>
                    <a:lnTo>
                      <a:pt x="119" y="29"/>
                    </a:lnTo>
                    <a:lnTo>
                      <a:pt x="108" y="23"/>
                    </a:lnTo>
                    <a:lnTo>
                      <a:pt x="101" y="22"/>
                    </a:lnTo>
                    <a:lnTo>
                      <a:pt x="91" y="21"/>
                    </a:lnTo>
                    <a:lnTo>
                      <a:pt x="71" y="62"/>
                    </a:lnTo>
                    <a:lnTo>
                      <a:pt x="50" y="104"/>
                    </a:lnTo>
                    <a:lnTo>
                      <a:pt x="46" y="115"/>
                    </a:lnTo>
                    <a:lnTo>
                      <a:pt x="42" y="124"/>
                    </a:lnTo>
                    <a:lnTo>
                      <a:pt x="39" y="130"/>
                    </a:lnTo>
                    <a:lnTo>
                      <a:pt x="37" y="134"/>
                    </a:lnTo>
                    <a:lnTo>
                      <a:pt x="37" y="137"/>
                    </a:lnTo>
                    <a:lnTo>
                      <a:pt x="39" y="140"/>
                    </a:lnTo>
                    <a:lnTo>
                      <a:pt x="40" y="140"/>
                    </a:lnTo>
                    <a:lnTo>
                      <a:pt x="45" y="141"/>
                    </a:lnTo>
                    <a:lnTo>
                      <a:pt x="49" y="144"/>
                    </a:lnTo>
                    <a:lnTo>
                      <a:pt x="56" y="147"/>
                    </a:lnTo>
                    <a:lnTo>
                      <a:pt x="55" y="153"/>
                    </a:lnTo>
                    <a:lnTo>
                      <a:pt x="45" y="150"/>
                    </a:lnTo>
                    <a:lnTo>
                      <a:pt x="36" y="147"/>
                    </a:lnTo>
                    <a:lnTo>
                      <a:pt x="23" y="143"/>
                    </a:lnTo>
                    <a:lnTo>
                      <a:pt x="12" y="140"/>
                    </a:lnTo>
                    <a:lnTo>
                      <a:pt x="0" y="13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3" name="Freeform 117"/>
              <p:cNvSpPr>
                <a:spLocks/>
              </p:cNvSpPr>
              <p:nvPr/>
            </p:nvSpPr>
            <p:spPr bwMode="auto">
              <a:xfrm>
                <a:off x="1357" y="1804"/>
                <a:ext cx="81" cy="99"/>
              </a:xfrm>
              <a:custGeom>
                <a:avLst/>
                <a:gdLst>
                  <a:gd name="T0" fmla="*/ 4 w 81"/>
                  <a:gd name="T1" fmla="*/ 20 h 99"/>
                  <a:gd name="T2" fmla="*/ 3 w 81"/>
                  <a:gd name="T3" fmla="*/ 17 h 99"/>
                  <a:gd name="T4" fmla="*/ 12 w 81"/>
                  <a:gd name="T5" fmla="*/ 12 h 99"/>
                  <a:gd name="T6" fmla="*/ 20 w 81"/>
                  <a:gd name="T7" fmla="*/ 7 h 99"/>
                  <a:gd name="T8" fmla="*/ 32 w 81"/>
                  <a:gd name="T9" fmla="*/ 2 h 99"/>
                  <a:gd name="T10" fmla="*/ 36 w 81"/>
                  <a:gd name="T11" fmla="*/ 0 h 99"/>
                  <a:gd name="T12" fmla="*/ 40 w 81"/>
                  <a:gd name="T13" fmla="*/ 0 h 99"/>
                  <a:gd name="T14" fmla="*/ 42 w 81"/>
                  <a:gd name="T15" fmla="*/ 0 h 99"/>
                  <a:gd name="T16" fmla="*/ 43 w 81"/>
                  <a:gd name="T17" fmla="*/ 2 h 99"/>
                  <a:gd name="T18" fmla="*/ 43 w 81"/>
                  <a:gd name="T19" fmla="*/ 3 h 99"/>
                  <a:gd name="T20" fmla="*/ 43 w 81"/>
                  <a:gd name="T21" fmla="*/ 6 h 99"/>
                  <a:gd name="T22" fmla="*/ 43 w 81"/>
                  <a:gd name="T23" fmla="*/ 9 h 99"/>
                  <a:gd name="T24" fmla="*/ 42 w 81"/>
                  <a:gd name="T25" fmla="*/ 15 h 99"/>
                  <a:gd name="T26" fmla="*/ 32 w 81"/>
                  <a:gd name="T27" fmla="*/ 45 h 99"/>
                  <a:gd name="T28" fmla="*/ 40 w 81"/>
                  <a:gd name="T29" fmla="*/ 33 h 99"/>
                  <a:gd name="T30" fmla="*/ 49 w 81"/>
                  <a:gd name="T31" fmla="*/ 23 h 99"/>
                  <a:gd name="T32" fmla="*/ 56 w 81"/>
                  <a:gd name="T33" fmla="*/ 15 h 99"/>
                  <a:gd name="T34" fmla="*/ 63 w 81"/>
                  <a:gd name="T35" fmla="*/ 9 h 99"/>
                  <a:gd name="T36" fmla="*/ 69 w 81"/>
                  <a:gd name="T37" fmla="*/ 4 h 99"/>
                  <a:gd name="T38" fmla="*/ 75 w 81"/>
                  <a:gd name="T39" fmla="*/ 3 h 99"/>
                  <a:gd name="T40" fmla="*/ 78 w 81"/>
                  <a:gd name="T41" fmla="*/ 4 h 99"/>
                  <a:gd name="T42" fmla="*/ 81 w 81"/>
                  <a:gd name="T43" fmla="*/ 6 h 99"/>
                  <a:gd name="T44" fmla="*/ 78 w 81"/>
                  <a:gd name="T45" fmla="*/ 16 h 99"/>
                  <a:gd name="T46" fmla="*/ 75 w 81"/>
                  <a:gd name="T47" fmla="*/ 27 h 99"/>
                  <a:gd name="T48" fmla="*/ 72 w 81"/>
                  <a:gd name="T49" fmla="*/ 27 h 99"/>
                  <a:gd name="T50" fmla="*/ 69 w 81"/>
                  <a:gd name="T51" fmla="*/ 25 h 99"/>
                  <a:gd name="T52" fmla="*/ 65 w 81"/>
                  <a:gd name="T53" fmla="*/ 23 h 99"/>
                  <a:gd name="T54" fmla="*/ 60 w 81"/>
                  <a:gd name="T55" fmla="*/ 23 h 99"/>
                  <a:gd name="T56" fmla="*/ 56 w 81"/>
                  <a:gd name="T57" fmla="*/ 26 h 99"/>
                  <a:gd name="T58" fmla="*/ 47 w 81"/>
                  <a:gd name="T59" fmla="*/ 32 h 99"/>
                  <a:gd name="T60" fmla="*/ 39 w 81"/>
                  <a:gd name="T61" fmla="*/ 42 h 99"/>
                  <a:gd name="T62" fmla="*/ 32 w 81"/>
                  <a:gd name="T63" fmla="*/ 53 h 99"/>
                  <a:gd name="T64" fmla="*/ 26 w 81"/>
                  <a:gd name="T65" fmla="*/ 66 h 99"/>
                  <a:gd name="T66" fmla="*/ 24 w 81"/>
                  <a:gd name="T67" fmla="*/ 69 h 99"/>
                  <a:gd name="T68" fmla="*/ 23 w 81"/>
                  <a:gd name="T69" fmla="*/ 76 h 99"/>
                  <a:gd name="T70" fmla="*/ 20 w 81"/>
                  <a:gd name="T71" fmla="*/ 85 h 99"/>
                  <a:gd name="T72" fmla="*/ 16 w 81"/>
                  <a:gd name="T73" fmla="*/ 96 h 99"/>
                  <a:gd name="T74" fmla="*/ 9 w 81"/>
                  <a:gd name="T75" fmla="*/ 98 h 99"/>
                  <a:gd name="T76" fmla="*/ 1 w 81"/>
                  <a:gd name="T77" fmla="*/ 99 h 99"/>
                  <a:gd name="T78" fmla="*/ 0 w 81"/>
                  <a:gd name="T79" fmla="*/ 98 h 99"/>
                  <a:gd name="T80" fmla="*/ 10 w 81"/>
                  <a:gd name="T81" fmla="*/ 72 h 99"/>
                  <a:gd name="T82" fmla="*/ 17 w 81"/>
                  <a:gd name="T83" fmla="*/ 48 h 99"/>
                  <a:gd name="T84" fmla="*/ 20 w 81"/>
                  <a:gd name="T85" fmla="*/ 36 h 99"/>
                  <a:gd name="T86" fmla="*/ 23 w 81"/>
                  <a:gd name="T87" fmla="*/ 27 h 99"/>
                  <a:gd name="T88" fmla="*/ 24 w 81"/>
                  <a:gd name="T89" fmla="*/ 20 h 99"/>
                  <a:gd name="T90" fmla="*/ 26 w 81"/>
                  <a:gd name="T91" fmla="*/ 17 h 99"/>
                  <a:gd name="T92" fmla="*/ 24 w 81"/>
                  <a:gd name="T93" fmla="*/ 15 h 99"/>
                  <a:gd name="T94" fmla="*/ 23 w 81"/>
                  <a:gd name="T95" fmla="*/ 13 h 99"/>
                  <a:gd name="T96" fmla="*/ 20 w 81"/>
                  <a:gd name="T97" fmla="*/ 13 h 99"/>
                  <a:gd name="T98" fmla="*/ 16 w 81"/>
                  <a:gd name="T99" fmla="*/ 15 h 99"/>
                  <a:gd name="T100" fmla="*/ 12 w 81"/>
                  <a:gd name="T101" fmla="*/ 16 h 99"/>
                  <a:gd name="T102" fmla="*/ 4 w 81"/>
                  <a:gd name="T103" fmla="*/ 2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1" h="99">
                    <a:moveTo>
                      <a:pt x="4" y="20"/>
                    </a:moveTo>
                    <a:lnTo>
                      <a:pt x="3" y="17"/>
                    </a:lnTo>
                    <a:lnTo>
                      <a:pt x="12" y="12"/>
                    </a:lnTo>
                    <a:lnTo>
                      <a:pt x="20" y="7"/>
                    </a:lnTo>
                    <a:lnTo>
                      <a:pt x="32" y="2"/>
                    </a:lnTo>
                    <a:lnTo>
                      <a:pt x="36" y="0"/>
                    </a:lnTo>
                    <a:lnTo>
                      <a:pt x="40" y="0"/>
                    </a:lnTo>
                    <a:lnTo>
                      <a:pt x="42" y="0"/>
                    </a:lnTo>
                    <a:lnTo>
                      <a:pt x="43" y="2"/>
                    </a:lnTo>
                    <a:lnTo>
                      <a:pt x="43" y="3"/>
                    </a:lnTo>
                    <a:lnTo>
                      <a:pt x="43" y="6"/>
                    </a:lnTo>
                    <a:lnTo>
                      <a:pt x="43" y="9"/>
                    </a:lnTo>
                    <a:lnTo>
                      <a:pt x="42" y="15"/>
                    </a:lnTo>
                    <a:lnTo>
                      <a:pt x="32" y="45"/>
                    </a:lnTo>
                    <a:lnTo>
                      <a:pt x="40" y="33"/>
                    </a:lnTo>
                    <a:lnTo>
                      <a:pt x="49" y="23"/>
                    </a:lnTo>
                    <a:lnTo>
                      <a:pt x="56" y="15"/>
                    </a:lnTo>
                    <a:lnTo>
                      <a:pt x="63" y="9"/>
                    </a:lnTo>
                    <a:lnTo>
                      <a:pt x="69" y="4"/>
                    </a:lnTo>
                    <a:lnTo>
                      <a:pt x="75" y="3"/>
                    </a:lnTo>
                    <a:lnTo>
                      <a:pt x="78" y="4"/>
                    </a:lnTo>
                    <a:lnTo>
                      <a:pt x="81" y="6"/>
                    </a:lnTo>
                    <a:lnTo>
                      <a:pt x="78" y="16"/>
                    </a:lnTo>
                    <a:lnTo>
                      <a:pt x="75" y="27"/>
                    </a:lnTo>
                    <a:lnTo>
                      <a:pt x="72" y="27"/>
                    </a:lnTo>
                    <a:lnTo>
                      <a:pt x="69" y="25"/>
                    </a:lnTo>
                    <a:lnTo>
                      <a:pt x="65" y="23"/>
                    </a:lnTo>
                    <a:lnTo>
                      <a:pt x="60" y="23"/>
                    </a:lnTo>
                    <a:lnTo>
                      <a:pt x="56" y="26"/>
                    </a:lnTo>
                    <a:lnTo>
                      <a:pt x="47" y="32"/>
                    </a:lnTo>
                    <a:lnTo>
                      <a:pt x="39" y="42"/>
                    </a:lnTo>
                    <a:lnTo>
                      <a:pt x="32" y="53"/>
                    </a:lnTo>
                    <a:lnTo>
                      <a:pt x="26" y="66"/>
                    </a:lnTo>
                    <a:lnTo>
                      <a:pt x="24" y="69"/>
                    </a:lnTo>
                    <a:lnTo>
                      <a:pt x="23" y="76"/>
                    </a:lnTo>
                    <a:lnTo>
                      <a:pt x="20" y="85"/>
                    </a:lnTo>
                    <a:lnTo>
                      <a:pt x="16" y="96"/>
                    </a:lnTo>
                    <a:lnTo>
                      <a:pt x="9" y="98"/>
                    </a:lnTo>
                    <a:lnTo>
                      <a:pt x="1" y="99"/>
                    </a:lnTo>
                    <a:lnTo>
                      <a:pt x="0" y="98"/>
                    </a:lnTo>
                    <a:lnTo>
                      <a:pt x="10" y="72"/>
                    </a:lnTo>
                    <a:lnTo>
                      <a:pt x="17" y="48"/>
                    </a:lnTo>
                    <a:lnTo>
                      <a:pt x="20" y="36"/>
                    </a:lnTo>
                    <a:lnTo>
                      <a:pt x="23" y="27"/>
                    </a:lnTo>
                    <a:lnTo>
                      <a:pt x="24" y="20"/>
                    </a:lnTo>
                    <a:lnTo>
                      <a:pt x="26" y="17"/>
                    </a:lnTo>
                    <a:lnTo>
                      <a:pt x="24" y="15"/>
                    </a:lnTo>
                    <a:lnTo>
                      <a:pt x="23" y="13"/>
                    </a:lnTo>
                    <a:lnTo>
                      <a:pt x="20" y="13"/>
                    </a:lnTo>
                    <a:lnTo>
                      <a:pt x="16" y="15"/>
                    </a:lnTo>
                    <a:lnTo>
                      <a:pt x="12" y="16"/>
                    </a:lnTo>
                    <a:lnTo>
                      <a:pt x="4" y="20"/>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18"/>
              <p:cNvSpPr>
                <a:spLocks noEditPoints="1"/>
              </p:cNvSpPr>
              <p:nvPr/>
            </p:nvSpPr>
            <p:spPr bwMode="auto">
              <a:xfrm>
                <a:off x="1436" y="1758"/>
                <a:ext cx="49" cy="153"/>
              </a:xfrm>
              <a:custGeom>
                <a:avLst/>
                <a:gdLst>
                  <a:gd name="T0" fmla="*/ 29 w 49"/>
                  <a:gd name="T1" fmla="*/ 13 h 153"/>
                  <a:gd name="T2" fmla="*/ 30 w 49"/>
                  <a:gd name="T3" fmla="*/ 9 h 153"/>
                  <a:gd name="T4" fmla="*/ 33 w 49"/>
                  <a:gd name="T5" fmla="*/ 5 h 153"/>
                  <a:gd name="T6" fmla="*/ 36 w 49"/>
                  <a:gd name="T7" fmla="*/ 2 h 153"/>
                  <a:gd name="T8" fmla="*/ 40 w 49"/>
                  <a:gd name="T9" fmla="*/ 0 h 153"/>
                  <a:gd name="T10" fmla="*/ 43 w 49"/>
                  <a:gd name="T11" fmla="*/ 2 h 153"/>
                  <a:gd name="T12" fmla="*/ 46 w 49"/>
                  <a:gd name="T13" fmla="*/ 3 h 153"/>
                  <a:gd name="T14" fmla="*/ 48 w 49"/>
                  <a:gd name="T15" fmla="*/ 6 h 153"/>
                  <a:gd name="T16" fmla="*/ 49 w 49"/>
                  <a:gd name="T17" fmla="*/ 9 h 153"/>
                  <a:gd name="T18" fmla="*/ 48 w 49"/>
                  <a:gd name="T19" fmla="*/ 15 h 153"/>
                  <a:gd name="T20" fmla="*/ 45 w 49"/>
                  <a:gd name="T21" fmla="*/ 19 h 153"/>
                  <a:gd name="T22" fmla="*/ 42 w 49"/>
                  <a:gd name="T23" fmla="*/ 22 h 153"/>
                  <a:gd name="T24" fmla="*/ 37 w 49"/>
                  <a:gd name="T25" fmla="*/ 23 h 153"/>
                  <a:gd name="T26" fmla="*/ 35 w 49"/>
                  <a:gd name="T27" fmla="*/ 22 h 153"/>
                  <a:gd name="T28" fmla="*/ 32 w 49"/>
                  <a:gd name="T29" fmla="*/ 20 h 153"/>
                  <a:gd name="T30" fmla="*/ 29 w 49"/>
                  <a:gd name="T31" fmla="*/ 17 h 153"/>
                  <a:gd name="T32" fmla="*/ 29 w 49"/>
                  <a:gd name="T33" fmla="*/ 13 h 153"/>
                  <a:gd name="T34" fmla="*/ 3 w 49"/>
                  <a:gd name="T35" fmla="*/ 72 h 153"/>
                  <a:gd name="T36" fmla="*/ 0 w 49"/>
                  <a:gd name="T37" fmla="*/ 69 h 153"/>
                  <a:gd name="T38" fmla="*/ 12 w 49"/>
                  <a:gd name="T39" fmla="*/ 61 h 153"/>
                  <a:gd name="T40" fmla="*/ 22 w 49"/>
                  <a:gd name="T41" fmla="*/ 55 h 153"/>
                  <a:gd name="T42" fmla="*/ 29 w 49"/>
                  <a:gd name="T43" fmla="*/ 50 h 153"/>
                  <a:gd name="T44" fmla="*/ 35 w 49"/>
                  <a:gd name="T45" fmla="*/ 49 h 153"/>
                  <a:gd name="T46" fmla="*/ 36 w 49"/>
                  <a:gd name="T47" fmla="*/ 50 h 153"/>
                  <a:gd name="T48" fmla="*/ 37 w 49"/>
                  <a:gd name="T49" fmla="*/ 50 h 153"/>
                  <a:gd name="T50" fmla="*/ 39 w 49"/>
                  <a:gd name="T51" fmla="*/ 53 h 153"/>
                  <a:gd name="T52" fmla="*/ 39 w 49"/>
                  <a:gd name="T53" fmla="*/ 55 h 153"/>
                  <a:gd name="T54" fmla="*/ 39 w 49"/>
                  <a:gd name="T55" fmla="*/ 59 h 153"/>
                  <a:gd name="T56" fmla="*/ 37 w 49"/>
                  <a:gd name="T57" fmla="*/ 65 h 153"/>
                  <a:gd name="T58" fmla="*/ 35 w 49"/>
                  <a:gd name="T59" fmla="*/ 79 h 153"/>
                  <a:gd name="T60" fmla="*/ 29 w 49"/>
                  <a:gd name="T61" fmla="*/ 99 h 153"/>
                  <a:gd name="T62" fmla="*/ 25 w 49"/>
                  <a:gd name="T63" fmla="*/ 115 h 153"/>
                  <a:gd name="T64" fmla="*/ 23 w 49"/>
                  <a:gd name="T65" fmla="*/ 127 h 153"/>
                  <a:gd name="T66" fmla="*/ 22 w 49"/>
                  <a:gd name="T67" fmla="*/ 134 h 153"/>
                  <a:gd name="T68" fmla="*/ 23 w 49"/>
                  <a:gd name="T69" fmla="*/ 137 h 153"/>
                  <a:gd name="T70" fmla="*/ 26 w 49"/>
                  <a:gd name="T71" fmla="*/ 138 h 153"/>
                  <a:gd name="T72" fmla="*/ 27 w 49"/>
                  <a:gd name="T73" fmla="*/ 138 h 153"/>
                  <a:gd name="T74" fmla="*/ 32 w 49"/>
                  <a:gd name="T75" fmla="*/ 135 h 153"/>
                  <a:gd name="T76" fmla="*/ 36 w 49"/>
                  <a:gd name="T77" fmla="*/ 132 h 153"/>
                  <a:gd name="T78" fmla="*/ 42 w 49"/>
                  <a:gd name="T79" fmla="*/ 128 h 153"/>
                  <a:gd name="T80" fmla="*/ 45 w 49"/>
                  <a:gd name="T81" fmla="*/ 132 h 153"/>
                  <a:gd name="T82" fmla="*/ 30 w 49"/>
                  <a:gd name="T83" fmla="*/ 144 h 153"/>
                  <a:gd name="T84" fmla="*/ 20 w 49"/>
                  <a:gd name="T85" fmla="*/ 150 h 153"/>
                  <a:gd name="T86" fmla="*/ 16 w 49"/>
                  <a:gd name="T87" fmla="*/ 151 h 153"/>
                  <a:gd name="T88" fmla="*/ 13 w 49"/>
                  <a:gd name="T89" fmla="*/ 153 h 153"/>
                  <a:gd name="T90" fmla="*/ 10 w 49"/>
                  <a:gd name="T91" fmla="*/ 151 h 153"/>
                  <a:gd name="T92" fmla="*/ 7 w 49"/>
                  <a:gd name="T93" fmla="*/ 150 h 153"/>
                  <a:gd name="T94" fmla="*/ 6 w 49"/>
                  <a:gd name="T95" fmla="*/ 147 h 153"/>
                  <a:gd name="T96" fmla="*/ 6 w 49"/>
                  <a:gd name="T97" fmla="*/ 142 h 153"/>
                  <a:gd name="T98" fmla="*/ 6 w 49"/>
                  <a:gd name="T99" fmla="*/ 138 h 153"/>
                  <a:gd name="T100" fmla="*/ 7 w 49"/>
                  <a:gd name="T101" fmla="*/ 132 h 153"/>
                  <a:gd name="T102" fmla="*/ 9 w 49"/>
                  <a:gd name="T103" fmla="*/ 125 h 153"/>
                  <a:gd name="T104" fmla="*/ 12 w 49"/>
                  <a:gd name="T105" fmla="*/ 115 h 153"/>
                  <a:gd name="T106" fmla="*/ 16 w 49"/>
                  <a:gd name="T107" fmla="*/ 98 h 153"/>
                  <a:gd name="T108" fmla="*/ 19 w 49"/>
                  <a:gd name="T109" fmla="*/ 84 h 153"/>
                  <a:gd name="T110" fmla="*/ 22 w 49"/>
                  <a:gd name="T111" fmla="*/ 73 h 153"/>
                  <a:gd name="T112" fmla="*/ 22 w 49"/>
                  <a:gd name="T113" fmla="*/ 68 h 153"/>
                  <a:gd name="T114" fmla="*/ 22 w 49"/>
                  <a:gd name="T115" fmla="*/ 65 h 153"/>
                  <a:gd name="T116" fmla="*/ 19 w 49"/>
                  <a:gd name="T117" fmla="*/ 63 h 153"/>
                  <a:gd name="T118" fmla="*/ 17 w 49"/>
                  <a:gd name="T119" fmla="*/ 63 h 153"/>
                  <a:gd name="T120" fmla="*/ 13 w 49"/>
                  <a:gd name="T121" fmla="*/ 66 h 153"/>
                  <a:gd name="T122" fmla="*/ 3 w 49"/>
                  <a:gd name="T123" fmla="*/ 7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 h="153">
                    <a:moveTo>
                      <a:pt x="29" y="13"/>
                    </a:moveTo>
                    <a:lnTo>
                      <a:pt x="30" y="9"/>
                    </a:lnTo>
                    <a:lnTo>
                      <a:pt x="33" y="5"/>
                    </a:lnTo>
                    <a:lnTo>
                      <a:pt x="36" y="2"/>
                    </a:lnTo>
                    <a:lnTo>
                      <a:pt x="40" y="0"/>
                    </a:lnTo>
                    <a:lnTo>
                      <a:pt x="43" y="2"/>
                    </a:lnTo>
                    <a:lnTo>
                      <a:pt x="46" y="3"/>
                    </a:lnTo>
                    <a:lnTo>
                      <a:pt x="48" y="6"/>
                    </a:lnTo>
                    <a:lnTo>
                      <a:pt x="49" y="9"/>
                    </a:lnTo>
                    <a:lnTo>
                      <a:pt x="48" y="15"/>
                    </a:lnTo>
                    <a:lnTo>
                      <a:pt x="45" y="19"/>
                    </a:lnTo>
                    <a:lnTo>
                      <a:pt x="42" y="22"/>
                    </a:lnTo>
                    <a:lnTo>
                      <a:pt x="37" y="23"/>
                    </a:lnTo>
                    <a:lnTo>
                      <a:pt x="35" y="22"/>
                    </a:lnTo>
                    <a:lnTo>
                      <a:pt x="32" y="20"/>
                    </a:lnTo>
                    <a:lnTo>
                      <a:pt x="29" y="17"/>
                    </a:lnTo>
                    <a:lnTo>
                      <a:pt x="29" y="13"/>
                    </a:lnTo>
                    <a:close/>
                    <a:moveTo>
                      <a:pt x="3" y="72"/>
                    </a:moveTo>
                    <a:lnTo>
                      <a:pt x="0" y="69"/>
                    </a:lnTo>
                    <a:lnTo>
                      <a:pt x="12" y="61"/>
                    </a:lnTo>
                    <a:lnTo>
                      <a:pt x="22" y="55"/>
                    </a:lnTo>
                    <a:lnTo>
                      <a:pt x="29" y="50"/>
                    </a:lnTo>
                    <a:lnTo>
                      <a:pt x="35" y="49"/>
                    </a:lnTo>
                    <a:lnTo>
                      <a:pt x="36" y="50"/>
                    </a:lnTo>
                    <a:lnTo>
                      <a:pt x="37" y="50"/>
                    </a:lnTo>
                    <a:lnTo>
                      <a:pt x="39" y="53"/>
                    </a:lnTo>
                    <a:lnTo>
                      <a:pt x="39" y="55"/>
                    </a:lnTo>
                    <a:lnTo>
                      <a:pt x="39" y="59"/>
                    </a:lnTo>
                    <a:lnTo>
                      <a:pt x="37" y="65"/>
                    </a:lnTo>
                    <a:lnTo>
                      <a:pt x="35" y="79"/>
                    </a:lnTo>
                    <a:lnTo>
                      <a:pt x="29" y="99"/>
                    </a:lnTo>
                    <a:lnTo>
                      <a:pt x="25" y="115"/>
                    </a:lnTo>
                    <a:lnTo>
                      <a:pt x="23" y="127"/>
                    </a:lnTo>
                    <a:lnTo>
                      <a:pt x="22" y="134"/>
                    </a:lnTo>
                    <a:lnTo>
                      <a:pt x="23" y="137"/>
                    </a:lnTo>
                    <a:lnTo>
                      <a:pt x="26" y="138"/>
                    </a:lnTo>
                    <a:lnTo>
                      <a:pt x="27" y="138"/>
                    </a:lnTo>
                    <a:lnTo>
                      <a:pt x="32" y="135"/>
                    </a:lnTo>
                    <a:lnTo>
                      <a:pt x="36" y="132"/>
                    </a:lnTo>
                    <a:lnTo>
                      <a:pt x="42" y="128"/>
                    </a:lnTo>
                    <a:lnTo>
                      <a:pt x="45" y="132"/>
                    </a:lnTo>
                    <a:lnTo>
                      <a:pt x="30" y="144"/>
                    </a:lnTo>
                    <a:lnTo>
                      <a:pt x="20" y="150"/>
                    </a:lnTo>
                    <a:lnTo>
                      <a:pt x="16" y="151"/>
                    </a:lnTo>
                    <a:lnTo>
                      <a:pt x="13" y="153"/>
                    </a:lnTo>
                    <a:lnTo>
                      <a:pt x="10" y="151"/>
                    </a:lnTo>
                    <a:lnTo>
                      <a:pt x="7" y="150"/>
                    </a:lnTo>
                    <a:lnTo>
                      <a:pt x="6" y="147"/>
                    </a:lnTo>
                    <a:lnTo>
                      <a:pt x="6" y="142"/>
                    </a:lnTo>
                    <a:lnTo>
                      <a:pt x="6" y="138"/>
                    </a:lnTo>
                    <a:lnTo>
                      <a:pt x="7" y="132"/>
                    </a:lnTo>
                    <a:lnTo>
                      <a:pt x="9" y="125"/>
                    </a:lnTo>
                    <a:lnTo>
                      <a:pt x="12" y="115"/>
                    </a:lnTo>
                    <a:lnTo>
                      <a:pt x="16" y="98"/>
                    </a:lnTo>
                    <a:lnTo>
                      <a:pt x="19" y="84"/>
                    </a:lnTo>
                    <a:lnTo>
                      <a:pt x="22" y="73"/>
                    </a:lnTo>
                    <a:lnTo>
                      <a:pt x="22" y="68"/>
                    </a:lnTo>
                    <a:lnTo>
                      <a:pt x="22" y="65"/>
                    </a:lnTo>
                    <a:lnTo>
                      <a:pt x="19" y="63"/>
                    </a:lnTo>
                    <a:lnTo>
                      <a:pt x="17" y="63"/>
                    </a:lnTo>
                    <a:lnTo>
                      <a:pt x="13" y="66"/>
                    </a:lnTo>
                    <a:lnTo>
                      <a:pt x="3" y="72"/>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5" name="Freeform 119"/>
              <p:cNvSpPr>
                <a:spLocks/>
              </p:cNvSpPr>
              <p:nvPr/>
            </p:nvSpPr>
            <p:spPr bwMode="auto">
              <a:xfrm>
                <a:off x="1489" y="1788"/>
                <a:ext cx="160" cy="124"/>
              </a:xfrm>
              <a:custGeom>
                <a:avLst/>
                <a:gdLst>
                  <a:gd name="T0" fmla="*/ 0 w 160"/>
                  <a:gd name="T1" fmla="*/ 42 h 124"/>
                  <a:gd name="T2" fmla="*/ 13 w 160"/>
                  <a:gd name="T3" fmla="*/ 31 h 124"/>
                  <a:gd name="T4" fmla="*/ 26 w 160"/>
                  <a:gd name="T5" fmla="*/ 20 h 124"/>
                  <a:gd name="T6" fmla="*/ 32 w 160"/>
                  <a:gd name="T7" fmla="*/ 18 h 124"/>
                  <a:gd name="T8" fmla="*/ 35 w 160"/>
                  <a:gd name="T9" fmla="*/ 20 h 124"/>
                  <a:gd name="T10" fmla="*/ 36 w 160"/>
                  <a:gd name="T11" fmla="*/ 28 h 124"/>
                  <a:gd name="T12" fmla="*/ 36 w 160"/>
                  <a:gd name="T13" fmla="*/ 35 h 124"/>
                  <a:gd name="T14" fmla="*/ 35 w 160"/>
                  <a:gd name="T15" fmla="*/ 61 h 124"/>
                  <a:gd name="T16" fmla="*/ 52 w 160"/>
                  <a:gd name="T17" fmla="*/ 32 h 124"/>
                  <a:gd name="T18" fmla="*/ 65 w 160"/>
                  <a:gd name="T19" fmla="*/ 19 h 124"/>
                  <a:gd name="T20" fmla="*/ 76 w 160"/>
                  <a:gd name="T21" fmla="*/ 12 h 124"/>
                  <a:gd name="T22" fmla="*/ 84 w 160"/>
                  <a:gd name="T23" fmla="*/ 10 h 124"/>
                  <a:gd name="T24" fmla="*/ 87 w 160"/>
                  <a:gd name="T25" fmla="*/ 13 h 124"/>
                  <a:gd name="T26" fmla="*/ 88 w 160"/>
                  <a:gd name="T27" fmla="*/ 19 h 124"/>
                  <a:gd name="T28" fmla="*/ 88 w 160"/>
                  <a:gd name="T29" fmla="*/ 38 h 124"/>
                  <a:gd name="T30" fmla="*/ 95 w 160"/>
                  <a:gd name="T31" fmla="*/ 38 h 124"/>
                  <a:gd name="T32" fmla="*/ 114 w 160"/>
                  <a:gd name="T33" fmla="*/ 15 h 124"/>
                  <a:gd name="T34" fmla="*/ 131 w 160"/>
                  <a:gd name="T35" fmla="*/ 2 h 124"/>
                  <a:gd name="T36" fmla="*/ 140 w 160"/>
                  <a:gd name="T37" fmla="*/ 0 h 124"/>
                  <a:gd name="T38" fmla="*/ 143 w 160"/>
                  <a:gd name="T39" fmla="*/ 3 h 124"/>
                  <a:gd name="T40" fmla="*/ 143 w 160"/>
                  <a:gd name="T41" fmla="*/ 10 h 124"/>
                  <a:gd name="T42" fmla="*/ 141 w 160"/>
                  <a:gd name="T43" fmla="*/ 36 h 124"/>
                  <a:gd name="T44" fmla="*/ 138 w 160"/>
                  <a:gd name="T45" fmla="*/ 69 h 124"/>
                  <a:gd name="T46" fmla="*/ 138 w 160"/>
                  <a:gd name="T47" fmla="*/ 84 h 124"/>
                  <a:gd name="T48" fmla="*/ 138 w 160"/>
                  <a:gd name="T49" fmla="*/ 88 h 124"/>
                  <a:gd name="T50" fmla="*/ 141 w 160"/>
                  <a:gd name="T51" fmla="*/ 91 h 124"/>
                  <a:gd name="T52" fmla="*/ 144 w 160"/>
                  <a:gd name="T53" fmla="*/ 89 h 124"/>
                  <a:gd name="T54" fmla="*/ 150 w 160"/>
                  <a:gd name="T55" fmla="*/ 85 h 124"/>
                  <a:gd name="T56" fmla="*/ 160 w 160"/>
                  <a:gd name="T57" fmla="*/ 82 h 124"/>
                  <a:gd name="T58" fmla="*/ 141 w 160"/>
                  <a:gd name="T59" fmla="*/ 100 h 124"/>
                  <a:gd name="T60" fmla="*/ 134 w 160"/>
                  <a:gd name="T61" fmla="*/ 104 h 124"/>
                  <a:gd name="T62" fmla="*/ 128 w 160"/>
                  <a:gd name="T63" fmla="*/ 105 h 124"/>
                  <a:gd name="T64" fmla="*/ 124 w 160"/>
                  <a:gd name="T65" fmla="*/ 102 h 124"/>
                  <a:gd name="T66" fmla="*/ 123 w 160"/>
                  <a:gd name="T67" fmla="*/ 95 h 124"/>
                  <a:gd name="T68" fmla="*/ 124 w 160"/>
                  <a:gd name="T69" fmla="*/ 81 h 124"/>
                  <a:gd name="T70" fmla="*/ 127 w 160"/>
                  <a:gd name="T71" fmla="*/ 52 h 124"/>
                  <a:gd name="T72" fmla="*/ 128 w 160"/>
                  <a:gd name="T73" fmla="*/ 28 h 124"/>
                  <a:gd name="T74" fmla="*/ 127 w 160"/>
                  <a:gd name="T75" fmla="*/ 18 h 124"/>
                  <a:gd name="T76" fmla="*/ 125 w 160"/>
                  <a:gd name="T77" fmla="*/ 16 h 124"/>
                  <a:gd name="T78" fmla="*/ 121 w 160"/>
                  <a:gd name="T79" fmla="*/ 18 h 124"/>
                  <a:gd name="T80" fmla="*/ 108 w 160"/>
                  <a:gd name="T81" fmla="*/ 28 h 124"/>
                  <a:gd name="T82" fmla="*/ 89 w 160"/>
                  <a:gd name="T83" fmla="*/ 59 h 124"/>
                  <a:gd name="T84" fmla="*/ 87 w 160"/>
                  <a:gd name="T85" fmla="*/ 79 h 124"/>
                  <a:gd name="T86" fmla="*/ 85 w 160"/>
                  <a:gd name="T87" fmla="*/ 110 h 124"/>
                  <a:gd name="T88" fmla="*/ 72 w 160"/>
                  <a:gd name="T89" fmla="*/ 115 h 124"/>
                  <a:gd name="T90" fmla="*/ 71 w 160"/>
                  <a:gd name="T91" fmla="*/ 95 h 124"/>
                  <a:gd name="T92" fmla="*/ 74 w 160"/>
                  <a:gd name="T93" fmla="*/ 65 h 124"/>
                  <a:gd name="T94" fmla="*/ 74 w 160"/>
                  <a:gd name="T95" fmla="*/ 41 h 124"/>
                  <a:gd name="T96" fmla="*/ 72 w 160"/>
                  <a:gd name="T97" fmla="*/ 28 h 124"/>
                  <a:gd name="T98" fmla="*/ 71 w 160"/>
                  <a:gd name="T99" fmla="*/ 25 h 124"/>
                  <a:gd name="T100" fmla="*/ 64 w 160"/>
                  <a:gd name="T101" fmla="*/ 28 h 124"/>
                  <a:gd name="T102" fmla="*/ 45 w 160"/>
                  <a:gd name="T103" fmla="*/ 51 h 124"/>
                  <a:gd name="T104" fmla="*/ 36 w 160"/>
                  <a:gd name="T105" fmla="*/ 77 h 124"/>
                  <a:gd name="T106" fmla="*/ 33 w 160"/>
                  <a:gd name="T107" fmla="*/ 102 h 124"/>
                  <a:gd name="T108" fmla="*/ 26 w 160"/>
                  <a:gd name="T109" fmla="*/ 121 h 124"/>
                  <a:gd name="T110" fmla="*/ 18 w 160"/>
                  <a:gd name="T111" fmla="*/ 123 h 124"/>
                  <a:gd name="T112" fmla="*/ 22 w 160"/>
                  <a:gd name="T113" fmla="*/ 79 h 124"/>
                  <a:gd name="T114" fmla="*/ 22 w 160"/>
                  <a:gd name="T115" fmla="*/ 58 h 124"/>
                  <a:gd name="T116" fmla="*/ 22 w 160"/>
                  <a:gd name="T117" fmla="*/ 39 h 124"/>
                  <a:gd name="T118" fmla="*/ 20 w 160"/>
                  <a:gd name="T119" fmla="*/ 36 h 124"/>
                  <a:gd name="T120" fmla="*/ 18 w 160"/>
                  <a:gd name="T121" fmla="*/ 35 h 124"/>
                  <a:gd name="T122" fmla="*/ 12 w 160"/>
                  <a:gd name="T123" fmla="*/ 3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24">
                    <a:moveTo>
                      <a:pt x="3" y="46"/>
                    </a:moveTo>
                    <a:lnTo>
                      <a:pt x="0" y="42"/>
                    </a:lnTo>
                    <a:lnTo>
                      <a:pt x="7" y="35"/>
                    </a:lnTo>
                    <a:lnTo>
                      <a:pt x="13" y="31"/>
                    </a:lnTo>
                    <a:lnTo>
                      <a:pt x="22" y="22"/>
                    </a:lnTo>
                    <a:lnTo>
                      <a:pt x="26" y="20"/>
                    </a:lnTo>
                    <a:lnTo>
                      <a:pt x="30" y="19"/>
                    </a:lnTo>
                    <a:lnTo>
                      <a:pt x="32" y="18"/>
                    </a:lnTo>
                    <a:lnTo>
                      <a:pt x="33" y="19"/>
                    </a:lnTo>
                    <a:lnTo>
                      <a:pt x="35" y="20"/>
                    </a:lnTo>
                    <a:lnTo>
                      <a:pt x="36" y="23"/>
                    </a:lnTo>
                    <a:lnTo>
                      <a:pt x="36" y="28"/>
                    </a:lnTo>
                    <a:lnTo>
                      <a:pt x="36" y="31"/>
                    </a:lnTo>
                    <a:lnTo>
                      <a:pt x="36" y="35"/>
                    </a:lnTo>
                    <a:lnTo>
                      <a:pt x="36" y="46"/>
                    </a:lnTo>
                    <a:lnTo>
                      <a:pt x="35" y="61"/>
                    </a:lnTo>
                    <a:lnTo>
                      <a:pt x="46" y="41"/>
                    </a:lnTo>
                    <a:lnTo>
                      <a:pt x="52" y="32"/>
                    </a:lnTo>
                    <a:lnTo>
                      <a:pt x="59" y="25"/>
                    </a:lnTo>
                    <a:lnTo>
                      <a:pt x="65" y="19"/>
                    </a:lnTo>
                    <a:lnTo>
                      <a:pt x="71" y="15"/>
                    </a:lnTo>
                    <a:lnTo>
                      <a:pt x="76" y="12"/>
                    </a:lnTo>
                    <a:lnTo>
                      <a:pt x="81" y="10"/>
                    </a:lnTo>
                    <a:lnTo>
                      <a:pt x="84" y="10"/>
                    </a:lnTo>
                    <a:lnTo>
                      <a:pt x="85" y="10"/>
                    </a:lnTo>
                    <a:lnTo>
                      <a:pt x="87" y="13"/>
                    </a:lnTo>
                    <a:lnTo>
                      <a:pt x="88" y="15"/>
                    </a:lnTo>
                    <a:lnTo>
                      <a:pt x="88" y="19"/>
                    </a:lnTo>
                    <a:lnTo>
                      <a:pt x="88" y="26"/>
                    </a:lnTo>
                    <a:lnTo>
                      <a:pt x="88" y="38"/>
                    </a:lnTo>
                    <a:lnTo>
                      <a:pt x="87" y="54"/>
                    </a:lnTo>
                    <a:lnTo>
                      <a:pt x="95" y="38"/>
                    </a:lnTo>
                    <a:lnTo>
                      <a:pt x="104" y="25"/>
                    </a:lnTo>
                    <a:lnTo>
                      <a:pt x="114" y="15"/>
                    </a:lnTo>
                    <a:lnTo>
                      <a:pt x="124" y="8"/>
                    </a:lnTo>
                    <a:lnTo>
                      <a:pt x="131" y="2"/>
                    </a:lnTo>
                    <a:lnTo>
                      <a:pt x="137" y="0"/>
                    </a:lnTo>
                    <a:lnTo>
                      <a:pt x="140" y="0"/>
                    </a:lnTo>
                    <a:lnTo>
                      <a:pt x="141" y="2"/>
                    </a:lnTo>
                    <a:lnTo>
                      <a:pt x="143" y="3"/>
                    </a:lnTo>
                    <a:lnTo>
                      <a:pt x="143" y="5"/>
                    </a:lnTo>
                    <a:lnTo>
                      <a:pt x="143" y="10"/>
                    </a:lnTo>
                    <a:lnTo>
                      <a:pt x="143" y="20"/>
                    </a:lnTo>
                    <a:lnTo>
                      <a:pt x="141" y="36"/>
                    </a:lnTo>
                    <a:lnTo>
                      <a:pt x="140" y="58"/>
                    </a:lnTo>
                    <a:lnTo>
                      <a:pt x="138" y="69"/>
                    </a:lnTo>
                    <a:lnTo>
                      <a:pt x="138" y="78"/>
                    </a:lnTo>
                    <a:lnTo>
                      <a:pt x="138" y="84"/>
                    </a:lnTo>
                    <a:lnTo>
                      <a:pt x="138" y="87"/>
                    </a:lnTo>
                    <a:lnTo>
                      <a:pt x="138" y="88"/>
                    </a:lnTo>
                    <a:lnTo>
                      <a:pt x="140" y="89"/>
                    </a:lnTo>
                    <a:lnTo>
                      <a:pt x="141" y="91"/>
                    </a:lnTo>
                    <a:lnTo>
                      <a:pt x="141" y="91"/>
                    </a:lnTo>
                    <a:lnTo>
                      <a:pt x="144" y="89"/>
                    </a:lnTo>
                    <a:lnTo>
                      <a:pt x="146" y="88"/>
                    </a:lnTo>
                    <a:lnTo>
                      <a:pt x="150" y="85"/>
                    </a:lnTo>
                    <a:lnTo>
                      <a:pt x="157" y="78"/>
                    </a:lnTo>
                    <a:lnTo>
                      <a:pt x="160" y="82"/>
                    </a:lnTo>
                    <a:lnTo>
                      <a:pt x="147" y="95"/>
                    </a:lnTo>
                    <a:lnTo>
                      <a:pt x="141" y="100"/>
                    </a:lnTo>
                    <a:lnTo>
                      <a:pt x="138" y="102"/>
                    </a:lnTo>
                    <a:lnTo>
                      <a:pt x="134" y="104"/>
                    </a:lnTo>
                    <a:lnTo>
                      <a:pt x="131" y="105"/>
                    </a:lnTo>
                    <a:lnTo>
                      <a:pt x="128" y="105"/>
                    </a:lnTo>
                    <a:lnTo>
                      <a:pt x="125" y="104"/>
                    </a:lnTo>
                    <a:lnTo>
                      <a:pt x="124" y="102"/>
                    </a:lnTo>
                    <a:lnTo>
                      <a:pt x="123" y="100"/>
                    </a:lnTo>
                    <a:lnTo>
                      <a:pt x="123" y="95"/>
                    </a:lnTo>
                    <a:lnTo>
                      <a:pt x="123" y="89"/>
                    </a:lnTo>
                    <a:lnTo>
                      <a:pt x="124" y="81"/>
                    </a:lnTo>
                    <a:lnTo>
                      <a:pt x="125" y="69"/>
                    </a:lnTo>
                    <a:lnTo>
                      <a:pt x="127" y="52"/>
                    </a:lnTo>
                    <a:lnTo>
                      <a:pt x="128" y="38"/>
                    </a:lnTo>
                    <a:lnTo>
                      <a:pt x="128" y="28"/>
                    </a:lnTo>
                    <a:lnTo>
                      <a:pt x="128" y="19"/>
                    </a:lnTo>
                    <a:lnTo>
                      <a:pt x="127" y="18"/>
                    </a:lnTo>
                    <a:lnTo>
                      <a:pt x="127" y="16"/>
                    </a:lnTo>
                    <a:lnTo>
                      <a:pt x="125" y="16"/>
                    </a:lnTo>
                    <a:lnTo>
                      <a:pt x="124" y="16"/>
                    </a:lnTo>
                    <a:lnTo>
                      <a:pt x="121" y="18"/>
                    </a:lnTo>
                    <a:lnTo>
                      <a:pt x="117" y="19"/>
                    </a:lnTo>
                    <a:lnTo>
                      <a:pt x="108" y="28"/>
                    </a:lnTo>
                    <a:lnTo>
                      <a:pt x="97" y="42"/>
                    </a:lnTo>
                    <a:lnTo>
                      <a:pt x="89" y="59"/>
                    </a:lnTo>
                    <a:lnTo>
                      <a:pt x="88" y="68"/>
                    </a:lnTo>
                    <a:lnTo>
                      <a:pt x="87" y="79"/>
                    </a:lnTo>
                    <a:lnTo>
                      <a:pt x="85" y="94"/>
                    </a:lnTo>
                    <a:lnTo>
                      <a:pt x="85" y="110"/>
                    </a:lnTo>
                    <a:lnTo>
                      <a:pt x="79" y="112"/>
                    </a:lnTo>
                    <a:lnTo>
                      <a:pt x="72" y="115"/>
                    </a:lnTo>
                    <a:lnTo>
                      <a:pt x="69" y="114"/>
                    </a:lnTo>
                    <a:lnTo>
                      <a:pt x="71" y="95"/>
                    </a:lnTo>
                    <a:lnTo>
                      <a:pt x="72" y="78"/>
                    </a:lnTo>
                    <a:lnTo>
                      <a:pt x="74" y="65"/>
                    </a:lnTo>
                    <a:lnTo>
                      <a:pt x="74" y="55"/>
                    </a:lnTo>
                    <a:lnTo>
                      <a:pt x="74" y="41"/>
                    </a:lnTo>
                    <a:lnTo>
                      <a:pt x="74" y="29"/>
                    </a:lnTo>
                    <a:lnTo>
                      <a:pt x="72" y="28"/>
                    </a:lnTo>
                    <a:lnTo>
                      <a:pt x="72" y="26"/>
                    </a:lnTo>
                    <a:lnTo>
                      <a:pt x="71" y="25"/>
                    </a:lnTo>
                    <a:lnTo>
                      <a:pt x="69" y="25"/>
                    </a:lnTo>
                    <a:lnTo>
                      <a:pt x="64" y="28"/>
                    </a:lnTo>
                    <a:lnTo>
                      <a:pt x="56" y="35"/>
                    </a:lnTo>
                    <a:lnTo>
                      <a:pt x="45" y="51"/>
                    </a:lnTo>
                    <a:lnTo>
                      <a:pt x="38" y="66"/>
                    </a:lnTo>
                    <a:lnTo>
                      <a:pt x="36" y="77"/>
                    </a:lnTo>
                    <a:lnTo>
                      <a:pt x="35" y="88"/>
                    </a:lnTo>
                    <a:lnTo>
                      <a:pt x="33" y="102"/>
                    </a:lnTo>
                    <a:lnTo>
                      <a:pt x="33" y="118"/>
                    </a:lnTo>
                    <a:lnTo>
                      <a:pt x="26" y="121"/>
                    </a:lnTo>
                    <a:lnTo>
                      <a:pt x="19" y="124"/>
                    </a:lnTo>
                    <a:lnTo>
                      <a:pt x="18" y="123"/>
                    </a:lnTo>
                    <a:lnTo>
                      <a:pt x="20" y="92"/>
                    </a:lnTo>
                    <a:lnTo>
                      <a:pt x="22" y="79"/>
                    </a:lnTo>
                    <a:lnTo>
                      <a:pt x="22" y="66"/>
                    </a:lnTo>
                    <a:lnTo>
                      <a:pt x="22" y="58"/>
                    </a:lnTo>
                    <a:lnTo>
                      <a:pt x="22" y="51"/>
                    </a:lnTo>
                    <a:lnTo>
                      <a:pt x="22" y="39"/>
                    </a:lnTo>
                    <a:lnTo>
                      <a:pt x="22" y="38"/>
                    </a:lnTo>
                    <a:lnTo>
                      <a:pt x="20" y="36"/>
                    </a:lnTo>
                    <a:lnTo>
                      <a:pt x="19" y="35"/>
                    </a:lnTo>
                    <a:lnTo>
                      <a:pt x="18" y="35"/>
                    </a:lnTo>
                    <a:lnTo>
                      <a:pt x="15" y="36"/>
                    </a:lnTo>
                    <a:lnTo>
                      <a:pt x="12" y="38"/>
                    </a:lnTo>
                    <a:lnTo>
                      <a:pt x="3" y="4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6" name="Freeform 120"/>
              <p:cNvSpPr>
                <a:spLocks noEditPoints="1"/>
              </p:cNvSpPr>
              <p:nvPr/>
            </p:nvSpPr>
            <p:spPr bwMode="auto">
              <a:xfrm>
                <a:off x="1659" y="1754"/>
                <a:ext cx="85" cy="123"/>
              </a:xfrm>
              <a:custGeom>
                <a:avLst/>
                <a:gdLst>
                  <a:gd name="T0" fmla="*/ 56 w 85"/>
                  <a:gd name="T1" fmla="*/ 1 h 123"/>
                  <a:gd name="T2" fmla="*/ 62 w 85"/>
                  <a:gd name="T3" fmla="*/ 50 h 123"/>
                  <a:gd name="T4" fmla="*/ 66 w 85"/>
                  <a:gd name="T5" fmla="*/ 77 h 123"/>
                  <a:gd name="T6" fmla="*/ 68 w 85"/>
                  <a:gd name="T7" fmla="*/ 85 h 123"/>
                  <a:gd name="T8" fmla="*/ 69 w 85"/>
                  <a:gd name="T9" fmla="*/ 88 h 123"/>
                  <a:gd name="T10" fmla="*/ 72 w 85"/>
                  <a:gd name="T11" fmla="*/ 88 h 123"/>
                  <a:gd name="T12" fmla="*/ 76 w 85"/>
                  <a:gd name="T13" fmla="*/ 83 h 123"/>
                  <a:gd name="T14" fmla="*/ 82 w 85"/>
                  <a:gd name="T15" fmla="*/ 73 h 123"/>
                  <a:gd name="T16" fmla="*/ 78 w 85"/>
                  <a:gd name="T17" fmla="*/ 89 h 123"/>
                  <a:gd name="T18" fmla="*/ 68 w 85"/>
                  <a:gd name="T19" fmla="*/ 102 h 123"/>
                  <a:gd name="T20" fmla="*/ 62 w 85"/>
                  <a:gd name="T21" fmla="*/ 106 h 123"/>
                  <a:gd name="T22" fmla="*/ 57 w 85"/>
                  <a:gd name="T23" fmla="*/ 103 h 123"/>
                  <a:gd name="T24" fmla="*/ 55 w 85"/>
                  <a:gd name="T25" fmla="*/ 95 h 123"/>
                  <a:gd name="T26" fmla="*/ 52 w 85"/>
                  <a:gd name="T27" fmla="*/ 77 h 123"/>
                  <a:gd name="T28" fmla="*/ 49 w 85"/>
                  <a:gd name="T29" fmla="*/ 66 h 123"/>
                  <a:gd name="T30" fmla="*/ 33 w 85"/>
                  <a:gd name="T31" fmla="*/ 109 h 123"/>
                  <a:gd name="T32" fmla="*/ 20 w 85"/>
                  <a:gd name="T33" fmla="*/ 122 h 123"/>
                  <a:gd name="T34" fmla="*/ 14 w 85"/>
                  <a:gd name="T35" fmla="*/ 122 h 123"/>
                  <a:gd name="T36" fmla="*/ 7 w 85"/>
                  <a:gd name="T37" fmla="*/ 109 h 123"/>
                  <a:gd name="T38" fmla="*/ 3 w 85"/>
                  <a:gd name="T39" fmla="*/ 93 h 123"/>
                  <a:gd name="T40" fmla="*/ 0 w 85"/>
                  <a:gd name="T41" fmla="*/ 54 h 123"/>
                  <a:gd name="T42" fmla="*/ 1 w 85"/>
                  <a:gd name="T43" fmla="*/ 40 h 123"/>
                  <a:gd name="T44" fmla="*/ 14 w 85"/>
                  <a:gd name="T45" fmla="*/ 20 h 123"/>
                  <a:gd name="T46" fmla="*/ 29 w 85"/>
                  <a:gd name="T47" fmla="*/ 10 h 123"/>
                  <a:gd name="T48" fmla="*/ 37 w 85"/>
                  <a:gd name="T49" fmla="*/ 7 h 123"/>
                  <a:gd name="T50" fmla="*/ 47 w 85"/>
                  <a:gd name="T51" fmla="*/ 6 h 123"/>
                  <a:gd name="T52" fmla="*/ 43 w 85"/>
                  <a:gd name="T53" fmla="*/ 19 h 123"/>
                  <a:gd name="T54" fmla="*/ 34 w 85"/>
                  <a:gd name="T55" fmla="*/ 20 h 123"/>
                  <a:gd name="T56" fmla="*/ 26 w 85"/>
                  <a:gd name="T57" fmla="*/ 21 h 123"/>
                  <a:gd name="T58" fmla="*/ 14 w 85"/>
                  <a:gd name="T59" fmla="*/ 29 h 123"/>
                  <a:gd name="T60" fmla="*/ 11 w 85"/>
                  <a:gd name="T61" fmla="*/ 37 h 123"/>
                  <a:gd name="T62" fmla="*/ 13 w 85"/>
                  <a:gd name="T63" fmla="*/ 69 h 123"/>
                  <a:gd name="T64" fmla="*/ 20 w 85"/>
                  <a:gd name="T65" fmla="*/ 100 h 123"/>
                  <a:gd name="T66" fmla="*/ 23 w 85"/>
                  <a:gd name="T67" fmla="*/ 105 h 123"/>
                  <a:gd name="T68" fmla="*/ 26 w 85"/>
                  <a:gd name="T69" fmla="*/ 105 h 123"/>
                  <a:gd name="T70" fmla="*/ 30 w 85"/>
                  <a:gd name="T71" fmla="*/ 100 h 123"/>
                  <a:gd name="T72" fmla="*/ 36 w 85"/>
                  <a:gd name="T73" fmla="*/ 89 h 123"/>
                  <a:gd name="T74" fmla="*/ 45 w 85"/>
                  <a:gd name="T75" fmla="*/ 63 h 123"/>
                  <a:gd name="T76" fmla="*/ 46 w 85"/>
                  <a:gd name="T77" fmla="*/ 4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123">
                    <a:moveTo>
                      <a:pt x="53" y="0"/>
                    </a:moveTo>
                    <a:lnTo>
                      <a:pt x="56" y="1"/>
                    </a:lnTo>
                    <a:lnTo>
                      <a:pt x="59" y="36"/>
                    </a:lnTo>
                    <a:lnTo>
                      <a:pt x="62" y="50"/>
                    </a:lnTo>
                    <a:lnTo>
                      <a:pt x="63" y="65"/>
                    </a:lnTo>
                    <a:lnTo>
                      <a:pt x="66" y="77"/>
                    </a:lnTo>
                    <a:lnTo>
                      <a:pt x="66" y="82"/>
                    </a:lnTo>
                    <a:lnTo>
                      <a:pt x="68" y="85"/>
                    </a:lnTo>
                    <a:lnTo>
                      <a:pt x="69" y="86"/>
                    </a:lnTo>
                    <a:lnTo>
                      <a:pt x="69" y="88"/>
                    </a:lnTo>
                    <a:lnTo>
                      <a:pt x="70" y="88"/>
                    </a:lnTo>
                    <a:lnTo>
                      <a:pt x="72" y="88"/>
                    </a:lnTo>
                    <a:lnTo>
                      <a:pt x="73" y="86"/>
                    </a:lnTo>
                    <a:lnTo>
                      <a:pt x="76" y="83"/>
                    </a:lnTo>
                    <a:lnTo>
                      <a:pt x="79" y="79"/>
                    </a:lnTo>
                    <a:lnTo>
                      <a:pt x="82" y="73"/>
                    </a:lnTo>
                    <a:lnTo>
                      <a:pt x="85" y="77"/>
                    </a:lnTo>
                    <a:lnTo>
                      <a:pt x="78" y="89"/>
                    </a:lnTo>
                    <a:lnTo>
                      <a:pt x="70" y="99"/>
                    </a:lnTo>
                    <a:lnTo>
                      <a:pt x="68" y="102"/>
                    </a:lnTo>
                    <a:lnTo>
                      <a:pt x="63" y="105"/>
                    </a:lnTo>
                    <a:lnTo>
                      <a:pt x="62" y="106"/>
                    </a:lnTo>
                    <a:lnTo>
                      <a:pt x="59" y="105"/>
                    </a:lnTo>
                    <a:lnTo>
                      <a:pt x="57" y="103"/>
                    </a:lnTo>
                    <a:lnTo>
                      <a:pt x="56" y="100"/>
                    </a:lnTo>
                    <a:lnTo>
                      <a:pt x="55" y="95"/>
                    </a:lnTo>
                    <a:lnTo>
                      <a:pt x="53" y="88"/>
                    </a:lnTo>
                    <a:lnTo>
                      <a:pt x="52" y="77"/>
                    </a:lnTo>
                    <a:lnTo>
                      <a:pt x="50" y="65"/>
                    </a:lnTo>
                    <a:lnTo>
                      <a:pt x="49" y="66"/>
                    </a:lnTo>
                    <a:lnTo>
                      <a:pt x="43" y="89"/>
                    </a:lnTo>
                    <a:lnTo>
                      <a:pt x="33" y="109"/>
                    </a:lnTo>
                    <a:lnTo>
                      <a:pt x="26" y="118"/>
                    </a:lnTo>
                    <a:lnTo>
                      <a:pt x="20" y="122"/>
                    </a:lnTo>
                    <a:lnTo>
                      <a:pt x="17" y="123"/>
                    </a:lnTo>
                    <a:lnTo>
                      <a:pt x="14" y="122"/>
                    </a:lnTo>
                    <a:lnTo>
                      <a:pt x="11" y="116"/>
                    </a:lnTo>
                    <a:lnTo>
                      <a:pt x="7" y="109"/>
                    </a:lnTo>
                    <a:lnTo>
                      <a:pt x="6" y="102"/>
                    </a:lnTo>
                    <a:lnTo>
                      <a:pt x="3" y="93"/>
                    </a:lnTo>
                    <a:lnTo>
                      <a:pt x="0" y="73"/>
                    </a:lnTo>
                    <a:lnTo>
                      <a:pt x="0" y="54"/>
                    </a:lnTo>
                    <a:lnTo>
                      <a:pt x="0" y="46"/>
                    </a:lnTo>
                    <a:lnTo>
                      <a:pt x="1" y="40"/>
                    </a:lnTo>
                    <a:lnTo>
                      <a:pt x="6" y="31"/>
                    </a:lnTo>
                    <a:lnTo>
                      <a:pt x="14" y="20"/>
                    </a:lnTo>
                    <a:lnTo>
                      <a:pt x="22" y="14"/>
                    </a:lnTo>
                    <a:lnTo>
                      <a:pt x="29" y="10"/>
                    </a:lnTo>
                    <a:lnTo>
                      <a:pt x="33" y="9"/>
                    </a:lnTo>
                    <a:lnTo>
                      <a:pt x="37" y="7"/>
                    </a:lnTo>
                    <a:lnTo>
                      <a:pt x="43" y="7"/>
                    </a:lnTo>
                    <a:lnTo>
                      <a:pt x="47" y="6"/>
                    </a:lnTo>
                    <a:lnTo>
                      <a:pt x="53" y="0"/>
                    </a:lnTo>
                    <a:close/>
                    <a:moveTo>
                      <a:pt x="43" y="19"/>
                    </a:moveTo>
                    <a:lnTo>
                      <a:pt x="39" y="19"/>
                    </a:lnTo>
                    <a:lnTo>
                      <a:pt x="34" y="20"/>
                    </a:lnTo>
                    <a:lnTo>
                      <a:pt x="30" y="20"/>
                    </a:lnTo>
                    <a:lnTo>
                      <a:pt x="26" y="21"/>
                    </a:lnTo>
                    <a:lnTo>
                      <a:pt x="20" y="24"/>
                    </a:lnTo>
                    <a:lnTo>
                      <a:pt x="14" y="29"/>
                    </a:lnTo>
                    <a:lnTo>
                      <a:pt x="13" y="31"/>
                    </a:lnTo>
                    <a:lnTo>
                      <a:pt x="11" y="37"/>
                    </a:lnTo>
                    <a:lnTo>
                      <a:pt x="11" y="52"/>
                    </a:lnTo>
                    <a:lnTo>
                      <a:pt x="13" y="69"/>
                    </a:lnTo>
                    <a:lnTo>
                      <a:pt x="16" y="86"/>
                    </a:lnTo>
                    <a:lnTo>
                      <a:pt x="20" y="100"/>
                    </a:lnTo>
                    <a:lnTo>
                      <a:pt x="22" y="103"/>
                    </a:lnTo>
                    <a:lnTo>
                      <a:pt x="23" y="105"/>
                    </a:lnTo>
                    <a:lnTo>
                      <a:pt x="24" y="105"/>
                    </a:lnTo>
                    <a:lnTo>
                      <a:pt x="26" y="105"/>
                    </a:lnTo>
                    <a:lnTo>
                      <a:pt x="29" y="103"/>
                    </a:lnTo>
                    <a:lnTo>
                      <a:pt x="30" y="100"/>
                    </a:lnTo>
                    <a:lnTo>
                      <a:pt x="33" y="96"/>
                    </a:lnTo>
                    <a:lnTo>
                      <a:pt x="36" y="89"/>
                    </a:lnTo>
                    <a:lnTo>
                      <a:pt x="43" y="76"/>
                    </a:lnTo>
                    <a:lnTo>
                      <a:pt x="45" y="63"/>
                    </a:lnTo>
                    <a:lnTo>
                      <a:pt x="46" y="53"/>
                    </a:lnTo>
                    <a:lnTo>
                      <a:pt x="46" y="43"/>
                    </a:lnTo>
                    <a:lnTo>
                      <a:pt x="43" y="19"/>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7" name="Freeform 121"/>
              <p:cNvSpPr>
                <a:spLocks/>
              </p:cNvSpPr>
              <p:nvPr/>
            </p:nvSpPr>
            <p:spPr bwMode="auto">
              <a:xfrm>
                <a:off x="1729" y="1715"/>
                <a:ext cx="67" cy="122"/>
              </a:xfrm>
              <a:custGeom>
                <a:avLst/>
                <a:gdLst>
                  <a:gd name="T0" fmla="*/ 5 w 67"/>
                  <a:gd name="T1" fmla="*/ 56 h 122"/>
                  <a:gd name="T2" fmla="*/ 0 w 67"/>
                  <a:gd name="T3" fmla="*/ 53 h 122"/>
                  <a:gd name="T4" fmla="*/ 9 w 67"/>
                  <a:gd name="T5" fmla="*/ 36 h 122"/>
                  <a:gd name="T6" fmla="*/ 12 w 67"/>
                  <a:gd name="T7" fmla="*/ 30 h 122"/>
                  <a:gd name="T8" fmla="*/ 15 w 67"/>
                  <a:gd name="T9" fmla="*/ 25 h 122"/>
                  <a:gd name="T10" fmla="*/ 19 w 67"/>
                  <a:gd name="T11" fmla="*/ 22 h 122"/>
                  <a:gd name="T12" fmla="*/ 22 w 67"/>
                  <a:gd name="T13" fmla="*/ 19 h 122"/>
                  <a:gd name="T14" fmla="*/ 23 w 67"/>
                  <a:gd name="T15" fmla="*/ 17 h 122"/>
                  <a:gd name="T16" fmla="*/ 25 w 67"/>
                  <a:gd name="T17" fmla="*/ 19 h 122"/>
                  <a:gd name="T18" fmla="*/ 26 w 67"/>
                  <a:gd name="T19" fmla="*/ 19 h 122"/>
                  <a:gd name="T20" fmla="*/ 28 w 67"/>
                  <a:gd name="T21" fmla="*/ 20 h 122"/>
                  <a:gd name="T22" fmla="*/ 29 w 67"/>
                  <a:gd name="T23" fmla="*/ 25 h 122"/>
                  <a:gd name="T24" fmla="*/ 31 w 67"/>
                  <a:gd name="T25" fmla="*/ 29 h 122"/>
                  <a:gd name="T26" fmla="*/ 41 w 67"/>
                  <a:gd name="T27" fmla="*/ 60 h 122"/>
                  <a:gd name="T28" fmla="*/ 41 w 67"/>
                  <a:gd name="T29" fmla="*/ 46 h 122"/>
                  <a:gd name="T30" fmla="*/ 42 w 67"/>
                  <a:gd name="T31" fmla="*/ 33 h 122"/>
                  <a:gd name="T32" fmla="*/ 44 w 67"/>
                  <a:gd name="T33" fmla="*/ 22 h 122"/>
                  <a:gd name="T34" fmla="*/ 45 w 67"/>
                  <a:gd name="T35" fmla="*/ 13 h 122"/>
                  <a:gd name="T36" fmla="*/ 48 w 67"/>
                  <a:gd name="T37" fmla="*/ 6 h 122"/>
                  <a:gd name="T38" fmla="*/ 52 w 67"/>
                  <a:gd name="T39" fmla="*/ 2 h 122"/>
                  <a:gd name="T40" fmla="*/ 55 w 67"/>
                  <a:gd name="T41" fmla="*/ 0 h 122"/>
                  <a:gd name="T42" fmla="*/ 58 w 67"/>
                  <a:gd name="T43" fmla="*/ 0 h 122"/>
                  <a:gd name="T44" fmla="*/ 61 w 67"/>
                  <a:gd name="T45" fmla="*/ 10 h 122"/>
                  <a:gd name="T46" fmla="*/ 67 w 67"/>
                  <a:gd name="T47" fmla="*/ 20 h 122"/>
                  <a:gd name="T48" fmla="*/ 64 w 67"/>
                  <a:gd name="T49" fmla="*/ 23 h 122"/>
                  <a:gd name="T50" fmla="*/ 59 w 67"/>
                  <a:gd name="T51" fmla="*/ 22 h 122"/>
                  <a:gd name="T52" fmla="*/ 55 w 67"/>
                  <a:gd name="T53" fmla="*/ 23 h 122"/>
                  <a:gd name="T54" fmla="*/ 52 w 67"/>
                  <a:gd name="T55" fmla="*/ 26 h 122"/>
                  <a:gd name="T56" fmla="*/ 49 w 67"/>
                  <a:gd name="T57" fmla="*/ 30 h 122"/>
                  <a:gd name="T58" fmla="*/ 46 w 67"/>
                  <a:gd name="T59" fmla="*/ 40 h 122"/>
                  <a:gd name="T60" fmla="*/ 45 w 67"/>
                  <a:gd name="T61" fmla="*/ 53 h 122"/>
                  <a:gd name="T62" fmla="*/ 46 w 67"/>
                  <a:gd name="T63" fmla="*/ 68 h 122"/>
                  <a:gd name="T64" fmla="*/ 48 w 67"/>
                  <a:gd name="T65" fmla="*/ 81 h 122"/>
                  <a:gd name="T66" fmla="*/ 49 w 67"/>
                  <a:gd name="T67" fmla="*/ 83 h 122"/>
                  <a:gd name="T68" fmla="*/ 51 w 67"/>
                  <a:gd name="T69" fmla="*/ 91 h 122"/>
                  <a:gd name="T70" fmla="*/ 54 w 67"/>
                  <a:gd name="T71" fmla="*/ 99 h 122"/>
                  <a:gd name="T72" fmla="*/ 58 w 67"/>
                  <a:gd name="T73" fmla="*/ 112 h 122"/>
                  <a:gd name="T74" fmla="*/ 52 w 67"/>
                  <a:gd name="T75" fmla="*/ 116 h 122"/>
                  <a:gd name="T76" fmla="*/ 46 w 67"/>
                  <a:gd name="T77" fmla="*/ 122 h 122"/>
                  <a:gd name="T78" fmla="*/ 45 w 67"/>
                  <a:gd name="T79" fmla="*/ 121 h 122"/>
                  <a:gd name="T80" fmla="*/ 38 w 67"/>
                  <a:gd name="T81" fmla="*/ 95 h 122"/>
                  <a:gd name="T82" fmla="*/ 31 w 67"/>
                  <a:gd name="T83" fmla="*/ 70 h 122"/>
                  <a:gd name="T84" fmla="*/ 26 w 67"/>
                  <a:gd name="T85" fmla="*/ 60 h 122"/>
                  <a:gd name="T86" fmla="*/ 23 w 67"/>
                  <a:gd name="T87" fmla="*/ 52 h 122"/>
                  <a:gd name="T88" fmla="*/ 21 w 67"/>
                  <a:gd name="T89" fmla="*/ 45 h 122"/>
                  <a:gd name="T90" fmla="*/ 19 w 67"/>
                  <a:gd name="T91" fmla="*/ 40 h 122"/>
                  <a:gd name="T92" fmla="*/ 18 w 67"/>
                  <a:gd name="T93" fmla="*/ 39 h 122"/>
                  <a:gd name="T94" fmla="*/ 15 w 67"/>
                  <a:gd name="T95" fmla="*/ 39 h 122"/>
                  <a:gd name="T96" fmla="*/ 13 w 67"/>
                  <a:gd name="T97" fmla="*/ 40 h 122"/>
                  <a:gd name="T98" fmla="*/ 10 w 67"/>
                  <a:gd name="T99" fmla="*/ 43 h 122"/>
                  <a:gd name="T100" fmla="*/ 8 w 67"/>
                  <a:gd name="T101" fmla="*/ 49 h 122"/>
                  <a:gd name="T102" fmla="*/ 5 w 67"/>
                  <a:gd name="T103" fmla="*/ 5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122">
                    <a:moveTo>
                      <a:pt x="5" y="56"/>
                    </a:moveTo>
                    <a:lnTo>
                      <a:pt x="0" y="53"/>
                    </a:lnTo>
                    <a:lnTo>
                      <a:pt x="9" y="36"/>
                    </a:lnTo>
                    <a:lnTo>
                      <a:pt x="12" y="30"/>
                    </a:lnTo>
                    <a:lnTo>
                      <a:pt x="15" y="25"/>
                    </a:lnTo>
                    <a:lnTo>
                      <a:pt x="19" y="22"/>
                    </a:lnTo>
                    <a:lnTo>
                      <a:pt x="22" y="19"/>
                    </a:lnTo>
                    <a:lnTo>
                      <a:pt x="23" y="17"/>
                    </a:lnTo>
                    <a:lnTo>
                      <a:pt x="25" y="19"/>
                    </a:lnTo>
                    <a:lnTo>
                      <a:pt x="26" y="19"/>
                    </a:lnTo>
                    <a:lnTo>
                      <a:pt x="28" y="20"/>
                    </a:lnTo>
                    <a:lnTo>
                      <a:pt x="29" y="25"/>
                    </a:lnTo>
                    <a:lnTo>
                      <a:pt x="31" y="29"/>
                    </a:lnTo>
                    <a:lnTo>
                      <a:pt x="41" y="60"/>
                    </a:lnTo>
                    <a:lnTo>
                      <a:pt x="41" y="46"/>
                    </a:lnTo>
                    <a:lnTo>
                      <a:pt x="42" y="33"/>
                    </a:lnTo>
                    <a:lnTo>
                      <a:pt x="44" y="22"/>
                    </a:lnTo>
                    <a:lnTo>
                      <a:pt x="45" y="13"/>
                    </a:lnTo>
                    <a:lnTo>
                      <a:pt x="48" y="6"/>
                    </a:lnTo>
                    <a:lnTo>
                      <a:pt x="52" y="2"/>
                    </a:lnTo>
                    <a:lnTo>
                      <a:pt x="55" y="0"/>
                    </a:lnTo>
                    <a:lnTo>
                      <a:pt x="58" y="0"/>
                    </a:lnTo>
                    <a:lnTo>
                      <a:pt x="61" y="10"/>
                    </a:lnTo>
                    <a:lnTo>
                      <a:pt x="67" y="20"/>
                    </a:lnTo>
                    <a:lnTo>
                      <a:pt x="64" y="23"/>
                    </a:lnTo>
                    <a:lnTo>
                      <a:pt x="59" y="22"/>
                    </a:lnTo>
                    <a:lnTo>
                      <a:pt x="55" y="23"/>
                    </a:lnTo>
                    <a:lnTo>
                      <a:pt x="52" y="26"/>
                    </a:lnTo>
                    <a:lnTo>
                      <a:pt x="49" y="30"/>
                    </a:lnTo>
                    <a:lnTo>
                      <a:pt x="46" y="40"/>
                    </a:lnTo>
                    <a:lnTo>
                      <a:pt x="45" y="53"/>
                    </a:lnTo>
                    <a:lnTo>
                      <a:pt x="46" y="68"/>
                    </a:lnTo>
                    <a:lnTo>
                      <a:pt x="48" y="81"/>
                    </a:lnTo>
                    <a:lnTo>
                      <a:pt x="49" y="83"/>
                    </a:lnTo>
                    <a:lnTo>
                      <a:pt x="51" y="91"/>
                    </a:lnTo>
                    <a:lnTo>
                      <a:pt x="54" y="99"/>
                    </a:lnTo>
                    <a:lnTo>
                      <a:pt x="58" y="112"/>
                    </a:lnTo>
                    <a:lnTo>
                      <a:pt x="52" y="116"/>
                    </a:lnTo>
                    <a:lnTo>
                      <a:pt x="46" y="122"/>
                    </a:lnTo>
                    <a:lnTo>
                      <a:pt x="45" y="121"/>
                    </a:lnTo>
                    <a:lnTo>
                      <a:pt x="38" y="95"/>
                    </a:lnTo>
                    <a:lnTo>
                      <a:pt x="31" y="70"/>
                    </a:lnTo>
                    <a:lnTo>
                      <a:pt x="26" y="60"/>
                    </a:lnTo>
                    <a:lnTo>
                      <a:pt x="23" y="52"/>
                    </a:lnTo>
                    <a:lnTo>
                      <a:pt x="21" y="45"/>
                    </a:lnTo>
                    <a:lnTo>
                      <a:pt x="19" y="40"/>
                    </a:lnTo>
                    <a:lnTo>
                      <a:pt x="18" y="39"/>
                    </a:lnTo>
                    <a:lnTo>
                      <a:pt x="15" y="39"/>
                    </a:lnTo>
                    <a:lnTo>
                      <a:pt x="13" y="40"/>
                    </a:lnTo>
                    <a:lnTo>
                      <a:pt x="10" y="43"/>
                    </a:lnTo>
                    <a:lnTo>
                      <a:pt x="8" y="49"/>
                    </a:lnTo>
                    <a:lnTo>
                      <a:pt x="5" y="56"/>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8" name="Freeform 122"/>
              <p:cNvSpPr>
                <a:spLocks/>
              </p:cNvSpPr>
              <p:nvPr/>
            </p:nvSpPr>
            <p:spPr bwMode="auto">
              <a:xfrm>
                <a:off x="1793" y="1658"/>
                <a:ext cx="112" cy="182"/>
              </a:xfrm>
              <a:custGeom>
                <a:avLst/>
                <a:gdLst>
                  <a:gd name="T0" fmla="*/ 0 w 112"/>
                  <a:gd name="T1" fmla="*/ 76 h 182"/>
                  <a:gd name="T2" fmla="*/ 5 w 112"/>
                  <a:gd name="T3" fmla="*/ 60 h 182"/>
                  <a:gd name="T4" fmla="*/ 11 w 112"/>
                  <a:gd name="T5" fmla="*/ 44 h 182"/>
                  <a:gd name="T6" fmla="*/ 17 w 112"/>
                  <a:gd name="T7" fmla="*/ 40 h 182"/>
                  <a:gd name="T8" fmla="*/ 23 w 112"/>
                  <a:gd name="T9" fmla="*/ 43 h 182"/>
                  <a:gd name="T10" fmla="*/ 28 w 112"/>
                  <a:gd name="T11" fmla="*/ 50 h 182"/>
                  <a:gd name="T12" fmla="*/ 37 w 112"/>
                  <a:gd name="T13" fmla="*/ 63 h 182"/>
                  <a:gd name="T14" fmla="*/ 49 w 112"/>
                  <a:gd name="T15" fmla="*/ 83 h 182"/>
                  <a:gd name="T16" fmla="*/ 59 w 112"/>
                  <a:gd name="T17" fmla="*/ 97 h 182"/>
                  <a:gd name="T18" fmla="*/ 64 w 112"/>
                  <a:gd name="T19" fmla="*/ 105 h 182"/>
                  <a:gd name="T20" fmla="*/ 70 w 112"/>
                  <a:gd name="T21" fmla="*/ 107 h 182"/>
                  <a:gd name="T22" fmla="*/ 74 w 112"/>
                  <a:gd name="T23" fmla="*/ 102 h 182"/>
                  <a:gd name="T24" fmla="*/ 76 w 112"/>
                  <a:gd name="T25" fmla="*/ 84 h 182"/>
                  <a:gd name="T26" fmla="*/ 74 w 112"/>
                  <a:gd name="T27" fmla="*/ 57 h 182"/>
                  <a:gd name="T28" fmla="*/ 66 w 112"/>
                  <a:gd name="T29" fmla="*/ 28 h 182"/>
                  <a:gd name="T30" fmla="*/ 64 w 112"/>
                  <a:gd name="T31" fmla="*/ 7 h 182"/>
                  <a:gd name="T32" fmla="*/ 72 w 112"/>
                  <a:gd name="T33" fmla="*/ 1 h 182"/>
                  <a:gd name="T34" fmla="*/ 77 w 112"/>
                  <a:gd name="T35" fmla="*/ 17 h 182"/>
                  <a:gd name="T36" fmla="*/ 85 w 112"/>
                  <a:gd name="T37" fmla="*/ 40 h 182"/>
                  <a:gd name="T38" fmla="*/ 108 w 112"/>
                  <a:gd name="T39" fmla="*/ 103 h 182"/>
                  <a:gd name="T40" fmla="*/ 112 w 112"/>
                  <a:gd name="T41" fmla="*/ 133 h 182"/>
                  <a:gd name="T42" fmla="*/ 109 w 112"/>
                  <a:gd name="T43" fmla="*/ 158 h 182"/>
                  <a:gd name="T44" fmla="*/ 102 w 112"/>
                  <a:gd name="T45" fmla="*/ 173 h 182"/>
                  <a:gd name="T46" fmla="*/ 90 w 112"/>
                  <a:gd name="T47" fmla="*/ 181 h 182"/>
                  <a:gd name="T48" fmla="*/ 77 w 112"/>
                  <a:gd name="T49" fmla="*/ 181 h 182"/>
                  <a:gd name="T50" fmla="*/ 69 w 112"/>
                  <a:gd name="T51" fmla="*/ 172 h 182"/>
                  <a:gd name="T52" fmla="*/ 73 w 112"/>
                  <a:gd name="T53" fmla="*/ 161 h 182"/>
                  <a:gd name="T54" fmla="*/ 79 w 112"/>
                  <a:gd name="T55" fmla="*/ 163 h 182"/>
                  <a:gd name="T56" fmla="*/ 87 w 112"/>
                  <a:gd name="T57" fmla="*/ 169 h 182"/>
                  <a:gd name="T58" fmla="*/ 97 w 112"/>
                  <a:gd name="T59" fmla="*/ 166 h 182"/>
                  <a:gd name="T60" fmla="*/ 103 w 112"/>
                  <a:gd name="T61" fmla="*/ 162 h 182"/>
                  <a:gd name="T62" fmla="*/ 105 w 112"/>
                  <a:gd name="T63" fmla="*/ 152 h 182"/>
                  <a:gd name="T64" fmla="*/ 105 w 112"/>
                  <a:gd name="T65" fmla="*/ 135 h 182"/>
                  <a:gd name="T66" fmla="*/ 96 w 112"/>
                  <a:gd name="T67" fmla="*/ 107 h 182"/>
                  <a:gd name="T68" fmla="*/ 82 w 112"/>
                  <a:gd name="T69" fmla="*/ 83 h 182"/>
                  <a:gd name="T70" fmla="*/ 80 w 112"/>
                  <a:gd name="T71" fmla="*/ 105 h 182"/>
                  <a:gd name="T72" fmla="*/ 76 w 112"/>
                  <a:gd name="T73" fmla="*/ 122 h 182"/>
                  <a:gd name="T74" fmla="*/ 69 w 112"/>
                  <a:gd name="T75" fmla="*/ 127 h 182"/>
                  <a:gd name="T76" fmla="*/ 60 w 112"/>
                  <a:gd name="T77" fmla="*/ 125 h 182"/>
                  <a:gd name="T78" fmla="*/ 54 w 112"/>
                  <a:gd name="T79" fmla="*/ 116 h 182"/>
                  <a:gd name="T80" fmla="*/ 44 w 112"/>
                  <a:gd name="T81" fmla="*/ 100 h 182"/>
                  <a:gd name="T82" fmla="*/ 24 w 112"/>
                  <a:gd name="T83" fmla="*/ 70 h 182"/>
                  <a:gd name="T84" fmla="*/ 16 w 112"/>
                  <a:gd name="T85" fmla="*/ 61 h 182"/>
                  <a:gd name="T86" fmla="*/ 11 w 112"/>
                  <a:gd name="T87" fmla="*/ 60 h 182"/>
                  <a:gd name="T88" fmla="*/ 8 w 112"/>
                  <a:gd name="T89" fmla="*/ 66 h 182"/>
                  <a:gd name="T90" fmla="*/ 5 w 112"/>
                  <a:gd name="T91" fmla="*/ 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2" h="182">
                    <a:moveTo>
                      <a:pt x="5" y="77"/>
                    </a:moveTo>
                    <a:lnTo>
                      <a:pt x="0" y="76"/>
                    </a:lnTo>
                    <a:lnTo>
                      <a:pt x="3" y="67"/>
                    </a:lnTo>
                    <a:lnTo>
                      <a:pt x="5" y="60"/>
                    </a:lnTo>
                    <a:lnTo>
                      <a:pt x="8" y="48"/>
                    </a:lnTo>
                    <a:lnTo>
                      <a:pt x="11" y="44"/>
                    </a:lnTo>
                    <a:lnTo>
                      <a:pt x="14" y="41"/>
                    </a:lnTo>
                    <a:lnTo>
                      <a:pt x="17" y="40"/>
                    </a:lnTo>
                    <a:lnTo>
                      <a:pt x="20" y="40"/>
                    </a:lnTo>
                    <a:lnTo>
                      <a:pt x="23" y="43"/>
                    </a:lnTo>
                    <a:lnTo>
                      <a:pt x="26" y="46"/>
                    </a:lnTo>
                    <a:lnTo>
                      <a:pt x="28" y="50"/>
                    </a:lnTo>
                    <a:lnTo>
                      <a:pt x="33" y="56"/>
                    </a:lnTo>
                    <a:lnTo>
                      <a:pt x="37" y="63"/>
                    </a:lnTo>
                    <a:lnTo>
                      <a:pt x="43" y="71"/>
                    </a:lnTo>
                    <a:lnTo>
                      <a:pt x="49" y="83"/>
                    </a:lnTo>
                    <a:lnTo>
                      <a:pt x="54" y="92"/>
                    </a:lnTo>
                    <a:lnTo>
                      <a:pt x="59" y="97"/>
                    </a:lnTo>
                    <a:lnTo>
                      <a:pt x="62" y="102"/>
                    </a:lnTo>
                    <a:lnTo>
                      <a:pt x="64" y="105"/>
                    </a:lnTo>
                    <a:lnTo>
                      <a:pt x="67" y="107"/>
                    </a:lnTo>
                    <a:lnTo>
                      <a:pt x="70" y="107"/>
                    </a:lnTo>
                    <a:lnTo>
                      <a:pt x="72" y="106"/>
                    </a:lnTo>
                    <a:lnTo>
                      <a:pt x="74" y="102"/>
                    </a:lnTo>
                    <a:lnTo>
                      <a:pt x="76" y="94"/>
                    </a:lnTo>
                    <a:lnTo>
                      <a:pt x="76" y="84"/>
                    </a:lnTo>
                    <a:lnTo>
                      <a:pt x="76" y="70"/>
                    </a:lnTo>
                    <a:lnTo>
                      <a:pt x="74" y="57"/>
                    </a:lnTo>
                    <a:lnTo>
                      <a:pt x="72" y="44"/>
                    </a:lnTo>
                    <a:lnTo>
                      <a:pt x="66" y="28"/>
                    </a:lnTo>
                    <a:lnTo>
                      <a:pt x="59" y="13"/>
                    </a:lnTo>
                    <a:lnTo>
                      <a:pt x="64" y="7"/>
                    </a:lnTo>
                    <a:lnTo>
                      <a:pt x="69" y="0"/>
                    </a:lnTo>
                    <a:lnTo>
                      <a:pt x="72" y="1"/>
                    </a:lnTo>
                    <a:lnTo>
                      <a:pt x="74" y="8"/>
                    </a:lnTo>
                    <a:lnTo>
                      <a:pt x="77" y="17"/>
                    </a:lnTo>
                    <a:lnTo>
                      <a:pt x="80" y="27"/>
                    </a:lnTo>
                    <a:lnTo>
                      <a:pt x="85" y="40"/>
                    </a:lnTo>
                    <a:lnTo>
                      <a:pt x="102" y="86"/>
                    </a:lnTo>
                    <a:lnTo>
                      <a:pt x="108" y="103"/>
                    </a:lnTo>
                    <a:lnTo>
                      <a:pt x="110" y="119"/>
                    </a:lnTo>
                    <a:lnTo>
                      <a:pt x="112" y="133"/>
                    </a:lnTo>
                    <a:lnTo>
                      <a:pt x="112" y="146"/>
                    </a:lnTo>
                    <a:lnTo>
                      <a:pt x="109" y="158"/>
                    </a:lnTo>
                    <a:lnTo>
                      <a:pt x="106" y="166"/>
                    </a:lnTo>
                    <a:lnTo>
                      <a:pt x="102" y="173"/>
                    </a:lnTo>
                    <a:lnTo>
                      <a:pt x="96" y="178"/>
                    </a:lnTo>
                    <a:lnTo>
                      <a:pt x="90" y="181"/>
                    </a:lnTo>
                    <a:lnTo>
                      <a:pt x="83" y="182"/>
                    </a:lnTo>
                    <a:lnTo>
                      <a:pt x="77" y="181"/>
                    </a:lnTo>
                    <a:lnTo>
                      <a:pt x="72" y="175"/>
                    </a:lnTo>
                    <a:lnTo>
                      <a:pt x="69" y="172"/>
                    </a:lnTo>
                    <a:lnTo>
                      <a:pt x="72" y="166"/>
                    </a:lnTo>
                    <a:lnTo>
                      <a:pt x="73" y="161"/>
                    </a:lnTo>
                    <a:lnTo>
                      <a:pt x="76" y="161"/>
                    </a:lnTo>
                    <a:lnTo>
                      <a:pt x="79" y="163"/>
                    </a:lnTo>
                    <a:lnTo>
                      <a:pt x="83" y="168"/>
                    </a:lnTo>
                    <a:lnTo>
                      <a:pt x="87" y="169"/>
                    </a:lnTo>
                    <a:lnTo>
                      <a:pt x="93" y="169"/>
                    </a:lnTo>
                    <a:lnTo>
                      <a:pt x="97" y="166"/>
                    </a:lnTo>
                    <a:lnTo>
                      <a:pt x="100" y="165"/>
                    </a:lnTo>
                    <a:lnTo>
                      <a:pt x="103" y="162"/>
                    </a:lnTo>
                    <a:lnTo>
                      <a:pt x="105" y="158"/>
                    </a:lnTo>
                    <a:lnTo>
                      <a:pt x="105" y="152"/>
                    </a:lnTo>
                    <a:lnTo>
                      <a:pt x="105" y="145"/>
                    </a:lnTo>
                    <a:lnTo>
                      <a:pt x="105" y="135"/>
                    </a:lnTo>
                    <a:lnTo>
                      <a:pt x="102" y="123"/>
                    </a:lnTo>
                    <a:lnTo>
                      <a:pt x="96" y="107"/>
                    </a:lnTo>
                    <a:lnTo>
                      <a:pt x="82" y="70"/>
                    </a:lnTo>
                    <a:lnTo>
                      <a:pt x="82" y="83"/>
                    </a:lnTo>
                    <a:lnTo>
                      <a:pt x="82" y="94"/>
                    </a:lnTo>
                    <a:lnTo>
                      <a:pt x="80" y="105"/>
                    </a:lnTo>
                    <a:lnTo>
                      <a:pt x="79" y="113"/>
                    </a:lnTo>
                    <a:lnTo>
                      <a:pt x="76" y="122"/>
                    </a:lnTo>
                    <a:lnTo>
                      <a:pt x="73" y="126"/>
                    </a:lnTo>
                    <a:lnTo>
                      <a:pt x="69" y="127"/>
                    </a:lnTo>
                    <a:lnTo>
                      <a:pt x="64" y="126"/>
                    </a:lnTo>
                    <a:lnTo>
                      <a:pt x="60" y="125"/>
                    </a:lnTo>
                    <a:lnTo>
                      <a:pt x="56" y="119"/>
                    </a:lnTo>
                    <a:lnTo>
                      <a:pt x="54" y="116"/>
                    </a:lnTo>
                    <a:lnTo>
                      <a:pt x="51" y="112"/>
                    </a:lnTo>
                    <a:lnTo>
                      <a:pt x="44" y="100"/>
                    </a:lnTo>
                    <a:lnTo>
                      <a:pt x="33" y="83"/>
                    </a:lnTo>
                    <a:lnTo>
                      <a:pt x="24" y="70"/>
                    </a:lnTo>
                    <a:lnTo>
                      <a:pt x="18" y="64"/>
                    </a:lnTo>
                    <a:lnTo>
                      <a:pt x="16" y="61"/>
                    </a:lnTo>
                    <a:lnTo>
                      <a:pt x="14" y="60"/>
                    </a:lnTo>
                    <a:lnTo>
                      <a:pt x="11" y="60"/>
                    </a:lnTo>
                    <a:lnTo>
                      <a:pt x="10" y="61"/>
                    </a:lnTo>
                    <a:lnTo>
                      <a:pt x="8" y="66"/>
                    </a:lnTo>
                    <a:lnTo>
                      <a:pt x="7" y="70"/>
                    </a:lnTo>
                    <a:lnTo>
                      <a:pt x="5" y="77"/>
                    </a:lnTo>
                    <a:close/>
                  </a:path>
                </a:pathLst>
              </a:custGeom>
              <a:solidFill>
                <a:srgbClr val="33CC33"/>
              </a:solidFill>
              <a:ln w="3810">
                <a:solidFill>
                  <a:srgbClr val="33CC33"/>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39" name="Freeform 123"/>
              <p:cNvSpPr>
                <a:spLocks/>
              </p:cNvSpPr>
              <p:nvPr/>
            </p:nvSpPr>
            <p:spPr bwMode="auto">
              <a:xfrm>
                <a:off x="1895" y="1518"/>
                <a:ext cx="121" cy="163"/>
              </a:xfrm>
              <a:custGeom>
                <a:avLst/>
                <a:gdLst>
                  <a:gd name="T0" fmla="*/ 62 w 121"/>
                  <a:gd name="T1" fmla="*/ 134 h 163"/>
                  <a:gd name="T2" fmla="*/ 72 w 121"/>
                  <a:gd name="T3" fmla="*/ 142 h 163"/>
                  <a:gd name="T4" fmla="*/ 85 w 121"/>
                  <a:gd name="T5" fmla="*/ 144 h 163"/>
                  <a:gd name="T6" fmla="*/ 98 w 121"/>
                  <a:gd name="T7" fmla="*/ 137 h 163"/>
                  <a:gd name="T8" fmla="*/ 108 w 121"/>
                  <a:gd name="T9" fmla="*/ 125 h 163"/>
                  <a:gd name="T10" fmla="*/ 112 w 121"/>
                  <a:gd name="T11" fmla="*/ 111 h 163"/>
                  <a:gd name="T12" fmla="*/ 111 w 121"/>
                  <a:gd name="T13" fmla="*/ 98 h 163"/>
                  <a:gd name="T14" fmla="*/ 100 w 121"/>
                  <a:gd name="T15" fmla="*/ 81 h 163"/>
                  <a:gd name="T16" fmla="*/ 85 w 121"/>
                  <a:gd name="T17" fmla="*/ 75 h 163"/>
                  <a:gd name="T18" fmla="*/ 66 w 121"/>
                  <a:gd name="T19" fmla="*/ 85 h 163"/>
                  <a:gd name="T20" fmla="*/ 44 w 121"/>
                  <a:gd name="T21" fmla="*/ 99 h 163"/>
                  <a:gd name="T22" fmla="*/ 30 w 121"/>
                  <a:gd name="T23" fmla="*/ 99 h 163"/>
                  <a:gd name="T24" fmla="*/ 16 w 121"/>
                  <a:gd name="T25" fmla="*/ 92 h 163"/>
                  <a:gd name="T26" fmla="*/ 4 w 121"/>
                  <a:gd name="T27" fmla="*/ 78 h 163"/>
                  <a:gd name="T28" fmla="*/ 0 w 121"/>
                  <a:gd name="T29" fmla="*/ 58 h 163"/>
                  <a:gd name="T30" fmla="*/ 3 w 121"/>
                  <a:gd name="T31" fmla="*/ 38 h 163"/>
                  <a:gd name="T32" fmla="*/ 14 w 121"/>
                  <a:gd name="T33" fmla="*/ 17 h 163"/>
                  <a:gd name="T34" fmla="*/ 24 w 121"/>
                  <a:gd name="T35" fmla="*/ 7 h 163"/>
                  <a:gd name="T36" fmla="*/ 37 w 121"/>
                  <a:gd name="T37" fmla="*/ 0 h 163"/>
                  <a:gd name="T38" fmla="*/ 54 w 121"/>
                  <a:gd name="T39" fmla="*/ 23 h 163"/>
                  <a:gd name="T40" fmla="*/ 46 w 121"/>
                  <a:gd name="T41" fmla="*/ 22 h 163"/>
                  <a:gd name="T42" fmla="*/ 33 w 121"/>
                  <a:gd name="T43" fmla="*/ 19 h 163"/>
                  <a:gd name="T44" fmla="*/ 21 w 121"/>
                  <a:gd name="T45" fmla="*/ 23 h 163"/>
                  <a:gd name="T46" fmla="*/ 10 w 121"/>
                  <a:gd name="T47" fmla="*/ 42 h 163"/>
                  <a:gd name="T48" fmla="*/ 11 w 121"/>
                  <a:gd name="T49" fmla="*/ 65 h 163"/>
                  <a:gd name="T50" fmla="*/ 26 w 121"/>
                  <a:gd name="T51" fmla="*/ 79 h 163"/>
                  <a:gd name="T52" fmla="*/ 36 w 121"/>
                  <a:gd name="T53" fmla="*/ 81 h 163"/>
                  <a:gd name="T54" fmla="*/ 49 w 121"/>
                  <a:gd name="T55" fmla="*/ 76 h 163"/>
                  <a:gd name="T56" fmla="*/ 59 w 121"/>
                  <a:gd name="T57" fmla="*/ 68 h 163"/>
                  <a:gd name="T58" fmla="*/ 75 w 121"/>
                  <a:gd name="T59" fmla="*/ 58 h 163"/>
                  <a:gd name="T60" fmla="*/ 85 w 121"/>
                  <a:gd name="T61" fmla="*/ 55 h 163"/>
                  <a:gd name="T62" fmla="*/ 99 w 121"/>
                  <a:gd name="T63" fmla="*/ 58 h 163"/>
                  <a:gd name="T64" fmla="*/ 112 w 121"/>
                  <a:gd name="T65" fmla="*/ 71 h 163"/>
                  <a:gd name="T66" fmla="*/ 119 w 121"/>
                  <a:gd name="T67" fmla="*/ 88 h 163"/>
                  <a:gd name="T68" fmla="*/ 121 w 121"/>
                  <a:gd name="T69" fmla="*/ 111 h 163"/>
                  <a:gd name="T70" fmla="*/ 113 w 121"/>
                  <a:gd name="T71" fmla="*/ 132 h 163"/>
                  <a:gd name="T72" fmla="*/ 100 w 121"/>
                  <a:gd name="T73" fmla="*/ 148 h 163"/>
                  <a:gd name="T74" fmla="*/ 86 w 121"/>
                  <a:gd name="T75" fmla="*/ 160 h 163"/>
                  <a:gd name="T76" fmla="*/ 69 w 121"/>
                  <a:gd name="T7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1" h="163">
                    <a:moveTo>
                      <a:pt x="57" y="138"/>
                    </a:moveTo>
                    <a:lnTo>
                      <a:pt x="62" y="134"/>
                    </a:lnTo>
                    <a:lnTo>
                      <a:pt x="67" y="138"/>
                    </a:lnTo>
                    <a:lnTo>
                      <a:pt x="72" y="142"/>
                    </a:lnTo>
                    <a:lnTo>
                      <a:pt x="77" y="147"/>
                    </a:lnTo>
                    <a:lnTo>
                      <a:pt x="85" y="144"/>
                    </a:lnTo>
                    <a:lnTo>
                      <a:pt x="92" y="141"/>
                    </a:lnTo>
                    <a:lnTo>
                      <a:pt x="98" y="137"/>
                    </a:lnTo>
                    <a:lnTo>
                      <a:pt x="103" y="131"/>
                    </a:lnTo>
                    <a:lnTo>
                      <a:pt x="108" y="125"/>
                    </a:lnTo>
                    <a:lnTo>
                      <a:pt x="111" y="118"/>
                    </a:lnTo>
                    <a:lnTo>
                      <a:pt x="112" y="111"/>
                    </a:lnTo>
                    <a:lnTo>
                      <a:pt x="112" y="104"/>
                    </a:lnTo>
                    <a:lnTo>
                      <a:pt x="111" y="98"/>
                    </a:lnTo>
                    <a:lnTo>
                      <a:pt x="109" y="91"/>
                    </a:lnTo>
                    <a:lnTo>
                      <a:pt x="100" y="81"/>
                    </a:lnTo>
                    <a:lnTo>
                      <a:pt x="92" y="76"/>
                    </a:lnTo>
                    <a:lnTo>
                      <a:pt x="85" y="75"/>
                    </a:lnTo>
                    <a:lnTo>
                      <a:pt x="76" y="78"/>
                    </a:lnTo>
                    <a:lnTo>
                      <a:pt x="66" y="85"/>
                    </a:lnTo>
                    <a:lnTo>
                      <a:pt x="54" y="94"/>
                    </a:lnTo>
                    <a:lnTo>
                      <a:pt x="44" y="99"/>
                    </a:lnTo>
                    <a:lnTo>
                      <a:pt x="37" y="101"/>
                    </a:lnTo>
                    <a:lnTo>
                      <a:pt x="30" y="99"/>
                    </a:lnTo>
                    <a:lnTo>
                      <a:pt x="23" y="98"/>
                    </a:lnTo>
                    <a:lnTo>
                      <a:pt x="16" y="92"/>
                    </a:lnTo>
                    <a:lnTo>
                      <a:pt x="8" y="85"/>
                    </a:lnTo>
                    <a:lnTo>
                      <a:pt x="4" y="78"/>
                    </a:lnTo>
                    <a:lnTo>
                      <a:pt x="1" y="68"/>
                    </a:lnTo>
                    <a:lnTo>
                      <a:pt x="0" y="58"/>
                    </a:lnTo>
                    <a:lnTo>
                      <a:pt x="0" y="48"/>
                    </a:lnTo>
                    <a:lnTo>
                      <a:pt x="3" y="38"/>
                    </a:lnTo>
                    <a:lnTo>
                      <a:pt x="7" y="28"/>
                    </a:lnTo>
                    <a:lnTo>
                      <a:pt x="14" y="17"/>
                    </a:lnTo>
                    <a:lnTo>
                      <a:pt x="20" y="12"/>
                    </a:lnTo>
                    <a:lnTo>
                      <a:pt x="24" y="7"/>
                    </a:lnTo>
                    <a:lnTo>
                      <a:pt x="31" y="5"/>
                    </a:lnTo>
                    <a:lnTo>
                      <a:pt x="37" y="0"/>
                    </a:lnTo>
                    <a:lnTo>
                      <a:pt x="46" y="12"/>
                    </a:lnTo>
                    <a:lnTo>
                      <a:pt x="54" y="23"/>
                    </a:lnTo>
                    <a:lnTo>
                      <a:pt x="52" y="28"/>
                    </a:lnTo>
                    <a:lnTo>
                      <a:pt x="46" y="22"/>
                    </a:lnTo>
                    <a:lnTo>
                      <a:pt x="39" y="17"/>
                    </a:lnTo>
                    <a:lnTo>
                      <a:pt x="33" y="19"/>
                    </a:lnTo>
                    <a:lnTo>
                      <a:pt x="26" y="20"/>
                    </a:lnTo>
                    <a:lnTo>
                      <a:pt x="21" y="23"/>
                    </a:lnTo>
                    <a:lnTo>
                      <a:pt x="16" y="29"/>
                    </a:lnTo>
                    <a:lnTo>
                      <a:pt x="10" y="42"/>
                    </a:lnTo>
                    <a:lnTo>
                      <a:pt x="7" y="53"/>
                    </a:lnTo>
                    <a:lnTo>
                      <a:pt x="11" y="65"/>
                    </a:lnTo>
                    <a:lnTo>
                      <a:pt x="20" y="75"/>
                    </a:lnTo>
                    <a:lnTo>
                      <a:pt x="26" y="79"/>
                    </a:lnTo>
                    <a:lnTo>
                      <a:pt x="30" y="81"/>
                    </a:lnTo>
                    <a:lnTo>
                      <a:pt x="36" y="81"/>
                    </a:lnTo>
                    <a:lnTo>
                      <a:pt x="41" y="79"/>
                    </a:lnTo>
                    <a:lnTo>
                      <a:pt x="49" y="76"/>
                    </a:lnTo>
                    <a:lnTo>
                      <a:pt x="53" y="72"/>
                    </a:lnTo>
                    <a:lnTo>
                      <a:pt x="59" y="68"/>
                    </a:lnTo>
                    <a:lnTo>
                      <a:pt x="70" y="61"/>
                    </a:lnTo>
                    <a:lnTo>
                      <a:pt x="75" y="58"/>
                    </a:lnTo>
                    <a:lnTo>
                      <a:pt x="77" y="56"/>
                    </a:lnTo>
                    <a:lnTo>
                      <a:pt x="85" y="55"/>
                    </a:lnTo>
                    <a:lnTo>
                      <a:pt x="92" y="56"/>
                    </a:lnTo>
                    <a:lnTo>
                      <a:pt x="99" y="58"/>
                    </a:lnTo>
                    <a:lnTo>
                      <a:pt x="105" y="63"/>
                    </a:lnTo>
                    <a:lnTo>
                      <a:pt x="112" y="71"/>
                    </a:lnTo>
                    <a:lnTo>
                      <a:pt x="116" y="78"/>
                    </a:lnTo>
                    <a:lnTo>
                      <a:pt x="119" y="88"/>
                    </a:lnTo>
                    <a:lnTo>
                      <a:pt x="121" y="99"/>
                    </a:lnTo>
                    <a:lnTo>
                      <a:pt x="121" y="111"/>
                    </a:lnTo>
                    <a:lnTo>
                      <a:pt x="118" y="122"/>
                    </a:lnTo>
                    <a:lnTo>
                      <a:pt x="113" y="132"/>
                    </a:lnTo>
                    <a:lnTo>
                      <a:pt x="106" y="142"/>
                    </a:lnTo>
                    <a:lnTo>
                      <a:pt x="100" y="148"/>
                    </a:lnTo>
                    <a:lnTo>
                      <a:pt x="93" y="154"/>
                    </a:lnTo>
                    <a:lnTo>
                      <a:pt x="86" y="160"/>
                    </a:lnTo>
                    <a:lnTo>
                      <a:pt x="79" y="163"/>
                    </a:lnTo>
                    <a:lnTo>
                      <a:pt x="69" y="151"/>
                    </a:lnTo>
                    <a:lnTo>
                      <a:pt x="57" y="1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0" name="Freeform 124"/>
              <p:cNvSpPr>
                <a:spLocks/>
              </p:cNvSpPr>
              <p:nvPr/>
            </p:nvSpPr>
            <p:spPr bwMode="auto">
              <a:xfrm>
                <a:off x="1993" y="1475"/>
                <a:ext cx="82" cy="105"/>
              </a:xfrm>
              <a:custGeom>
                <a:avLst/>
                <a:gdLst>
                  <a:gd name="T0" fmla="*/ 40 w 82"/>
                  <a:gd name="T1" fmla="*/ 17 h 105"/>
                  <a:gd name="T2" fmla="*/ 37 w 82"/>
                  <a:gd name="T3" fmla="*/ 22 h 105"/>
                  <a:gd name="T4" fmla="*/ 31 w 82"/>
                  <a:gd name="T5" fmla="*/ 19 h 105"/>
                  <a:gd name="T6" fmla="*/ 27 w 82"/>
                  <a:gd name="T7" fmla="*/ 16 h 105"/>
                  <a:gd name="T8" fmla="*/ 24 w 82"/>
                  <a:gd name="T9" fmla="*/ 14 h 105"/>
                  <a:gd name="T10" fmla="*/ 20 w 82"/>
                  <a:gd name="T11" fmla="*/ 16 h 105"/>
                  <a:gd name="T12" fmla="*/ 14 w 82"/>
                  <a:gd name="T13" fmla="*/ 19 h 105"/>
                  <a:gd name="T14" fmla="*/ 10 w 82"/>
                  <a:gd name="T15" fmla="*/ 26 h 105"/>
                  <a:gd name="T16" fmla="*/ 5 w 82"/>
                  <a:gd name="T17" fmla="*/ 35 h 105"/>
                  <a:gd name="T18" fmla="*/ 5 w 82"/>
                  <a:gd name="T19" fmla="*/ 42 h 105"/>
                  <a:gd name="T20" fmla="*/ 7 w 82"/>
                  <a:gd name="T21" fmla="*/ 46 h 105"/>
                  <a:gd name="T22" fmla="*/ 8 w 82"/>
                  <a:gd name="T23" fmla="*/ 52 h 105"/>
                  <a:gd name="T24" fmla="*/ 17 w 82"/>
                  <a:gd name="T25" fmla="*/ 63 h 105"/>
                  <a:gd name="T26" fmla="*/ 28 w 82"/>
                  <a:gd name="T27" fmla="*/ 75 h 105"/>
                  <a:gd name="T28" fmla="*/ 43 w 82"/>
                  <a:gd name="T29" fmla="*/ 85 h 105"/>
                  <a:gd name="T30" fmla="*/ 51 w 82"/>
                  <a:gd name="T31" fmla="*/ 89 h 105"/>
                  <a:gd name="T32" fmla="*/ 59 w 82"/>
                  <a:gd name="T33" fmla="*/ 89 h 105"/>
                  <a:gd name="T34" fmla="*/ 66 w 82"/>
                  <a:gd name="T35" fmla="*/ 88 h 105"/>
                  <a:gd name="T36" fmla="*/ 70 w 82"/>
                  <a:gd name="T37" fmla="*/ 82 h 105"/>
                  <a:gd name="T38" fmla="*/ 73 w 82"/>
                  <a:gd name="T39" fmla="*/ 75 h 105"/>
                  <a:gd name="T40" fmla="*/ 76 w 82"/>
                  <a:gd name="T41" fmla="*/ 68 h 105"/>
                  <a:gd name="T42" fmla="*/ 76 w 82"/>
                  <a:gd name="T43" fmla="*/ 58 h 105"/>
                  <a:gd name="T44" fmla="*/ 76 w 82"/>
                  <a:gd name="T45" fmla="*/ 43 h 105"/>
                  <a:gd name="T46" fmla="*/ 80 w 82"/>
                  <a:gd name="T47" fmla="*/ 45 h 105"/>
                  <a:gd name="T48" fmla="*/ 82 w 82"/>
                  <a:gd name="T49" fmla="*/ 62 h 105"/>
                  <a:gd name="T50" fmla="*/ 82 w 82"/>
                  <a:gd name="T51" fmla="*/ 75 h 105"/>
                  <a:gd name="T52" fmla="*/ 80 w 82"/>
                  <a:gd name="T53" fmla="*/ 85 h 105"/>
                  <a:gd name="T54" fmla="*/ 76 w 82"/>
                  <a:gd name="T55" fmla="*/ 94 h 105"/>
                  <a:gd name="T56" fmla="*/ 69 w 82"/>
                  <a:gd name="T57" fmla="*/ 102 h 105"/>
                  <a:gd name="T58" fmla="*/ 64 w 82"/>
                  <a:gd name="T59" fmla="*/ 104 h 105"/>
                  <a:gd name="T60" fmla="*/ 60 w 82"/>
                  <a:gd name="T61" fmla="*/ 105 h 105"/>
                  <a:gd name="T62" fmla="*/ 48 w 82"/>
                  <a:gd name="T63" fmla="*/ 105 h 105"/>
                  <a:gd name="T64" fmla="*/ 43 w 82"/>
                  <a:gd name="T65" fmla="*/ 102 h 105"/>
                  <a:gd name="T66" fmla="*/ 37 w 82"/>
                  <a:gd name="T67" fmla="*/ 99 h 105"/>
                  <a:gd name="T68" fmla="*/ 25 w 82"/>
                  <a:gd name="T69" fmla="*/ 91 h 105"/>
                  <a:gd name="T70" fmla="*/ 14 w 82"/>
                  <a:gd name="T71" fmla="*/ 79 h 105"/>
                  <a:gd name="T72" fmla="*/ 5 w 82"/>
                  <a:gd name="T73" fmla="*/ 68 h 105"/>
                  <a:gd name="T74" fmla="*/ 1 w 82"/>
                  <a:gd name="T75" fmla="*/ 56 h 105"/>
                  <a:gd name="T76" fmla="*/ 0 w 82"/>
                  <a:gd name="T77" fmla="*/ 43 h 105"/>
                  <a:gd name="T78" fmla="*/ 1 w 82"/>
                  <a:gd name="T79" fmla="*/ 27 h 105"/>
                  <a:gd name="T80" fmla="*/ 2 w 82"/>
                  <a:gd name="T81" fmla="*/ 20 h 105"/>
                  <a:gd name="T82" fmla="*/ 5 w 82"/>
                  <a:gd name="T83" fmla="*/ 12 h 105"/>
                  <a:gd name="T84" fmla="*/ 8 w 82"/>
                  <a:gd name="T85" fmla="*/ 9 h 105"/>
                  <a:gd name="T86" fmla="*/ 11 w 82"/>
                  <a:gd name="T87" fmla="*/ 6 h 105"/>
                  <a:gd name="T88" fmla="*/ 14 w 82"/>
                  <a:gd name="T89" fmla="*/ 3 h 105"/>
                  <a:gd name="T90" fmla="*/ 20 w 82"/>
                  <a:gd name="T91" fmla="*/ 0 h 105"/>
                  <a:gd name="T92" fmla="*/ 28 w 82"/>
                  <a:gd name="T93" fmla="*/ 9 h 105"/>
                  <a:gd name="T94" fmla="*/ 40 w 82"/>
                  <a:gd name="T95"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2" h="105">
                    <a:moveTo>
                      <a:pt x="40" y="17"/>
                    </a:moveTo>
                    <a:lnTo>
                      <a:pt x="37" y="22"/>
                    </a:lnTo>
                    <a:lnTo>
                      <a:pt x="31" y="19"/>
                    </a:lnTo>
                    <a:lnTo>
                      <a:pt x="27" y="16"/>
                    </a:lnTo>
                    <a:lnTo>
                      <a:pt x="24" y="14"/>
                    </a:lnTo>
                    <a:lnTo>
                      <a:pt x="20" y="16"/>
                    </a:lnTo>
                    <a:lnTo>
                      <a:pt x="14" y="19"/>
                    </a:lnTo>
                    <a:lnTo>
                      <a:pt x="10" y="26"/>
                    </a:lnTo>
                    <a:lnTo>
                      <a:pt x="5" y="35"/>
                    </a:lnTo>
                    <a:lnTo>
                      <a:pt x="5" y="42"/>
                    </a:lnTo>
                    <a:lnTo>
                      <a:pt x="7" y="46"/>
                    </a:lnTo>
                    <a:lnTo>
                      <a:pt x="8" y="52"/>
                    </a:lnTo>
                    <a:lnTo>
                      <a:pt x="17" y="63"/>
                    </a:lnTo>
                    <a:lnTo>
                      <a:pt x="28" y="75"/>
                    </a:lnTo>
                    <a:lnTo>
                      <a:pt x="43" y="85"/>
                    </a:lnTo>
                    <a:lnTo>
                      <a:pt x="51" y="89"/>
                    </a:lnTo>
                    <a:lnTo>
                      <a:pt x="59" y="89"/>
                    </a:lnTo>
                    <a:lnTo>
                      <a:pt x="66" y="88"/>
                    </a:lnTo>
                    <a:lnTo>
                      <a:pt x="70" y="82"/>
                    </a:lnTo>
                    <a:lnTo>
                      <a:pt x="73" y="75"/>
                    </a:lnTo>
                    <a:lnTo>
                      <a:pt x="76" y="68"/>
                    </a:lnTo>
                    <a:lnTo>
                      <a:pt x="76" y="58"/>
                    </a:lnTo>
                    <a:lnTo>
                      <a:pt x="76" y="43"/>
                    </a:lnTo>
                    <a:lnTo>
                      <a:pt x="80" y="45"/>
                    </a:lnTo>
                    <a:lnTo>
                      <a:pt x="82" y="62"/>
                    </a:lnTo>
                    <a:lnTo>
                      <a:pt x="82" y="75"/>
                    </a:lnTo>
                    <a:lnTo>
                      <a:pt x="80" y="85"/>
                    </a:lnTo>
                    <a:lnTo>
                      <a:pt x="76" y="94"/>
                    </a:lnTo>
                    <a:lnTo>
                      <a:pt x="69" y="102"/>
                    </a:lnTo>
                    <a:lnTo>
                      <a:pt x="64" y="104"/>
                    </a:lnTo>
                    <a:lnTo>
                      <a:pt x="60" y="105"/>
                    </a:lnTo>
                    <a:lnTo>
                      <a:pt x="48" y="105"/>
                    </a:lnTo>
                    <a:lnTo>
                      <a:pt x="43" y="102"/>
                    </a:lnTo>
                    <a:lnTo>
                      <a:pt x="37" y="99"/>
                    </a:lnTo>
                    <a:lnTo>
                      <a:pt x="25" y="91"/>
                    </a:lnTo>
                    <a:lnTo>
                      <a:pt x="14" y="79"/>
                    </a:lnTo>
                    <a:lnTo>
                      <a:pt x="5" y="68"/>
                    </a:lnTo>
                    <a:lnTo>
                      <a:pt x="1" y="56"/>
                    </a:lnTo>
                    <a:lnTo>
                      <a:pt x="0" y="43"/>
                    </a:lnTo>
                    <a:lnTo>
                      <a:pt x="1" y="27"/>
                    </a:lnTo>
                    <a:lnTo>
                      <a:pt x="2" y="20"/>
                    </a:lnTo>
                    <a:lnTo>
                      <a:pt x="5" y="12"/>
                    </a:lnTo>
                    <a:lnTo>
                      <a:pt x="8" y="9"/>
                    </a:lnTo>
                    <a:lnTo>
                      <a:pt x="11" y="6"/>
                    </a:lnTo>
                    <a:lnTo>
                      <a:pt x="14" y="3"/>
                    </a:lnTo>
                    <a:lnTo>
                      <a:pt x="20" y="0"/>
                    </a:lnTo>
                    <a:lnTo>
                      <a:pt x="28" y="9"/>
                    </a:lnTo>
                    <a:lnTo>
                      <a:pt x="40" y="17"/>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1" name="Freeform 125"/>
              <p:cNvSpPr>
                <a:spLocks/>
              </p:cNvSpPr>
              <p:nvPr/>
            </p:nvSpPr>
            <p:spPr bwMode="auto">
              <a:xfrm>
                <a:off x="1970" y="1393"/>
                <a:ext cx="159" cy="125"/>
              </a:xfrm>
              <a:custGeom>
                <a:avLst/>
                <a:gdLst>
                  <a:gd name="T0" fmla="*/ 129 w 159"/>
                  <a:gd name="T1" fmla="*/ 125 h 125"/>
                  <a:gd name="T2" fmla="*/ 97 w 159"/>
                  <a:gd name="T3" fmla="*/ 101 h 125"/>
                  <a:gd name="T4" fmla="*/ 50 w 159"/>
                  <a:gd name="T5" fmla="*/ 66 h 125"/>
                  <a:gd name="T6" fmla="*/ 27 w 159"/>
                  <a:gd name="T7" fmla="*/ 50 h 125"/>
                  <a:gd name="T8" fmla="*/ 15 w 159"/>
                  <a:gd name="T9" fmla="*/ 45 h 125"/>
                  <a:gd name="T10" fmla="*/ 10 w 159"/>
                  <a:gd name="T11" fmla="*/ 45 h 125"/>
                  <a:gd name="T12" fmla="*/ 4 w 159"/>
                  <a:gd name="T13" fmla="*/ 58 h 125"/>
                  <a:gd name="T14" fmla="*/ 4 w 159"/>
                  <a:gd name="T15" fmla="*/ 39 h 125"/>
                  <a:gd name="T16" fmla="*/ 10 w 159"/>
                  <a:gd name="T17" fmla="*/ 20 h 125"/>
                  <a:gd name="T18" fmla="*/ 38 w 159"/>
                  <a:gd name="T19" fmla="*/ 40 h 125"/>
                  <a:gd name="T20" fmla="*/ 60 w 159"/>
                  <a:gd name="T21" fmla="*/ 58 h 125"/>
                  <a:gd name="T22" fmla="*/ 89 w 159"/>
                  <a:gd name="T23" fmla="*/ 76 h 125"/>
                  <a:gd name="T24" fmla="*/ 77 w 159"/>
                  <a:gd name="T25" fmla="*/ 50 h 125"/>
                  <a:gd name="T26" fmla="*/ 70 w 159"/>
                  <a:gd name="T27" fmla="*/ 30 h 125"/>
                  <a:gd name="T28" fmla="*/ 70 w 159"/>
                  <a:gd name="T29" fmla="*/ 9 h 125"/>
                  <a:gd name="T30" fmla="*/ 74 w 159"/>
                  <a:gd name="T31" fmla="*/ 2 h 125"/>
                  <a:gd name="T32" fmla="*/ 79 w 159"/>
                  <a:gd name="T33" fmla="*/ 0 h 125"/>
                  <a:gd name="T34" fmla="*/ 84 w 159"/>
                  <a:gd name="T35" fmla="*/ 3 h 125"/>
                  <a:gd name="T36" fmla="*/ 93 w 159"/>
                  <a:gd name="T37" fmla="*/ 9 h 125"/>
                  <a:gd name="T38" fmla="*/ 109 w 159"/>
                  <a:gd name="T39" fmla="*/ 20 h 125"/>
                  <a:gd name="T40" fmla="*/ 130 w 159"/>
                  <a:gd name="T41" fmla="*/ 36 h 125"/>
                  <a:gd name="T42" fmla="*/ 143 w 159"/>
                  <a:gd name="T43" fmla="*/ 46 h 125"/>
                  <a:gd name="T44" fmla="*/ 149 w 159"/>
                  <a:gd name="T45" fmla="*/ 48 h 125"/>
                  <a:gd name="T46" fmla="*/ 152 w 159"/>
                  <a:gd name="T47" fmla="*/ 45 h 125"/>
                  <a:gd name="T48" fmla="*/ 152 w 159"/>
                  <a:gd name="T49" fmla="*/ 39 h 125"/>
                  <a:gd name="T50" fmla="*/ 149 w 159"/>
                  <a:gd name="T51" fmla="*/ 26 h 125"/>
                  <a:gd name="T52" fmla="*/ 155 w 159"/>
                  <a:gd name="T53" fmla="*/ 36 h 125"/>
                  <a:gd name="T54" fmla="*/ 158 w 159"/>
                  <a:gd name="T55" fmla="*/ 50 h 125"/>
                  <a:gd name="T56" fmla="*/ 159 w 159"/>
                  <a:gd name="T57" fmla="*/ 61 h 125"/>
                  <a:gd name="T58" fmla="*/ 153 w 159"/>
                  <a:gd name="T59" fmla="*/ 68 h 125"/>
                  <a:gd name="T60" fmla="*/ 148 w 159"/>
                  <a:gd name="T61" fmla="*/ 66 h 125"/>
                  <a:gd name="T62" fmla="*/ 140 w 159"/>
                  <a:gd name="T63" fmla="*/ 62 h 125"/>
                  <a:gd name="T64" fmla="*/ 112 w 159"/>
                  <a:gd name="T65" fmla="*/ 40 h 125"/>
                  <a:gd name="T66" fmla="*/ 90 w 159"/>
                  <a:gd name="T67" fmla="*/ 25 h 125"/>
                  <a:gd name="T68" fmla="*/ 83 w 159"/>
                  <a:gd name="T69" fmla="*/ 20 h 125"/>
                  <a:gd name="T70" fmla="*/ 79 w 159"/>
                  <a:gd name="T71" fmla="*/ 22 h 125"/>
                  <a:gd name="T72" fmla="*/ 76 w 159"/>
                  <a:gd name="T73" fmla="*/ 32 h 125"/>
                  <a:gd name="T74" fmla="*/ 79 w 159"/>
                  <a:gd name="T75" fmla="*/ 43 h 125"/>
                  <a:gd name="T76" fmla="*/ 94 w 159"/>
                  <a:gd name="T77" fmla="*/ 78 h 125"/>
                  <a:gd name="T78" fmla="*/ 110 w 159"/>
                  <a:gd name="T79" fmla="*/ 94 h 125"/>
                  <a:gd name="T80" fmla="*/ 133 w 159"/>
                  <a:gd name="T81" fmla="*/ 109 h 125"/>
                  <a:gd name="T82" fmla="*/ 130 w 159"/>
                  <a:gd name="T83"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25">
                    <a:moveTo>
                      <a:pt x="130" y="124"/>
                    </a:moveTo>
                    <a:lnTo>
                      <a:pt x="129" y="125"/>
                    </a:lnTo>
                    <a:lnTo>
                      <a:pt x="115" y="114"/>
                    </a:lnTo>
                    <a:lnTo>
                      <a:pt x="97" y="101"/>
                    </a:lnTo>
                    <a:lnTo>
                      <a:pt x="76" y="85"/>
                    </a:lnTo>
                    <a:lnTo>
                      <a:pt x="50" y="66"/>
                    </a:lnTo>
                    <a:lnTo>
                      <a:pt x="37" y="58"/>
                    </a:lnTo>
                    <a:lnTo>
                      <a:pt x="27" y="50"/>
                    </a:lnTo>
                    <a:lnTo>
                      <a:pt x="20" y="46"/>
                    </a:lnTo>
                    <a:lnTo>
                      <a:pt x="15" y="45"/>
                    </a:lnTo>
                    <a:lnTo>
                      <a:pt x="12" y="43"/>
                    </a:lnTo>
                    <a:lnTo>
                      <a:pt x="10" y="45"/>
                    </a:lnTo>
                    <a:lnTo>
                      <a:pt x="8" y="49"/>
                    </a:lnTo>
                    <a:lnTo>
                      <a:pt x="4" y="58"/>
                    </a:lnTo>
                    <a:lnTo>
                      <a:pt x="0" y="56"/>
                    </a:lnTo>
                    <a:lnTo>
                      <a:pt x="4" y="39"/>
                    </a:lnTo>
                    <a:lnTo>
                      <a:pt x="5" y="20"/>
                    </a:lnTo>
                    <a:lnTo>
                      <a:pt x="10" y="20"/>
                    </a:lnTo>
                    <a:lnTo>
                      <a:pt x="24" y="32"/>
                    </a:lnTo>
                    <a:lnTo>
                      <a:pt x="38" y="40"/>
                    </a:lnTo>
                    <a:lnTo>
                      <a:pt x="50" y="49"/>
                    </a:lnTo>
                    <a:lnTo>
                      <a:pt x="60" y="58"/>
                    </a:lnTo>
                    <a:lnTo>
                      <a:pt x="77" y="69"/>
                    </a:lnTo>
                    <a:lnTo>
                      <a:pt x="89" y="76"/>
                    </a:lnTo>
                    <a:lnTo>
                      <a:pt x="82" y="63"/>
                    </a:lnTo>
                    <a:lnTo>
                      <a:pt x="77" y="50"/>
                    </a:lnTo>
                    <a:lnTo>
                      <a:pt x="73" y="40"/>
                    </a:lnTo>
                    <a:lnTo>
                      <a:pt x="70" y="30"/>
                    </a:lnTo>
                    <a:lnTo>
                      <a:pt x="69" y="15"/>
                    </a:lnTo>
                    <a:lnTo>
                      <a:pt x="70" y="9"/>
                    </a:lnTo>
                    <a:lnTo>
                      <a:pt x="71" y="5"/>
                    </a:lnTo>
                    <a:lnTo>
                      <a:pt x="74" y="2"/>
                    </a:lnTo>
                    <a:lnTo>
                      <a:pt x="76" y="0"/>
                    </a:lnTo>
                    <a:lnTo>
                      <a:pt x="79" y="0"/>
                    </a:lnTo>
                    <a:lnTo>
                      <a:pt x="82" y="0"/>
                    </a:lnTo>
                    <a:lnTo>
                      <a:pt x="84" y="3"/>
                    </a:lnTo>
                    <a:lnTo>
                      <a:pt x="89" y="5"/>
                    </a:lnTo>
                    <a:lnTo>
                      <a:pt x="93" y="9"/>
                    </a:lnTo>
                    <a:lnTo>
                      <a:pt x="100" y="15"/>
                    </a:lnTo>
                    <a:lnTo>
                      <a:pt x="109" y="20"/>
                    </a:lnTo>
                    <a:lnTo>
                      <a:pt x="120" y="29"/>
                    </a:lnTo>
                    <a:lnTo>
                      <a:pt x="130" y="36"/>
                    </a:lnTo>
                    <a:lnTo>
                      <a:pt x="138" y="42"/>
                    </a:lnTo>
                    <a:lnTo>
                      <a:pt x="143" y="46"/>
                    </a:lnTo>
                    <a:lnTo>
                      <a:pt x="146" y="48"/>
                    </a:lnTo>
                    <a:lnTo>
                      <a:pt x="149" y="48"/>
                    </a:lnTo>
                    <a:lnTo>
                      <a:pt x="151" y="46"/>
                    </a:lnTo>
                    <a:lnTo>
                      <a:pt x="152" y="45"/>
                    </a:lnTo>
                    <a:lnTo>
                      <a:pt x="152" y="43"/>
                    </a:lnTo>
                    <a:lnTo>
                      <a:pt x="152" y="39"/>
                    </a:lnTo>
                    <a:lnTo>
                      <a:pt x="151" y="33"/>
                    </a:lnTo>
                    <a:lnTo>
                      <a:pt x="149" y="26"/>
                    </a:lnTo>
                    <a:lnTo>
                      <a:pt x="153" y="25"/>
                    </a:lnTo>
                    <a:lnTo>
                      <a:pt x="155" y="36"/>
                    </a:lnTo>
                    <a:lnTo>
                      <a:pt x="156" y="45"/>
                    </a:lnTo>
                    <a:lnTo>
                      <a:pt x="158" y="50"/>
                    </a:lnTo>
                    <a:lnTo>
                      <a:pt x="159" y="56"/>
                    </a:lnTo>
                    <a:lnTo>
                      <a:pt x="159" y="61"/>
                    </a:lnTo>
                    <a:lnTo>
                      <a:pt x="158" y="63"/>
                    </a:lnTo>
                    <a:lnTo>
                      <a:pt x="153" y="68"/>
                    </a:lnTo>
                    <a:lnTo>
                      <a:pt x="151" y="68"/>
                    </a:lnTo>
                    <a:lnTo>
                      <a:pt x="148" y="66"/>
                    </a:lnTo>
                    <a:lnTo>
                      <a:pt x="145" y="65"/>
                    </a:lnTo>
                    <a:lnTo>
                      <a:pt x="140" y="62"/>
                    </a:lnTo>
                    <a:lnTo>
                      <a:pt x="128" y="53"/>
                    </a:lnTo>
                    <a:lnTo>
                      <a:pt x="112" y="40"/>
                    </a:lnTo>
                    <a:lnTo>
                      <a:pt x="99" y="30"/>
                    </a:lnTo>
                    <a:lnTo>
                      <a:pt x="90" y="25"/>
                    </a:lnTo>
                    <a:lnTo>
                      <a:pt x="84" y="22"/>
                    </a:lnTo>
                    <a:lnTo>
                      <a:pt x="83" y="20"/>
                    </a:lnTo>
                    <a:lnTo>
                      <a:pt x="80" y="20"/>
                    </a:lnTo>
                    <a:lnTo>
                      <a:pt x="79" y="22"/>
                    </a:lnTo>
                    <a:lnTo>
                      <a:pt x="77" y="23"/>
                    </a:lnTo>
                    <a:lnTo>
                      <a:pt x="76" y="32"/>
                    </a:lnTo>
                    <a:lnTo>
                      <a:pt x="77" y="36"/>
                    </a:lnTo>
                    <a:lnTo>
                      <a:pt x="79" y="43"/>
                    </a:lnTo>
                    <a:lnTo>
                      <a:pt x="84" y="63"/>
                    </a:lnTo>
                    <a:lnTo>
                      <a:pt x="94" y="78"/>
                    </a:lnTo>
                    <a:lnTo>
                      <a:pt x="102" y="85"/>
                    </a:lnTo>
                    <a:lnTo>
                      <a:pt x="110" y="94"/>
                    </a:lnTo>
                    <a:lnTo>
                      <a:pt x="122" y="101"/>
                    </a:lnTo>
                    <a:lnTo>
                      <a:pt x="133" y="109"/>
                    </a:lnTo>
                    <a:lnTo>
                      <a:pt x="132" y="117"/>
                    </a:lnTo>
                    <a:lnTo>
                      <a:pt x="130" y="124"/>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2" name="Freeform 126"/>
              <p:cNvSpPr>
                <a:spLocks noEditPoints="1"/>
              </p:cNvSpPr>
              <p:nvPr/>
            </p:nvSpPr>
            <p:spPr bwMode="auto">
              <a:xfrm>
                <a:off x="2060" y="1310"/>
                <a:ext cx="95" cy="95"/>
              </a:xfrm>
              <a:custGeom>
                <a:avLst/>
                <a:gdLst>
                  <a:gd name="T0" fmla="*/ 53 w 95"/>
                  <a:gd name="T1" fmla="*/ 92 h 95"/>
                  <a:gd name="T2" fmla="*/ 39 w 95"/>
                  <a:gd name="T3" fmla="*/ 86 h 95"/>
                  <a:gd name="T4" fmla="*/ 27 w 95"/>
                  <a:gd name="T5" fmla="*/ 80 h 95"/>
                  <a:gd name="T6" fmla="*/ 16 w 95"/>
                  <a:gd name="T7" fmla="*/ 72 h 95"/>
                  <a:gd name="T8" fmla="*/ 9 w 95"/>
                  <a:gd name="T9" fmla="*/ 62 h 95"/>
                  <a:gd name="T10" fmla="*/ 3 w 95"/>
                  <a:gd name="T11" fmla="*/ 52 h 95"/>
                  <a:gd name="T12" fmla="*/ 2 w 95"/>
                  <a:gd name="T13" fmla="*/ 42 h 95"/>
                  <a:gd name="T14" fmla="*/ 0 w 95"/>
                  <a:gd name="T15" fmla="*/ 31 h 95"/>
                  <a:gd name="T16" fmla="*/ 2 w 95"/>
                  <a:gd name="T17" fmla="*/ 21 h 95"/>
                  <a:gd name="T18" fmla="*/ 7 w 95"/>
                  <a:gd name="T19" fmla="*/ 10 h 95"/>
                  <a:gd name="T20" fmla="*/ 10 w 95"/>
                  <a:gd name="T21" fmla="*/ 6 h 95"/>
                  <a:gd name="T22" fmla="*/ 15 w 95"/>
                  <a:gd name="T23" fmla="*/ 3 h 95"/>
                  <a:gd name="T24" fmla="*/ 26 w 95"/>
                  <a:gd name="T25" fmla="*/ 0 h 95"/>
                  <a:gd name="T26" fmla="*/ 33 w 95"/>
                  <a:gd name="T27" fmla="*/ 0 h 95"/>
                  <a:gd name="T28" fmla="*/ 39 w 95"/>
                  <a:gd name="T29" fmla="*/ 1 h 95"/>
                  <a:gd name="T30" fmla="*/ 58 w 95"/>
                  <a:gd name="T31" fmla="*/ 8 h 95"/>
                  <a:gd name="T32" fmla="*/ 72 w 95"/>
                  <a:gd name="T33" fmla="*/ 20 h 95"/>
                  <a:gd name="T34" fmla="*/ 85 w 95"/>
                  <a:gd name="T35" fmla="*/ 33 h 95"/>
                  <a:gd name="T36" fmla="*/ 89 w 95"/>
                  <a:gd name="T37" fmla="*/ 40 h 95"/>
                  <a:gd name="T38" fmla="*/ 92 w 95"/>
                  <a:gd name="T39" fmla="*/ 47 h 95"/>
                  <a:gd name="T40" fmla="*/ 95 w 95"/>
                  <a:gd name="T41" fmla="*/ 62 h 95"/>
                  <a:gd name="T42" fmla="*/ 94 w 95"/>
                  <a:gd name="T43" fmla="*/ 75 h 95"/>
                  <a:gd name="T44" fmla="*/ 88 w 95"/>
                  <a:gd name="T45" fmla="*/ 86 h 95"/>
                  <a:gd name="T46" fmla="*/ 79 w 95"/>
                  <a:gd name="T47" fmla="*/ 92 h 95"/>
                  <a:gd name="T48" fmla="*/ 69 w 95"/>
                  <a:gd name="T49" fmla="*/ 95 h 95"/>
                  <a:gd name="T50" fmla="*/ 53 w 95"/>
                  <a:gd name="T51" fmla="*/ 92 h 95"/>
                  <a:gd name="T52" fmla="*/ 56 w 95"/>
                  <a:gd name="T53" fmla="*/ 76 h 95"/>
                  <a:gd name="T54" fmla="*/ 69 w 95"/>
                  <a:gd name="T55" fmla="*/ 79 h 95"/>
                  <a:gd name="T56" fmla="*/ 78 w 95"/>
                  <a:gd name="T57" fmla="*/ 76 h 95"/>
                  <a:gd name="T58" fmla="*/ 85 w 95"/>
                  <a:gd name="T59" fmla="*/ 72 h 95"/>
                  <a:gd name="T60" fmla="*/ 88 w 95"/>
                  <a:gd name="T61" fmla="*/ 65 h 95"/>
                  <a:gd name="T62" fmla="*/ 89 w 95"/>
                  <a:gd name="T63" fmla="*/ 59 h 95"/>
                  <a:gd name="T64" fmla="*/ 88 w 95"/>
                  <a:gd name="T65" fmla="*/ 52 h 95"/>
                  <a:gd name="T66" fmla="*/ 85 w 95"/>
                  <a:gd name="T67" fmla="*/ 46 h 95"/>
                  <a:gd name="T68" fmla="*/ 79 w 95"/>
                  <a:gd name="T69" fmla="*/ 40 h 95"/>
                  <a:gd name="T70" fmla="*/ 61 w 95"/>
                  <a:gd name="T71" fmla="*/ 27 h 95"/>
                  <a:gd name="T72" fmla="*/ 39 w 95"/>
                  <a:gd name="T73" fmla="*/ 19 h 95"/>
                  <a:gd name="T74" fmla="*/ 26 w 95"/>
                  <a:gd name="T75" fmla="*/ 16 h 95"/>
                  <a:gd name="T76" fmla="*/ 16 w 95"/>
                  <a:gd name="T77" fmla="*/ 17 h 95"/>
                  <a:gd name="T78" fmla="*/ 10 w 95"/>
                  <a:gd name="T79" fmla="*/ 23 h 95"/>
                  <a:gd name="T80" fmla="*/ 6 w 95"/>
                  <a:gd name="T81" fmla="*/ 30 h 95"/>
                  <a:gd name="T82" fmla="*/ 6 w 95"/>
                  <a:gd name="T83" fmla="*/ 37 h 95"/>
                  <a:gd name="T84" fmla="*/ 7 w 95"/>
                  <a:gd name="T85" fmla="*/ 44 h 95"/>
                  <a:gd name="T86" fmla="*/ 15 w 95"/>
                  <a:gd name="T87" fmla="*/ 53 h 95"/>
                  <a:gd name="T88" fmla="*/ 25 w 95"/>
                  <a:gd name="T89" fmla="*/ 62 h 95"/>
                  <a:gd name="T90" fmla="*/ 40 w 95"/>
                  <a:gd name="T91" fmla="*/ 70 h 95"/>
                  <a:gd name="T92" fmla="*/ 56 w 95"/>
                  <a:gd name="T93"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95">
                    <a:moveTo>
                      <a:pt x="53" y="92"/>
                    </a:moveTo>
                    <a:lnTo>
                      <a:pt x="39" y="86"/>
                    </a:lnTo>
                    <a:lnTo>
                      <a:pt x="27" y="80"/>
                    </a:lnTo>
                    <a:lnTo>
                      <a:pt x="16" y="72"/>
                    </a:lnTo>
                    <a:lnTo>
                      <a:pt x="9" y="62"/>
                    </a:lnTo>
                    <a:lnTo>
                      <a:pt x="3" y="52"/>
                    </a:lnTo>
                    <a:lnTo>
                      <a:pt x="2" y="42"/>
                    </a:lnTo>
                    <a:lnTo>
                      <a:pt x="0" y="31"/>
                    </a:lnTo>
                    <a:lnTo>
                      <a:pt x="2" y="21"/>
                    </a:lnTo>
                    <a:lnTo>
                      <a:pt x="7" y="10"/>
                    </a:lnTo>
                    <a:lnTo>
                      <a:pt x="10" y="6"/>
                    </a:lnTo>
                    <a:lnTo>
                      <a:pt x="15" y="3"/>
                    </a:lnTo>
                    <a:lnTo>
                      <a:pt x="26" y="0"/>
                    </a:lnTo>
                    <a:lnTo>
                      <a:pt x="33" y="0"/>
                    </a:lnTo>
                    <a:lnTo>
                      <a:pt x="39" y="1"/>
                    </a:lnTo>
                    <a:lnTo>
                      <a:pt x="58" y="8"/>
                    </a:lnTo>
                    <a:lnTo>
                      <a:pt x="72" y="20"/>
                    </a:lnTo>
                    <a:lnTo>
                      <a:pt x="85" y="33"/>
                    </a:lnTo>
                    <a:lnTo>
                      <a:pt x="89" y="40"/>
                    </a:lnTo>
                    <a:lnTo>
                      <a:pt x="92" y="47"/>
                    </a:lnTo>
                    <a:lnTo>
                      <a:pt x="95" y="62"/>
                    </a:lnTo>
                    <a:lnTo>
                      <a:pt x="94" y="75"/>
                    </a:lnTo>
                    <a:lnTo>
                      <a:pt x="88" y="86"/>
                    </a:lnTo>
                    <a:lnTo>
                      <a:pt x="79" y="92"/>
                    </a:lnTo>
                    <a:lnTo>
                      <a:pt x="69" y="95"/>
                    </a:lnTo>
                    <a:lnTo>
                      <a:pt x="53" y="92"/>
                    </a:lnTo>
                    <a:close/>
                    <a:moveTo>
                      <a:pt x="56" y="76"/>
                    </a:moveTo>
                    <a:lnTo>
                      <a:pt x="69" y="79"/>
                    </a:lnTo>
                    <a:lnTo>
                      <a:pt x="78" y="76"/>
                    </a:lnTo>
                    <a:lnTo>
                      <a:pt x="85" y="72"/>
                    </a:lnTo>
                    <a:lnTo>
                      <a:pt x="88" y="65"/>
                    </a:lnTo>
                    <a:lnTo>
                      <a:pt x="89" y="59"/>
                    </a:lnTo>
                    <a:lnTo>
                      <a:pt x="88" y="52"/>
                    </a:lnTo>
                    <a:lnTo>
                      <a:pt x="85" y="46"/>
                    </a:lnTo>
                    <a:lnTo>
                      <a:pt x="79" y="40"/>
                    </a:lnTo>
                    <a:lnTo>
                      <a:pt x="61" y="27"/>
                    </a:lnTo>
                    <a:lnTo>
                      <a:pt x="39" y="19"/>
                    </a:lnTo>
                    <a:lnTo>
                      <a:pt x="26" y="16"/>
                    </a:lnTo>
                    <a:lnTo>
                      <a:pt x="16" y="17"/>
                    </a:lnTo>
                    <a:lnTo>
                      <a:pt x="10" y="23"/>
                    </a:lnTo>
                    <a:lnTo>
                      <a:pt x="6" y="30"/>
                    </a:lnTo>
                    <a:lnTo>
                      <a:pt x="6" y="37"/>
                    </a:lnTo>
                    <a:lnTo>
                      <a:pt x="7" y="44"/>
                    </a:lnTo>
                    <a:lnTo>
                      <a:pt x="15" y="53"/>
                    </a:lnTo>
                    <a:lnTo>
                      <a:pt x="25" y="62"/>
                    </a:lnTo>
                    <a:lnTo>
                      <a:pt x="40" y="70"/>
                    </a:lnTo>
                    <a:lnTo>
                      <a:pt x="56" y="76"/>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3" name="Freeform 127"/>
              <p:cNvSpPr>
                <a:spLocks noEditPoints="1"/>
              </p:cNvSpPr>
              <p:nvPr/>
            </p:nvSpPr>
            <p:spPr bwMode="auto">
              <a:xfrm>
                <a:off x="2077" y="1222"/>
                <a:ext cx="98" cy="88"/>
              </a:xfrm>
              <a:custGeom>
                <a:avLst/>
                <a:gdLst>
                  <a:gd name="T0" fmla="*/ 62 w 98"/>
                  <a:gd name="T1" fmla="*/ 88 h 88"/>
                  <a:gd name="T2" fmla="*/ 48 w 98"/>
                  <a:gd name="T3" fmla="*/ 85 h 88"/>
                  <a:gd name="T4" fmla="*/ 33 w 98"/>
                  <a:gd name="T5" fmla="*/ 79 h 88"/>
                  <a:gd name="T6" fmla="*/ 23 w 98"/>
                  <a:gd name="T7" fmla="*/ 72 h 88"/>
                  <a:gd name="T8" fmla="*/ 13 w 98"/>
                  <a:gd name="T9" fmla="*/ 63 h 88"/>
                  <a:gd name="T10" fmla="*/ 8 w 98"/>
                  <a:gd name="T11" fmla="*/ 53 h 88"/>
                  <a:gd name="T12" fmla="*/ 3 w 98"/>
                  <a:gd name="T13" fmla="*/ 43 h 88"/>
                  <a:gd name="T14" fmla="*/ 0 w 98"/>
                  <a:gd name="T15" fmla="*/ 33 h 88"/>
                  <a:gd name="T16" fmla="*/ 0 w 98"/>
                  <a:gd name="T17" fmla="*/ 23 h 88"/>
                  <a:gd name="T18" fmla="*/ 5 w 98"/>
                  <a:gd name="T19" fmla="*/ 12 h 88"/>
                  <a:gd name="T20" fmla="*/ 12 w 98"/>
                  <a:gd name="T21" fmla="*/ 5 h 88"/>
                  <a:gd name="T22" fmla="*/ 22 w 98"/>
                  <a:gd name="T23" fmla="*/ 0 h 88"/>
                  <a:gd name="T24" fmla="*/ 36 w 98"/>
                  <a:gd name="T25" fmla="*/ 0 h 88"/>
                  <a:gd name="T26" fmla="*/ 55 w 98"/>
                  <a:gd name="T27" fmla="*/ 5 h 88"/>
                  <a:gd name="T28" fmla="*/ 71 w 98"/>
                  <a:gd name="T29" fmla="*/ 13 h 88"/>
                  <a:gd name="T30" fmla="*/ 78 w 98"/>
                  <a:gd name="T31" fmla="*/ 19 h 88"/>
                  <a:gd name="T32" fmla="*/ 85 w 98"/>
                  <a:gd name="T33" fmla="*/ 25 h 88"/>
                  <a:gd name="T34" fmla="*/ 94 w 98"/>
                  <a:gd name="T35" fmla="*/ 38 h 88"/>
                  <a:gd name="T36" fmla="*/ 98 w 98"/>
                  <a:gd name="T37" fmla="*/ 52 h 88"/>
                  <a:gd name="T38" fmla="*/ 98 w 98"/>
                  <a:gd name="T39" fmla="*/ 65 h 88"/>
                  <a:gd name="T40" fmla="*/ 98 w 98"/>
                  <a:gd name="T41" fmla="*/ 71 h 88"/>
                  <a:gd name="T42" fmla="*/ 95 w 98"/>
                  <a:gd name="T43" fmla="*/ 76 h 88"/>
                  <a:gd name="T44" fmla="*/ 88 w 98"/>
                  <a:gd name="T45" fmla="*/ 84 h 88"/>
                  <a:gd name="T46" fmla="*/ 78 w 98"/>
                  <a:gd name="T47" fmla="*/ 88 h 88"/>
                  <a:gd name="T48" fmla="*/ 62 w 98"/>
                  <a:gd name="T49" fmla="*/ 88 h 88"/>
                  <a:gd name="T50" fmla="*/ 62 w 98"/>
                  <a:gd name="T51" fmla="*/ 71 h 88"/>
                  <a:gd name="T52" fmla="*/ 75 w 98"/>
                  <a:gd name="T53" fmla="*/ 72 h 88"/>
                  <a:gd name="T54" fmla="*/ 84 w 98"/>
                  <a:gd name="T55" fmla="*/ 69 h 88"/>
                  <a:gd name="T56" fmla="*/ 90 w 98"/>
                  <a:gd name="T57" fmla="*/ 63 h 88"/>
                  <a:gd name="T58" fmla="*/ 92 w 98"/>
                  <a:gd name="T59" fmla="*/ 56 h 88"/>
                  <a:gd name="T60" fmla="*/ 92 w 98"/>
                  <a:gd name="T61" fmla="*/ 49 h 88"/>
                  <a:gd name="T62" fmla="*/ 91 w 98"/>
                  <a:gd name="T63" fmla="*/ 43 h 88"/>
                  <a:gd name="T64" fmla="*/ 87 w 98"/>
                  <a:gd name="T65" fmla="*/ 38 h 88"/>
                  <a:gd name="T66" fmla="*/ 79 w 98"/>
                  <a:gd name="T67" fmla="*/ 33 h 88"/>
                  <a:gd name="T68" fmla="*/ 61 w 98"/>
                  <a:gd name="T69" fmla="*/ 23 h 88"/>
                  <a:gd name="T70" fmla="*/ 38 w 98"/>
                  <a:gd name="T71" fmla="*/ 16 h 88"/>
                  <a:gd name="T72" fmla="*/ 25 w 98"/>
                  <a:gd name="T73" fmla="*/ 16 h 88"/>
                  <a:gd name="T74" fmla="*/ 15 w 98"/>
                  <a:gd name="T75" fmla="*/ 19 h 88"/>
                  <a:gd name="T76" fmla="*/ 9 w 98"/>
                  <a:gd name="T77" fmla="*/ 25 h 88"/>
                  <a:gd name="T78" fmla="*/ 8 w 98"/>
                  <a:gd name="T79" fmla="*/ 32 h 88"/>
                  <a:gd name="T80" fmla="*/ 8 w 98"/>
                  <a:gd name="T81" fmla="*/ 40 h 88"/>
                  <a:gd name="T82" fmla="*/ 10 w 98"/>
                  <a:gd name="T83" fmla="*/ 48 h 88"/>
                  <a:gd name="T84" fmla="*/ 18 w 98"/>
                  <a:gd name="T85" fmla="*/ 55 h 88"/>
                  <a:gd name="T86" fmla="*/ 22 w 98"/>
                  <a:gd name="T87" fmla="*/ 58 h 88"/>
                  <a:gd name="T88" fmla="*/ 29 w 98"/>
                  <a:gd name="T89" fmla="*/ 61 h 88"/>
                  <a:gd name="T90" fmla="*/ 45 w 98"/>
                  <a:gd name="T91" fmla="*/ 68 h 88"/>
                  <a:gd name="T92" fmla="*/ 62 w 98"/>
                  <a:gd name="T93" fmla="*/ 7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8" h="88">
                    <a:moveTo>
                      <a:pt x="62" y="88"/>
                    </a:moveTo>
                    <a:lnTo>
                      <a:pt x="48" y="85"/>
                    </a:lnTo>
                    <a:lnTo>
                      <a:pt x="33" y="79"/>
                    </a:lnTo>
                    <a:lnTo>
                      <a:pt x="23" y="72"/>
                    </a:lnTo>
                    <a:lnTo>
                      <a:pt x="13" y="63"/>
                    </a:lnTo>
                    <a:lnTo>
                      <a:pt x="8" y="53"/>
                    </a:lnTo>
                    <a:lnTo>
                      <a:pt x="3" y="43"/>
                    </a:lnTo>
                    <a:lnTo>
                      <a:pt x="0" y="33"/>
                    </a:lnTo>
                    <a:lnTo>
                      <a:pt x="0" y="23"/>
                    </a:lnTo>
                    <a:lnTo>
                      <a:pt x="5" y="12"/>
                    </a:lnTo>
                    <a:lnTo>
                      <a:pt x="12" y="5"/>
                    </a:lnTo>
                    <a:lnTo>
                      <a:pt x="22" y="0"/>
                    </a:lnTo>
                    <a:lnTo>
                      <a:pt x="36" y="0"/>
                    </a:lnTo>
                    <a:lnTo>
                      <a:pt x="55" y="5"/>
                    </a:lnTo>
                    <a:lnTo>
                      <a:pt x="71" y="13"/>
                    </a:lnTo>
                    <a:lnTo>
                      <a:pt x="78" y="19"/>
                    </a:lnTo>
                    <a:lnTo>
                      <a:pt x="85" y="25"/>
                    </a:lnTo>
                    <a:lnTo>
                      <a:pt x="94" y="38"/>
                    </a:lnTo>
                    <a:lnTo>
                      <a:pt x="98" y="52"/>
                    </a:lnTo>
                    <a:lnTo>
                      <a:pt x="98" y="65"/>
                    </a:lnTo>
                    <a:lnTo>
                      <a:pt x="98" y="71"/>
                    </a:lnTo>
                    <a:lnTo>
                      <a:pt x="95" y="76"/>
                    </a:lnTo>
                    <a:lnTo>
                      <a:pt x="88" y="84"/>
                    </a:lnTo>
                    <a:lnTo>
                      <a:pt x="78" y="88"/>
                    </a:lnTo>
                    <a:lnTo>
                      <a:pt x="62" y="88"/>
                    </a:lnTo>
                    <a:close/>
                    <a:moveTo>
                      <a:pt x="62" y="71"/>
                    </a:moveTo>
                    <a:lnTo>
                      <a:pt x="75" y="72"/>
                    </a:lnTo>
                    <a:lnTo>
                      <a:pt x="84" y="69"/>
                    </a:lnTo>
                    <a:lnTo>
                      <a:pt x="90" y="63"/>
                    </a:lnTo>
                    <a:lnTo>
                      <a:pt x="92" y="56"/>
                    </a:lnTo>
                    <a:lnTo>
                      <a:pt x="92" y="49"/>
                    </a:lnTo>
                    <a:lnTo>
                      <a:pt x="91" y="43"/>
                    </a:lnTo>
                    <a:lnTo>
                      <a:pt x="87" y="38"/>
                    </a:lnTo>
                    <a:lnTo>
                      <a:pt x="79" y="33"/>
                    </a:lnTo>
                    <a:lnTo>
                      <a:pt x="61" y="23"/>
                    </a:lnTo>
                    <a:lnTo>
                      <a:pt x="38" y="16"/>
                    </a:lnTo>
                    <a:lnTo>
                      <a:pt x="25" y="16"/>
                    </a:lnTo>
                    <a:lnTo>
                      <a:pt x="15" y="19"/>
                    </a:lnTo>
                    <a:lnTo>
                      <a:pt x="9" y="25"/>
                    </a:lnTo>
                    <a:lnTo>
                      <a:pt x="8" y="32"/>
                    </a:lnTo>
                    <a:lnTo>
                      <a:pt x="8" y="40"/>
                    </a:lnTo>
                    <a:lnTo>
                      <a:pt x="10" y="48"/>
                    </a:lnTo>
                    <a:lnTo>
                      <a:pt x="18" y="55"/>
                    </a:lnTo>
                    <a:lnTo>
                      <a:pt x="22" y="58"/>
                    </a:lnTo>
                    <a:lnTo>
                      <a:pt x="29" y="61"/>
                    </a:lnTo>
                    <a:lnTo>
                      <a:pt x="45" y="68"/>
                    </a:lnTo>
                    <a:lnTo>
                      <a:pt x="62" y="71"/>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sp>
            <p:nvSpPr>
              <p:cNvPr id="44" name="Freeform 128"/>
              <p:cNvSpPr>
                <a:spLocks/>
              </p:cNvSpPr>
              <p:nvPr/>
            </p:nvSpPr>
            <p:spPr bwMode="auto">
              <a:xfrm>
                <a:off x="2030" y="1163"/>
                <a:ext cx="155" cy="49"/>
              </a:xfrm>
              <a:custGeom>
                <a:avLst/>
                <a:gdLst>
                  <a:gd name="T0" fmla="*/ 11 w 155"/>
                  <a:gd name="T1" fmla="*/ 38 h 49"/>
                  <a:gd name="T2" fmla="*/ 7 w 155"/>
                  <a:gd name="T3" fmla="*/ 36 h 49"/>
                  <a:gd name="T4" fmla="*/ 4 w 155"/>
                  <a:gd name="T5" fmla="*/ 18 h 49"/>
                  <a:gd name="T6" fmla="*/ 3 w 155"/>
                  <a:gd name="T7" fmla="*/ 9 h 49"/>
                  <a:gd name="T8" fmla="*/ 0 w 155"/>
                  <a:gd name="T9" fmla="*/ 3 h 49"/>
                  <a:gd name="T10" fmla="*/ 3 w 155"/>
                  <a:gd name="T11" fmla="*/ 0 h 49"/>
                  <a:gd name="T12" fmla="*/ 62 w 155"/>
                  <a:gd name="T13" fmla="*/ 15 h 49"/>
                  <a:gd name="T14" fmla="*/ 72 w 155"/>
                  <a:gd name="T15" fmla="*/ 18 h 49"/>
                  <a:gd name="T16" fmla="*/ 124 w 155"/>
                  <a:gd name="T17" fmla="*/ 30 h 49"/>
                  <a:gd name="T18" fmla="*/ 132 w 155"/>
                  <a:gd name="T19" fmla="*/ 32 h 49"/>
                  <a:gd name="T20" fmla="*/ 138 w 155"/>
                  <a:gd name="T21" fmla="*/ 32 h 49"/>
                  <a:gd name="T22" fmla="*/ 139 w 155"/>
                  <a:gd name="T23" fmla="*/ 32 h 49"/>
                  <a:gd name="T24" fmla="*/ 141 w 155"/>
                  <a:gd name="T25" fmla="*/ 32 h 49"/>
                  <a:gd name="T26" fmla="*/ 142 w 155"/>
                  <a:gd name="T27" fmla="*/ 30 h 49"/>
                  <a:gd name="T28" fmla="*/ 142 w 155"/>
                  <a:gd name="T29" fmla="*/ 29 h 49"/>
                  <a:gd name="T30" fmla="*/ 141 w 155"/>
                  <a:gd name="T31" fmla="*/ 26 h 49"/>
                  <a:gd name="T32" fmla="*/ 139 w 155"/>
                  <a:gd name="T33" fmla="*/ 22 h 49"/>
                  <a:gd name="T34" fmla="*/ 135 w 155"/>
                  <a:gd name="T35" fmla="*/ 18 h 49"/>
                  <a:gd name="T36" fmla="*/ 131 w 155"/>
                  <a:gd name="T37" fmla="*/ 10 h 49"/>
                  <a:gd name="T38" fmla="*/ 135 w 155"/>
                  <a:gd name="T39" fmla="*/ 7 h 49"/>
                  <a:gd name="T40" fmla="*/ 145 w 155"/>
                  <a:gd name="T41" fmla="*/ 22 h 49"/>
                  <a:gd name="T42" fmla="*/ 152 w 155"/>
                  <a:gd name="T43" fmla="*/ 33 h 49"/>
                  <a:gd name="T44" fmla="*/ 154 w 155"/>
                  <a:gd name="T45" fmla="*/ 39 h 49"/>
                  <a:gd name="T46" fmla="*/ 155 w 155"/>
                  <a:gd name="T47" fmla="*/ 43 h 49"/>
                  <a:gd name="T48" fmla="*/ 154 w 155"/>
                  <a:gd name="T49" fmla="*/ 46 h 49"/>
                  <a:gd name="T50" fmla="*/ 152 w 155"/>
                  <a:gd name="T51" fmla="*/ 48 h 49"/>
                  <a:gd name="T52" fmla="*/ 149 w 155"/>
                  <a:gd name="T53" fmla="*/ 49 h 49"/>
                  <a:gd name="T54" fmla="*/ 147 w 155"/>
                  <a:gd name="T55" fmla="*/ 49 h 49"/>
                  <a:gd name="T56" fmla="*/ 142 w 155"/>
                  <a:gd name="T57" fmla="*/ 49 h 49"/>
                  <a:gd name="T58" fmla="*/ 124 w 155"/>
                  <a:gd name="T59" fmla="*/ 45 h 49"/>
                  <a:gd name="T60" fmla="*/ 99 w 155"/>
                  <a:gd name="T61" fmla="*/ 39 h 49"/>
                  <a:gd name="T62" fmla="*/ 78 w 155"/>
                  <a:gd name="T63" fmla="*/ 33 h 49"/>
                  <a:gd name="T64" fmla="*/ 68 w 155"/>
                  <a:gd name="T65" fmla="*/ 30 h 49"/>
                  <a:gd name="T66" fmla="*/ 50 w 155"/>
                  <a:gd name="T67" fmla="*/ 26 h 49"/>
                  <a:gd name="T68" fmla="*/ 32 w 155"/>
                  <a:gd name="T69" fmla="*/ 22 h 49"/>
                  <a:gd name="T70" fmla="*/ 23 w 155"/>
                  <a:gd name="T71" fmla="*/ 22 h 49"/>
                  <a:gd name="T72" fmla="*/ 17 w 155"/>
                  <a:gd name="T73" fmla="*/ 20 h 49"/>
                  <a:gd name="T74" fmla="*/ 16 w 155"/>
                  <a:gd name="T75" fmla="*/ 20 h 49"/>
                  <a:gd name="T76" fmla="*/ 13 w 155"/>
                  <a:gd name="T77" fmla="*/ 22 h 49"/>
                  <a:gd name="T78" fmla="*/ 13 w 155"/>
                  <a:gd name="T79" fmla="*/ 23 h 49"/>
                  <a:gd name="T80" fmla="*/ 13 w 155"/>
                  <a:gd name="T81" fmla="*/ 28 h 49"/>
                  <a:gd name="T82" fmla="*/ 11 w 155"/>
                  <a:gd name="T83"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5" h="49">
                    <a:moveTo>
                      <a:pt x="11" y="38"/>
                    </a:moveTo>
                    <a:lnTo>
                      <a:pt x="7" y="36"/>
                    </a:lnTo>
                    <a:lnTo>
                      <a:pt x="4" y="18"/>
                    </a:lnTo>
                    <a:lnTo>
                      <a:pt x="3" y="9"/>
                    </a:lnTo>
                    <a:lnTo>
                      <a:pt x="0" y="3"/>
                    </a:lnTo>
                    <a:lnTo>
                      <a:pt x="3" y="0"/>
                    </a:lnTo>
                    <a:lnTo>
                      <a:pt x="62" y="15"/>
                    </a:lnTo>
                    <a:lnTo>
                      <a:pt x="72" y="18"/>
                    </a:lnTo>
                    <a:lnTo>
                      <a:pt x="124" y="30"/>
                    </a:lnTo>
                    <a:lnTo>
                      <a:pt x="132" y="32"/>
                    </a:lnTo>
                    <a:lnTo>
                      <a:pt x="138" y="32"/>
                    </a:lnTo>
                    <a:lnTo>
                      <a:pt x="139" y="32"/>
                    </a:lnTo>
                    <a:lnTo>
                      <a:pt x="141" y="32"/>
                    </a:lnTo>
                    <a:lnTo>
                      <a:pt x="142" y="30"/>
                    </a:lnTo>
                    <a:lnTo>
                      <a:pt x="142" y="29"/>
                    </a:lnTo>
                    <a:lnTo>
                      <a:pt x="141" y="26"/>
                    </a:lnTo>
                    <a:lnTo>
                      <a:pt x="139" y="22"/>
                    </a:lnTo>
                    <a:lnTo>
                      <a:pt x="135" y="18"/>
                    </a:lnTo>
                    <a:lnTo>
                      <a:pt x="131" y="10"/>
                    </a:lnTo>
                    <a:lnTo>
                      <a:pt x="135" y="7"/>
                    </a:lnTo>
                    <a:lnTo>
                      <a:pt x="145" y="22"/>
                    </a:lnTo>
                    <a:lnTo>
                      <a:pt x="152" y="33"/>
                    </a:lnTo>
                    <a:lnTo>
                      <a:pt x="154" y="39"/>
                    </a:lnTo>
                    <a:lnTo>
                      <a:pt x="155" y="43"/>
                    </a:lnTo>
                    <a:lnTo>
                      <a:pt x="154" y="46"/>
                    </a:lnTo>
                    <a:lnTo>
                      <a:pt x="152" y="48"/>
                    </a:lnTo>
                    <a:lnTo>
                      <a:pt x="149" y="49"/>
                    </a:lnTo>
                    <a:lnTo>
                      <a:pt x="147" y="49"/>
                    </a:lnTo>
                    <a:lnTo>
                      <a:pt x="142" y="49"/>
                    </a:lnTo>
                    <a:lnTo>
                      <a:pt x="124" y="45"/>
                    </a:lnTo>
                    <a:lnTo>
                      <a:pt x="99" y="39"/>
                    </a:lnTo>
                    <a:lnTo>
                      <a:pt x="78" y="33"/>
                    </a:lnTo>
                    <a:lnTo>
                      <a:pt x="68" y="30"/>
                    </a:lnTo>
                    <a:lnTo>
                      <a:pt x="50" y="26"/>
                    </a:lnTo>
                    <a:lnTo>
                      <a:pt x="32" y="22"/>
                    </a:lnTo>
                    <a:lnTo>
                      <a:pt x="23" y="22"/>
                    </a:lnTo>
                    <a:lnTo>
                      <a:pt x="17" y="20"/>
                    </a:lnTo>
                    <a:lnTo>
                      <a:pt x="16" y="20"/>
                    </a:lnTo>
                    <a:lnTo>
                      <a:pt x="13" y="22"/>
                    </a:lnTo>
                    <a:lnTo>
                      <a:pt x="13" y="23"/>
                    </a:lnTo>
                    <a:lnTo>
                      <a:pt x="13" y="28"/>
                    </a:lnTo>
                    <a:lnTo>
                      <a:pt x="11" y="38"/>
                    </a:lnTo>
                    <a:close/>
                  </a:path>
                </a:pathLst>
              </a:custGeom>
              <a:solidFill>
                <a:srgbClr val="FFCC00"/>
              </a:solidFill>
              <a:ln w="3810">
                <a:solidFill>
                  <a:srgbClr val="FFCC00"/>
                </a:solidFill>
                <a:prstDash val="solid"/>
                <a:round/>
                <a:headEnd/>
                <a:tailEnd/>
              </a:ln>
            </p:spPr>
            <p:txBody>
              <a:bodyPr vert="horz" wrap="square" lIns="91440" tIns="45720" rIns="91440" bIns="45720" numCol="1" anchor="t" anchorCtr="0" compatLnSpc="1">
                <a:prstTxWarp prst="textNoShape">
                  <a:avLst/>
                </a:prstTxWarp>
              </a:bodyPr>
              <a:lstStyle/>
              <a:p>
                <a:endParaRPr lang="en-GB"/>
              </a:p>
            </p:txBody>
          </p:sp>
        </p:grpSp>
      </p:grpSp>
    </p:spTree>
    <p:extLst>
      <p:ext uri="{BB962C8B-B14F-4D97-AF65-F5344CB8AC3E}">
        <p14:creationId xmlns:p14="http://schemas.microsoft.com/office/powerpoint/2010/main" val="3657424882"/>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Origin">
  <a:themeElements>
    <a:clrScheme name="Origin">
      <a:dk1>
        <a:sysClr val="windowText" lastClr="000000"/>
      </a:dk1>
      <a:lt1>
        <a:sysClr val="window" lastClr="FFFFFF"/>
      </a:lt1>
      <a:dk2>
        <a:srgbClr val="464653"/>
      </a:dk2>
      <a:lt2>
        <a:srgbClr val="DDE9EC"/>
      </a:lt2>
      <a:accent1>
        <a:srgbClr val="727CA3"/>
      </a:accent1>
      <a:accent2>
        <a:srgbClr val="9FB8CD"/>
      </a:accent2>
      <a:accent3>
        <a:srgbClr val="D2DA7A"/>
      </a:accent3>
      <a:accent4>
        <a:srgbClr val="FADA7A"/>
      </a:accent4>
      <a:accent5>
        <a:srgbClr val="B88472"/>
      </a:accent5>
      <a:accent6>
        <a:srgbClr val="8E736A"/>
      </a:accent6>
      <a:hlink>
        <a:srgbClr val="B292CA"/>
      </a:hlink>
      <a:folHlink>
        <a:srgbClr val="6B5680"/>
      </a:folHlink>
    </a:clrScheme>
    <a:fontScheme name="Origin">
      <a:majorFont>
        <a:latin typeface="Bookman Old Style"/>
        <a:ea typeface=""/>
        <a:cs typeface=""/>
        <a:font script="Grek" typeface="Cambria"/>
        <a:font script="Cyrl" typeface="Cambria"/>
        <a:font script="Jpan" typeface="HG明朝E"/>
        <a:font script="Hang" typeface="돋움"/>
        <a:font script="Hans" typeface="宋体"/>
        <a:font script="Hant" typeface="標楷體"/>
        <a:font script="Arab" typeface="Times New Roman"/>
        <a:font script="Hebr" typeface="Times New Roman"/>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Gill Sans MT"/>
        <a:ea typeface=""/>
        <a:cs typeface=""/>
        <a:font script="Grek" typeface="Calibri"/>
        <a:font script="Cyrl" typeface="Calibri"/>
        <a:font script="Jpan" typeface="ＭＳ Ｐゴシック"/>
        <a:font script="Hang" typeface="맑은 고딕"/>
        <a:font script="Hans" typeface="华文新魏"/>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rigin">
      <a:fillStyleLst>
        <a:solidFill>
          <a:schemeClr val="phClr"/>
        </a:solidFill>
        <a:gradFill rotWithShape="1">
          <a:gsLst>
            <a:gs pos="0">
              <a:schemeClr val="phClr">
                <a:tint val="45000"/>
                <a:satMod val="200000"/>
              </a:schemeClr>
            </a:gs>
            <a:gs pos="30000">
              <a:schemeClr val="phClr">
                <a:tint val="61000"/>
                <a:satMod val="200000"/>
              </a:schemeClr>
            </a:gs>
            <a:gs pos="45000">
              <a:schemeClr val="phClr">
                <a:tint val="66000"/>
                <a:satMod val="200000"/>
              </a:schemeClr>
            </a:gs>
            <a:gs pos="55000">
              <a:schemeClr val="phClr">
                <a:tint val="66000"/>
                <a:satMod val="200000"/>
              </a:schemeClr>
            </a:gs>
            <a:gs pos="73000">
              <a:schemeClr val="phClr">
                <a:tint val="61000"/>
                <a:satMod val="200000"/>
              </a:schemeClr>
            </a:gs>
            <a:gs pos="100000">
              <a:schemeClr val="phClr">
                <a:tint val="45000"/>
                <a:satMod val="200000"/>
              </a:schemeClr>
            </a:gs>
          </a:gsLst>
          <a:lin ang="950000" scaled="1"/>
        </a:gradFill>
        <a:gradFill rotWithShape="1">
          <a:gsLst>
            <a:gs pos="0">
              <a:schemeClr val="phClr">
                <a:shade val="63000"/>
              </a:schemeClr>
            </a:gs>
            <a:gs pos="30000">
              <a:schemeClr val="phClr">
                <a:shade val="90000"/>
                <a:satMod val="110000"/>
              </a:schemeClr>
            </a:gs>
            <a:gs pos="45000">
              <a:schemeClr val="phClr">
                <a:shade val="100000"/>
                <a:satMod val="118000"/>
              </a:schemeClr>
            </a:gs>
            <a:gs pos="55000">
              <a:schemeClr val="phClr">
                <a:shade val="100000"/>
                <a:satMod val="118000"/>
              </a:schemeClr>
            </a:gs>
            <a:gs pos="73000">
              <a:schemeClr val="phClr">
                <a:shade val="90000"/>
                <a:satMod val="110000"/>
              </a:schemeClr>
            </a:gs>
            <a:gs pos="100000">
              <a:schemeClr val="phClr">
                <a:shade val="63000"/>
              </a:schemeClr>
            </a:gs>
          </a:gsLst>
          <a:lin ang="950000" scaled="1"/>
        </a:gradFill>
      </a:fillStyleLst>
      <a:lnStyleLst>
        <a:ln w="9525" cap="flat" cmpd="sng" algn="ctr">
          <a:solidFill>
            <a:schemeClr val="phClr"/>
          </a:solidFill>
          <a:prstDash val="solid"/>
        </a:ln>
        <a:ln w="19050" cap="flat" cmpd="sng" algn="ctr">
          <a:solidFill>
            <a:schemeClr val="phClr"/>
          </a:solidFill>
          <a:prstDash val="solid"/>
        </a:ln>
        <a:ln w="25400" cap="flat" cmpd="sng" algn="ctr">
          <a:solidFill>
            <a:schemeClr val="phClr"/>
          </a:solidFill>
          <a:prstDash val="solid"/>
        </a:ln>
      </a:lnStyleLst>
      <a:effectStyleLst>
        <a:effectStyle>
          <a:effectLst>
            <a:outerShdw blurRad="38100" dist="25400" dir="5400000" rotWithShape="0">
              <a:srgbClr val="000000">
                <a:alpha val="40000"/>
              </a:srgbClr>
            </a:outerShdw>
          </a:effectLst>
        </a:effectStyle>
        <a:effectStyle>
          <a:effectLst>
            <a:outerShdw blurRad="50800" dist="43000" dir="5400000" rotWithShape="0">
              <a:srgbClr val="000000">
                <a:alpha val="40000"/>
              </a:srgbClr>
            </a:outerShdw>
          </a:effectLst>
          <a:scene3d>
            <a:camera prst="orthographicFront" fov="0">
              <a:rot lat="0" lon="0" rev="0"/>
            </a:camera>
            <a:lightRig rig="balanced" dir="t">
              <a:rot lat="0" lon="0" rev="0"/>
            </a:lightRig>
          </a:scene3d>
          <a:sp3d prstMaterial="matte">
            <a:bevelT w="0" h="0"/>
            <a:contourClr>
              <a:schemeClr val="phClr">
                <a:tint val="100000"/>
                <a:shade val="100000"/>
                <a:hueMod val="100000"/>
                <a:satMod val="100000"/>
              </a:schemeClr>
            </a:contourClr>
          </a:sp3d>
        </a:effectStyle>
        <a:effectStyle>
          <a:effectLst>
            <a:outerShdw blurRad="50800" dist="25400" dir="5400000" rotWithShape="0">
              <a:srgbClr val="000000">
                <a:alpha val="50000"/>
              </a:srgbClr>
            </a:outerShdw>
          </a:effectLst>
          <a:scene3d>
            <a:camera prst="orthographicFront" fov="0">
              <a:rot lat="0" lon="0" rev="0"/>
            </a:camera>
            <a:lightRig rig="soft" dir="t">
              <a:rot lat="0" lon="0" rev="2700000"/>
            </a:lightRig>
          </a:scene3d>
          <a:sp3d prstMaterial="matte">
            <a:bevelT w="50800" h="50800"/>
            <a:contourClr>
              <a:schemeClr val="phClr"/>
            </a:contourClr>
          </a:sp3d>
        </a:effectStyle>
      </a:effectStyleLst>
      <a:bgFillStyleLst>
        <a:solidFill>
          <a:schemeClr val="phClr"/>
        </a:solidFill>
        <a:gradFill rotWithShape="1">
          <a:gsLst>
            <a:gs pos="0">
              <a:schemeClr val="phClr">
                <a:shade val="60000"/>
                <a:satMod val="300000"/>
              </a:schemeClr>
            </a:gs>
            <a:gs pos="30000">
              <a:schemeClr val="phClr">
                <a:shade val="80000"/>
                <a:satMod val="230000"/>
              </a:schemeClr>
            </a:gs>
            <a:gs pos="100000">
              <a:schemeClr val="phClr">
                <a:tint val="97000"/>
                <a:satMod val="220000"/>
              </a:schemeClr>
            </a:gs>
          </a:gsLst>
          <a:lin ang="16200000" scaled="1"/>
        </a:gradFill>
        <a:blipFill>
          <a:blip xmlns:r="http://schemas.openxmlformats.org/officeDocument/2006/relationships" r:embed="rId1">
            <a:duotone>
              <a:schemeClr val="phClr">
                <a:shade val="6000"/>
                <a:satMod val="120000"/>
              </a:schemeClr>
              <a:schemeClr val="phClr">
                <a:tint val="90000"/>
              </a:schemeClr>
            </a:duotone>
          </a:blip>
          <a:tile tx="0" ty="0" sx="35000" sy="40000" flip="x" algn="tl"/>
        </a:blip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1650</TotalTime>
  <Words>11266</Words>
  <Application>Microsoft Office PowerPoint</Application>
  <PresentationFormat>On-screen Show (4:3)</PresentationFormat>
  <Paragraphs>1346</Paragraphs>
  <Slides>33</Slides>
  <Notes>0</Notes>
  <HiddenSlides>0</HiddenSlides>
  <MMClips>0</MMClips>
  <ScaleCrop>false</ScaleCrop>
  <HeadingPairs>
    <vt:vector size="4" baseType="variant">
      <vt:variant>
        <vt:lpstr>Theme</vt:lpstr>
      </vt:variant>
      <vt:variant>
        <vt:i4>1</vt:i4>
      </vt:variant>
      <vt:variant>
        <vt:lpstr>Slide Titles</vt:lpstr>
      </vt:variant>
      <vt:variant>
        <vt:i4>33</vt:i4>
      </vt:variant>
    </vt:vector>
  </HeadingPairs>
  <TitlesOfParts>
    <vt:vector size="34" baseType="lpstr">
      <vt:lpstr>Origin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Joanna Harbour</dc:creator>
  <cp:lastModifiedBy>Miller Meirion</cp:lastModifiedBy>
  <cp:revision>111</cp:revision>
  <dcterms:created xsi:type="dcterms:W3CDTF">2014-08-28T09:37:14Z</dcterms:created>
  <dcterms:modified xsi:type="dcterms:W3CDTF">2016-10-03T10:42:41Z</dcterms:modified>
</cp:coreProperties>
</file>