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329" r:id="rId3"/>
    <p:sldId id="289" r:id="rId4"/>
    <p:sldId id="291" r:id="rId5"/>
    <p:sldId id="304" r:id="rId6"/>
    <p:sldId id="323" r:id="rId7"/>
    <p:sldId id="324" r:id="rId8"/>
    <p:sldId id="325" r:id="rId9"/>
    <p:sldId id="299" r:id="rId10"/>
    <p:sldId id="309" r:id="rId11"/>
    <p:sldId id="307" r:id="rId12"/>
    <p:sldId id="317" r:id="rId13"/>
    <p:sldId id="327" r:id="rId14"/>
    <p:sldId id="318" r:id="rId15"/>
    <p:sldId id="316" r:id="rId16"/>
    <p:sldId id="315" r:id="rId17"/>
    <p:sldId id="319" r:id="rId18"/>
    <p:sldId id="328" r:id="rId19"/>
    <p:sldId id="320" r:id="rId20"/>
    <p:sldId id="322" r:id="rId21"/>
    <p:sldId id="321" r:id="rId22"/>
    <p:sldId id="301" r:id="rId23"/>
    <p:sldId id="310" r:id="rId24"/>
    <p:sldId id="302" r:id="rId25"/>
    <p:sldId id="306" r:id="rId26"/>
    <p:sldId id="330" r:id="rId27"/>
    <p:sldId id="311" r:id="rId28"/>
    <p:sldId id="312"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86836"/>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68" d="100"/>
          <a:sy n="68" d="100"/>
        </p:scale>
        <p:origin x="-14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smtClean="0">
                <a:latin typeface="Arial" charset="0"/>
                <a:cs typeface="Arial" charset="0"/>
              </a:defRPr>
            </a:lvl1pPr>
          </a:lstStyle>
          <a:p>
            <a:pPr>
              <a:defRPr/>
            </a:pPr>
            <a:fld id="{0FD07352-B060-432F-9C0F-DE22EB33F494}" type="datetimeFigureOut">
              <a:rPr lang="en-GB"/>
              <a:pPr>
                <a:defRPr/>
              </a:pPr>
              <a:t>19/10/2015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06F0F40-9AC2-418A-AADE-0B05CC0F161F}" type="slidenum">
              <a:rPr lang="en-GB"/>
              <a:pPr/>
              <a:t>‹#›</a:t>
            </a:fld>
            <a:endParaRPr lang="en-GB"/>
          </a:p>
        </p:txBody>
      </p:sp>
    </p:spTree>
    <p:extLst>
      <p:ext uri="{BB962C8B-B14F-4D97-AF65-F5344CB8AC3E}">
        <p14:creationId xmlns:p14="http://schemas.microsoft.com/office/powerpoint/2010/main" val="905576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cs typeface="Times New Roman" pitchFamily="18" charset="0"/>
              </a:defRPr>
            </a:lvl1pPr>
            <a:lvl2pPr marL="742950" indent="-285750">
              <a:spcBef>
                <a:spcPct val="30000"/>
              </a:spcBef>
              <a:defRPr sz="1200">
                <a:solidFill>
                  <a:schemeClr val="tx1"/>
                </a:solidFill>
                <a:latin typeface="Times New Roman" pitchFamily="18" charset="0"/>
                <a:cs typeface="Times New Roman" pitchFamily="18" charset="0"/>
              </a:defRPr>
            </a:lvl2pPr>
            <a:lvl3pPr marL="1143000" indent="-228600">
              <a:spcBef>
                <a:spcPct val="30000"/>
              </a:spcBef>
              <a:defRPr sz="1200">
                <a:solidFill>
                  <a:schemeClr val="tx1"/>
                </a:solidFill>
                <a:latin typeface="Times New Roman" pitchFamily="18" charset="0"/>
                <a:cs typeface="Times New Roman" pitchFamily="18" charset="0"/>
              </a:defRPr>
            </a:lvl3pPr>
            <a:lvl4pPr marL="1600200" indent="-228600">
              <a:spcBef>
                <a:spcPct val="30000"/>
              </a:spcBef>
              <a:defRPr sz="1200">
                <a:solidFill>
                  <a:schemeClr val="tx1"/>
                </a:solidFill>
                <a:latin typeface="Times New Roman" pitchFamily="18" charset="0"/>
                <a:cs typeface="Times New Roman" pitchFamily="18" charset="0"/>
              </a:defRPr>
            </a:lvl4pPr>
            <a:lvl5pPr marL="2057400" indent="-22860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a:spcBef>
                <a:spcPct val="0"/>
              </a:spcBef>
            </a:pPr>
            <a:fld id="{EBE36600-E001-4376-BE69-CBE6C5C03189}" type="slidenum">
              <a:rPr lang="en-GB" altLang="en-US">
                <a:latin typeface="Verdana" pitchFamily="34" charset="0"/>
              </a:rPr>
              <a:pPr>
                <a:spcBef>
                  <a:spcPct val="0"/>
                </a:spcBef>
              </a:pPr>
              <a:t>21</a:t>
            </a:fld>
            <a:endParaRPr lang="en-GB" altLang="en-US">
              <a:latin typeface="Verdana" pitchFamily="34" charset="0"/>
            </a:endParaRPr>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r>
              <a:rPr lang="en-GB" altLang="en-US" smtClean="0"/>
              <a:t>Mention ‘Kung Fu’ punctuation. Multi sensory approach. </a:t>
            </a: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C7F5D9EF-1C89-47EA-A01D-CDBA91B92E50}" type="datetimeFigureOut">
              <a:rPr lang="en-GB"/>
              <a:pPr>
                <a:defRPr/>
              </a:pPr>
              <a:t>19/10/2015</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27C3F33E-A8CD-476B-B5CA-22FEC71AF2F0}" type="slidenum">
              <a:rPr lang="en-GB"/>
              <a:pPr/>
              <a:t>‹#›</a:t>
            </a:fld>
            <a:endParaRPr lang="en-GB"/>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142C986-DCB9-43D1-8832-5F1D3AB57DDC}" type="datetimeFigureOut">
              <a:rPr lang="en-GB"/>
              <a:pPr>
                <a:defRPr/>
              </a:pPr>
              <a:t>19/10/2015</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C4AA7526-5942-486F-9231-A42F212A3228}" type="slidenum">
              <a:rPr lang="en-GB"/>
              <a:pPr/>
              <a:t>‹#›</a:t>
            </a:fld>
            <a:endParaRPr lang="en-GB"/>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82839DF-0C6F-4275-B85B-1BCD41F7F3AA}" type="datetimeFigureOut">
              <a:rPr lang="en-GB"/>
              <a:pPr>
                <a:defRPr/>
              </a:pPr>
              <a:t>19/10/2015</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DC5EDC9F-DAB7-44EB-9FA6-1524CA109FAC}" type="slidenum">
              <a:rPr lang="en-GB"/>
              <a:pPr/>
              <a:t>‹#›</a:t>
            </a:fld>
            <a:endParaRPr lang="en-GB"/>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F7ED669-DA67-4E66-983F-3D722D0B7639}" type="datetimeFigureOut">
              <a:rPr lang="en-GB"/>
              <a:pPr>
                <a:defRPr/>
              </a:pPr>
              <a:t>19/10/2015</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2279BB78-BB94-4294-AA3E-5486B251C175}" type="slidenum">
              <a:rPr lang="en-GB"/>
              <a:pPr/>
              <a:t>‹#›</a:t>
            </a:fld>
            <a:endParaRPr lang="en-GB"/>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AB2B771B-F10C-47F7-86F3-7A2B80051B68}" type="datetimeFigureOut">
              <a:rPr lang="en-GB"/>
              <a:pPr>
                <a:defRPr/>
              </a:pPr>
              <a:t>19/10/2015</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fld id="{D3EEF69F-A294-4AFB-AF30-B3EE6985DD67}" type="slidenum">
              <a:rPr lang="en-GB"/>
              <a:pPr/>
              <a:t>‹#›</a:t>
            </a:fld>
            <a:endParaRPr lang="en-GB"/>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4F1A02D-0B85-4F73-88EE-7AF6668B837B}" type="datetimeFigureOut">
              <a:rPr lang="en-GB"/>
              <a:pPr>
                <a:defRPr/>
              </a:pPr>
              <a:t>19/10/2015</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fld id="{67DC92D4-AA17-4BEC-B81E-D0E3898D8B65}" type="slidenum">
              <a:rPr lang="en-GB"/>
              <a:pPr/>
              <a:t>‹#›</a:t>
            </a:fld>
            <a:endParaRPr lang="en-GB"/>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E656163-BC34-45C9-B0D9-046CDE15B0C1}" type="datetimeFigureOut">
              <a:rPr lang="en-GB"/>
              <a:pPr>
                <a:defRPr/>
              </a:pPr>
              <a:t>19/10/2015</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fld id="{6BEAE480-2DC2-42A9-A874-BFB87D02210D}" type="slidenum">
              <a:rPr lang="en-GB"/>
              <a:pPr/>
              <a:t>‹#›</a:t>
            </a:fld>
            <a:endParaRPr lang="en-GB"/>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6572338-AA2A-40DF-8170-7DFE2E42D86F}" type="datetimeFigureOut">
              <a:rPr lang="en-GB"/>
              <a:pPr>
                <a:defRPr/>
              </a:pPr>
              <a:t>19/10/2015</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fld id="{2CD75064-A6DA-468D-AE92-2D5BCCD72B60}" type="slidenum">
              <a:rPr lang="en-GB"/>
              <a:pPr/>
              <a:t>‹#›</a:t>
            </a:fld>
            <a:endParaRPr lang="en-GB"/>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6AA75F6-A298-413E-9004-F2749B368E7A}" type="datetimeFigureOut">
              <a:rPr lang="en-GB"/>
              <a:pPr>
                <a:defRPr/>
              </a:pPr>
              <a:t>19/10/2015</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fld id="{17D0F900-E2F4-468C-8319-B4142CC30E1D}" type="slidenum">
              <a:rPr lang="en-GB"/>
              <a:pPr/>
              <a:t>‹#›</a:t>
            </a:fld>
            <a:endParaRPr lang="en-GB"/>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7BF161D-4AF1-4AEA-B575-5361AFDB165E}" type="datetimeFigureOut">
              <a:rPr lang="en-GB"/>
              <a:pPr>
                <a:defRPr/>
              </a:pPr>
              <a:t>19/10/2015</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fld id="{11EFDBAF-E768-434A-A3B6-9AB10D1FB989}" type="slidenum">
              <a:rPr lang="en-GB"/>
              <a:pPr/>
              <a:t>‹#›</a:t>
            </a:fld>
            <a:endParaRPr lang="en-GB"/>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9C19258-6A21-4A20-B450-4254E0A3A110}" type="datetimeFigureOut">
              <a:rPr lang="en-GB"/>
              <a:pPr>
                <a:defRPr/>
              </a:pPr>
              <a:t>19/10/2015</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43A96C63-F189-44AE-9205-27CA1E7B4744}" type="slidenum">
              <a:rPr lang="en-GB"/>
              <a:pPr/>
              <a:t>‹#›</a:t>
            </a:fld>
            <a:endParaRPr lang="en-GB"/>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40000"/>
                <a:lumOff val="60000"/>
              </a:schemeClr>
            </a:gs>
            <a:gs pos="100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9347225-2A26-4F54-807F-F0D8EC091461}" type="datetimeFigureOut">
              <a:rPr lang="en-GB"/>
              <a:pPr>
                <a:defRPr/>
              </a:pPr>
              <a:t>19/10/2015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D1EAEE"/>
                </a:solidFill>
                <a:latin typeface="Constantia" pitchFamily="18" charset="0"/>
              </a:defRPr>
            </a:lvl1pPr>
          </a:lstStyle>
          <a:p>
            <a:fld id="{A6E088AA-A893-47E0-BA6F-42246A97063D}" type="slidenum">
              <a:rPr lang="en-GB"/>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9" r:id="rId9"/>
    <p:sldLayoutId id="2147483717" r:id="rId10"/>
    <p:sldLayoutId id="2147483718" r:id="rId11"/>
  </p:sldLayoutIdLst>
  <p:transition spd="med">
    <p:wipe dir="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3356" y="836712"/>
            <a:ext cx="7851648" cy="1036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defRPr/>
            </a:pPr>
            <a:r>
              <a:rPr lang="en-GB" b="0" dirty="0" smtClean="0">
                <a:solidFill>
                  <a:schemeClr val="bg1"/>
                </a:solidFill>
                <a:effectLst/>
                <a:latin typeface="Berlin Sans FB" pitchFamily="34" charset="0"/>
              </a:rPr>
              <a:t>Literacy workshop- KS2</a:t>
            </a:r>
            <a:endParaRPr lang="en-GB" b="0" dirty="0">
              <a:solidFill>
                <a:schemeClr val="bg1"/>
              </a:solidFill>
              <a:effectLst/>
              <a:latin typeface="Berlin Sans FB"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92896"/>
            <a:ext cx="8384729" cy="3772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latin typeface="Berlin Sans FB" panose="020E0602020502020306" pitchFamily="34" charset="0"/>
              </a:rPr>
              <a:t>Children are encouraged to… </a:t>
            </a:r>
            <a:endParaRPr lang="en-GB"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467544" y="2132856"/>
            <a:ext cx="8229600" cy="4389437"/>
          </a:xfrm>
        </p:spPr>
        <p:txBody>
          <a:bodyPr/>
          <a:lstStyle/>
          <a:p>
            <a:pPr>
              <a:buFontTx/>
              <a:buChar char="-"/>
            </a:pPr>
            <a:r>
              <a:rPr lang="en-GB" b="1" dirty="0">
                <a:solidFill>
                  <a:schemeClr val="bg1"/>
                </a:solidFill>
                <a:latin typeface="Berlin Sans FB" panose="020E0602020502020306" pitchFamily="34" charset="0"/>
              </a:rPr>
              <a:t>Talk</a:t>
            </a:r>
            <a:r>
              <a:rPr lang="en-GB" dirty="0">
                <a:solidFill>
                  <a:schemeClr val="bg1"/>
                </a:solidFill>
                <a:latin typeface="Berlin Sans FB" panose="020E0602020502020306" pitchFamily="34" charset="0"/>
              </a:rPr>
              <a:t> about what they will write. </a:t>
            </a:r>
          </a:p>
          <a:p>
            <a:pPr>
              <a:buFontTx/>
              <a:buChar char="-"/>
            </a:pPr>
            <a:r>
              <a:rPr lang="en-GB" dirty="0">
                <a:solidFill>
                  <a:schemeClr val="bg1"/>
                </a:solidFill>
                <a:latin typeface="Berlin Sans FB" panose="020E0602020502020306" pitchFamily="34" charset="0"/>
              </a:rPr>
              <a:t>Find exciting wow words and use them in their writing. </a:t>
            </a:r>
          </a:p>
          <a:p>
            <a:pPr marL="0" indent="0">
              <a:buNone/>
            </a:pPr>
            <a:r>
              <a:rPr lang="en-GB" dirty="0">
                <a:solidFill>
                  <a:schemeClr val="bg1"/>
                </a:solidFill>
                <a:latin typeface="Berlin Sans FB" panose="020E0602020502020306" pitchFamily="34" charset="0"/>
              </a:rPr>
              <a:t>- </a:t>
            </a:r>
            <a:r>
              <a:rPr lang="en-GB" b="1" dirty="0">
                <a:solidFill>
                  <a:schemeClr val="bg1"/>
                </a:solidFill>
                <a:latin typeface="Berlin Sans FB" panose="020E0602020502020306" pitchFamily="34" charset="0"/>
              </a:rPr>
              <a:t>‘Borrow</a:t>
            </a:r>
            <a:r>
              <a:rPr lang="en-GB" dirty="0">
                <a:solidFill>
                  <a:schemeClr val="bg1"/>
                </a:solidFill>
                <a:latin typeface="Berlin Sans FB" panose="020E0602020502020306" pitchFamily="34" charset="0"/>
              </a:rPr>
              <a:t>’ exciting words and phrases from other writers. </a:t>
            </a:r>
          </a:p>
          <a:p>
            <a:pPr>
              <a:buFontTx/>
              <a:buChar char="-"/>
            </a:pPr>
            <a:r>
              <a:rPr lang="en-GB" b="1" dirty="0">
                <a:solidFill>
                  <a:schemeClr val="bg1"/>
                </a:solidFill>
                <a:latin typeface="Berlin Sans FB" panose="020E0602020502020306" pitchFamily="34" charset="0"/>
              </a:rPr>
              <a:t>Have a go </a:t>
            </a:r>
            <a:r>
              <a:rPr lang="en-GB" dirty="0">
                <a:solidFill>
                  <a:schemeClr val="bg1"/>
                </a:solidFill>
                <a:latin typeface="Berlin Sans FB" panose="020E0602020502020306" pitchFamily="34" charset="0"/>
              </a:rPr>
              <a:t>at using interesting punctuation. </a:t>
            </a:r>
          </a:p>
          <a:p>
            <a:pPr>
              <a:buFontTx/>
              <a:buChar char="-"/>
            </a:pPr>
            <a:r>
              <a:rPr lang="en-GB" b="1" dirty="0">
                <a:solidFill>
                  <a:schemeClr val="bg1"/>
                </a:solidFill>
                <a:latin typeface="Berlin Sans FB" panose="020E0602020502020306" pitchFamily="34" charset="0"/>
              </a:rPr>
              <a:t>Re-read</a:t>
            </a:r>
            <a:r>
              <a:rPr lang="en-GB" dirty="0">
                <a:solidFill>
                  <a:schemeClr val="bg1"/>
                </a:solidFill>
                <a:latin typeface="Berlin Sans FB" panose="020E0602020502020306" pitchFamily="34" charset="0"/>
              </a:rPr>
              <a:t> their own writing and find ways to make it better. </a:t>
            </a:r>
          </a:p>
          <a:p>
            <a:pPr>
              <a:buFontTx/>
              <a:buChar char="-"/>
            </a:pPr>
            <a:r>
              <a:rPr lang="en-GB" b="1" dirty="0">
                <a:solidFill>
                  <a:schemeClr val="bg1"/>
                </a:solidFill>
                <a:latin typeface="Berlin Sans FB" panose="020E0602020502020306" pitchFamily="34" charset="0"/>
              </a:rPr>
              <a:t>Understand</a:t>
            </a:r>
            <a:r>
              <a:rPr lang="en-GB" dirty="0">
                <a:solidFill>
                  <a:schemeClr val="bg1"/>
                </a:solidFill>
                <a:latin typeface="Berlin Sans FB" panose="020E0602020502020306" pitchFamily="34" charset="0"/>
              </a:rPr>
              <a:t> what they need to do next to improve. </a:t>
            </a:r>
          </a:p>
          <a:p>
            <a:endParaRPr lang="en-GB" dirty="0"/>
          </a:p>
        </p:txBody>
      </p:sp>
    </p:spTree>
    <p:extLst>
      <p:ext uri="{BB962C8B-B14F-4D97-AF65-F5344CB8AC3E}">
        <p14:creationId xmlns:p14="http://schemas.microsoft.com/office/powerpoint/2010/main" val="3117364327"/>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chemeClr val="bg1"/>
                </a:solidFill>
                <a:latin typeface="Berlin Sans FB" panose="020E0602020502020306" pitchFamily="34" charset="0"/>
              </a:rPr>
              <a:t>What is the big write? </a:t>
            </a:r>
            <a:endParaRPr lang="en-GB"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539552" y="2204864"/>
            <a:ext cx="8229600" cy="4389437"/>
          </a:xfrm>
        </p:spPr>
        <p:txBody>
          <a:bodyPr/>
          <a:lstStyle/>
          <a:p>
            <a:r>
              <a:rPr lang="en-GB" sz="2800" dirty="0" smtClean="0">
                <a:solidFill>
                  <a:schemeClr val="bg1"/>
                </a:solidFill>
                <a:latin typeface="Berlin Sans FB" panose="020E0602020502020306" pitchFamily="34" charset="0"/>
              </a:rPr>
              <a:t>Over two weeks the children will </a:t>
            </a:r>
            <a:r>
              <a:rPr lang="en-GB" sz="2800" dirty="0">
                <a:solidFill>
                  <a:schemeClr val="bg1"/>
                </a:solidFill>
                <a:latin typeface="Berlin Sans FB" panose="020E0602020502020306" pitchFamily="34" charset="0"/>
              </a:rPr>
              <a:t>concentrate on the </a:t>
            </a:r>
            <a:r>
              <a:rPr lang="en-GB" sz="2800" dirty="0" smtClean="0">
                <a:solidFill>
                  <a:schemeClr val="bg1"/>
                </a:solidFill>
                <a:latin typeface="Berlin Sans FB" panose="020E0602020502020306" pitchFamily="34" charset="0"/>
              </a:rPr>
              <a:t>four main </a:t>
            </a:r>
            <a:r>
              <a:rPr lang="en-GB" sz="2800" dirty="0">
                <a:solidFill>
                  <a:schemeClr val="bg1"/>
                </a:solidFill>
                <a:latin typeface="Berlin Sans FB" panose="020E0602020502020306" pitchFamily="34" charset="0"/>
              </a:rPr>
              <a:t>elements of Big </a:t>
            </a:r>
            <a:r>
              <a:rPr lang="en-GB" sz="2800" dirty="0" smtClean="0">
                <a:solidFill>
                  <a:schemeClr val="bg1"/>
                </a:solidFill>
                <a:latin typeface="Berlin Sans FB" panose="020E0602020502020306" pitchFamily="34" charset="0"/>
              </a:rPr>
              <a:t>writing. </a:t>
            </a:r>
            <a:endParaRPr lang="en-GB" sz="2800" dirty="0">
              <a:solidFill>
                <a:schemeClr val="bg1"/>
              </a:solidFill>
              <a:latin typeface="Berlin Sans FB" panose="020E0602020502020306" pitchFamily="34" charset="0"/>
            </a:endParaRPr>
          </a:p>
          <a:p>
            <a:endParaRPr lang="en-GB" sz="2400" dirty="0" smtClean="0">
              <a:solidFill>
                <a:schemeClr val="bg1"/>
              </a:solidFill>
              <a:latin typeface="Berlin Sans FB" panose="020E0602020502020306" pitchFamily="34" charset="0"/>
            </a:endParaRPr>
          </a:p>
          <a:p>
            <a:r>
              <a:rPr lang="en-GB" sz="2400" dirty="0" smtClean="0">
                <a:solidFill>
                  <a:schemeClr val="bg1"/>
                </a:solidFill>
                <a:latin typeface="Berlin Sans FB" panose="020E0602020502020306" pitchFamily="34" charset="0"/>
              </a:rPr>
              <a:t>V- Vocabulary </a:t>
            </a:r>
          </a:p>
          <a:p>
            <a:r>
              <a:rPr lang="en-GB" sz="2400" dirty="0" smtClean="0">
                <a:solidFill>
                  <a:schemeClr val="bg1"/>
                </a:solidFill>
                <a:latin typeface="Berlin Sans FB" panose="020E0602020502020306" pitchFamily="34" charset="0"/>
              </a:rPr>
              <a:t>C- Connectives</a:t>
            </a:r>
          </a:p>
          <a:p>
            <a:r>
              <a:rPr lang="en-GB" sz="2400" dirty="0" smtClean="0">
                <a:solidFill>
                  <a:schemeClr val="bg1"/>
                </a:solidFill>
                <a:latin typeface="Berlin Sans FB" panose="020E0602020502020306" pitchFamily="34" charset="0"/>
              </a:rPr>
              <a:t>O- Openers</a:t>
            </a:r>
          </a:p>
          <a:p>
            <a:r>
              <a:rPr lang="en-GB" sz="2400" dirty="0" smtClean="0">
                <a:solidFill>
                  <a:schemeClr val="bg1"/>
                </a:solidFill>
                <a:latin typeface="Berlin Sans FB" panose="020E0602020502020306" pitchFamily="34" charset="0"/>
              </a:rPr>
              <a:t>P- Punctuation </a:t>
            </a:r>
            <a:endParaRPr lang="en-GB" sz="2400" dirty="0">
              <a:solidFill>
                <a:schemeClr val="bg1"/>
              </a:solidFill>
              <a:latin typeface="Berlin Sans FB" panose="020E0602020502020306" pitchFamily="34" charset="0"/>
            </a:endParaRPr>
          </a:p>
          <a:p>
            <a:endParaRPr lang="en-GB" sz="2400" dirty="0" smtClean="0">
              <a:solidFill>
                <a:schemeClr val="bg1"/>
              </a:solidFill>
              <a:latin typeface="Berlin Sans FB" panose="020E0602020502020306" pitchFamily="34" charset="0"/>
            </a:endParaRPr>
          </a:p>
          <a:p>
            <a:pPr marL="0" indent="0" algn="ctr">
              <a:buNone/>
            </a:pPr>
            <a:r>
              <a:rPr lang="en-GB" sz="4400" dirty="0" smtClean="0">
                <a:solidFill>
                  <a:schemeClr val="bg1"/>
                </a:solidFill>
                <a:latin typeface="Berlin Sans FB" panose="020E0602020502020306" pitchFamily="34" charset="0"/>
              </a:rPr>
              <a:t>VCOP </a:t>
            </a:r>
            <a:endParaRPr lang="en-GB" sz="44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625965404"/>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052737"/>
            <a:ext cx="8229600" cy="5271864"/>
          </a:xfrm>
        </p:spPr>
        <p:txBody>
          <a:bodyPr/>
          <a:lstStyle/>
          <a:p>
            <a:pPr algn="ctr" eaLnBrk="1" hangingPunct="1">
              <a:buFontTx/>
              <a:buNone/>
            </a:pPr>
            <a:r>
              <a:rPr lang="en-GB" altLang="en-US" sz="6000" dirty="0" smtClean="0">
                <a:solidFill>
                  <a:schemeClr val="bg1"/>
                </a:solidFill>
                <a:latin typeface="Berlin Sans FB" panose="020E0602020502020306" pitchFamily="34" charset="0"/>
              </a:rPr>
              <a:t>Vocabulary</a:t>
            </a:r>
          </a:p>
          <a:p>
            <a:pPr eaLnBrk="1" hangingPunct="1"/>
            <a:endParaRPr lang="en-GB" altLang="en-US" sz="2800" dirty="0" smtClean="0">
              <a:latin typeface="Berlin Sans FB" panose="020E0602020502020306" pitchFamily="34" charset="0"/>
            </a:endParaRPr>
          </a:p>
          <a:p>
            <a:pPr eaLnBrk="1" hangingPunct="1"/>
            <a:r>
              <a:rPr lang="en-GB" altLang="en-US" sz="2800" dirty="0" smtClean="0">
                <a:solidFill>
                  <a:schemeClr val="bg1"/>
                </a:solidFill>
                <a:latin typeface="Berlin Sans FB" panose="020E0602020502020306" pitchFamily="34" charset="0"/>
              </a:rPr>
              <a:t>Every class has a 'Wow Words' board where new and impressive words that the children have used and have found in good quality texts, are shared with everyone. </a:t>
            </a:r>
          </a:p>
          <a:p>
            <a:pPr eaLnBrk="1" hangingPunct="1"/>
            <a:r>
              <a:rPr lang="en-GB" altLang="en-US" sz="2800" dirty="0" smtClean="0">
                <a:solidFill>
                  <a:schemeClr val="bg1"/>
                </a:solidFill>
                <a:latin typeface="Berlin Sans FB" panose="020E0602020502020306" pitchFamily="34" charset="0"/>
              </a:rPr>
              <a:t>The children are encouraged to use these words where appropriate in their writing. </a:t>
            </a:r>
          </a:p>
        </p:txBody>
      </p:sp>
    </p:spTree>
    <p:extLst>
      <p:ext uri="{BB962C8B-B14F-4D97-AF65-F5344CB8AC3E}">
        <p14:creationId xmlns:p14="http://schemas.microsoft.com/office/powerpoint/2010/main" val="2580601315"/>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blogs.glowscotland.org.uk/fa/FreeWifi/files/2011/11/mario-crash-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92696"/>
            <a:ext cx="8380592" cy="5433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100899"/>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2420888"/>
            <a:ext cx="1296144" cy="830997"/>
          </a:xfrm>
          <a:prstGeom prst="rect">
            <a:avLst/>
          </a:prstGeom>
          <a:noFill/>
        </p:spPr>
        <p:txBody>
          <a:bodyPr wrap="square" rtlCol="0">
            <a:spAutoFit/>
          </a:bodyPr>
          <a:lstStyle/>
          <a:p>
            <a:r>
              <a:rPr lang="en-GB" sz="4800" dirty="0" smtClean="0">
                <a:latin typeface="Berlin Sans FB" panose="020E0602020502020306" pitchFamily="34" charset="0"/>
              </a:rPr>
              <a:t>nice</a:t>
            </a:r>
            <a:endParaRPr lang="en-GB" sz="4800" dirty="0">
              <a:latin typeface="Berlin Sans FB" panose="020E0602020502020306" pitchFamily="34" charset="0"/>
            </a:endParaRPr>
          </a:p>
        </p:txBody>
      </p:sp>
      <p:sp>
        <p:nvSpPr>
          <p:cNvPr id="3" name="TextBox 2"/>
          <p:cNvSpPr txBox="1"/>
          <p:nvPr/>
        </p:nvSpPr>
        <p:spPr>
          <a:xfrm>
            <a:off x="5427284" y="2293421"/>
            <a:ext cx="1584176" cy="830997"/>
          </a:xfrm>
          <a:prstGeom prst="rect">
            <a:avLst/>
          </a:prstGeom>
          <a:noFill/>
        </p:spPr>
        <p:txBody>
          <a:bodyPr wrap="square" rtlCol="0">
            <a:spAutoFit/>
          </a:bodyPr>
          <a:lstStyle/>
          <a:p>
            <a:r>
              <a:rPr lang="en-GB" sz="4800" dirty="0" smtClean="0">
                <a:latin typeface="Berlin Sans FB" panose="020E0602020502020306" pitchFamily="34" charset="0"/>
              </a:rPr>
              <a:t>good</a:t>
            </a:r>
            <a:endParaRPr lang="en-GB" sz="4800" dirty="0">
              <a:latin typeface="Berlin Sans FB" panose="020E0602020502020306" pitchFamily="34" charset="0"/>
            </a:endParaRPr>
          </a:p>
        </p:txBody>
      </p:sp>
      <p:sp>
        <p:nvSpPr>
          <p:cNvPr id="4" name="TextBox 3"/>
          <p:cNvSpPr txBox="1"/>
          <p:nvPr/>
        </p:nvSpPr>
        <p:spPr>
          <a:xfrm>
            <a:off x="467544" y="404664"/>
            <a:ext cx="8352928" cy="1077218"/>
          </a:xfrm>
          <a:prstGeom prst="rect">
            <a:avLst/>
          </a:prstGeom>
          <a:noFill/>
        </p:spPr>
        <p:txBody>
          <a:bodyPr wrap="square" rtlCol="0">
            <a:spAutoFit/>
          </a:bodyPr>
          <a:lstStyle/>
          <a:p>
            <a:pPr algn="ctr"/>
            <a:r>
              <a:rPr lang="en-GB" sz="3200" dirty="0" smtClean="0">
                <a:solidFill>
                  <a:schemeClr val="bg1"/>
                </a:solidFill>
                <a:latin typeface="Berlin Sans FB" panose="020E0602020502020306" pitchFamily="34" charset="0"/>
              </a:rPr>
              <a:t>Can you think of as many different ways to improve these words with a partner? </a:t>
            </a:r>
            <a:endParaRPr lang="en-GB" sz="3200" dirty="0">
              <a:solidFill>
                <a:schemeClr val="bg1"/>
              </a:solidFill>
              <a:latin typeface="Berlin Sans FB" panose="020E0602020502020306" pitchFamily="34" charset="0"/>
            </a:endParaRPr>
          </a:p>
        </p:txBody>
      </p:sp>
      <p:sp>
        <p:nvSpPr>
          <p:cNvPr id="5" name="TextBox 4"/>
          <p:cNvSpPr txBox="1"/>
          <p:nvPr/>
        </p:nvSpPr>
        <p:spPr>
          <a:xfrm>
            <a:off x="2987824" y="3501008"/>
            <a:ext cx="1404156" cy="830997"/>
          </a:xfrm>
          <a:prstGeom prst="rect">
            <a:avLst/>
          </a:prstGeom>
          <a:noFill/>
        </p:spPr>
        <p:txBody>
          <a:bodyPr wrap="square" rtlCol="0">
            <a:spAutoFit/>
          </a:bodyPr>
          <a:lstStyle/>
          <a:p>
            <a:r>
              <a:rPr lang="en-GB" sz="4800" dirty="0">
                <a:latin typeface="Berlin Sans FB" panose="020E0602020502020306" pitchFamily="34" charset="0"/>
              </a:rPr>
              <a:t>b</a:t>
            </a:r>
            <a:r>
              <a:rPr lang="en-GB" sz="4800" dirty="0" smtClean="0">
                <a:latin typeface="Berlin Sans FB" panose="020E0602020502020306" pitchFamily="34" charset="0"/>
              </a:rPr>
              <a:t>ad</a:t>
            </a:r>
            <a:endParaRPr lang="en-GB" sz="4800" dirty="0">
              <a:latin typeface="Berlin Sans FB" panose="020E0602020502020306" pitchFamily="34" charset="0"/>
            </a:endParaRPr>
          </a:p>
        </p:txBody>
      </p:sp>
      <p:sp>
        <p:nvSpPr>
          <p:cNvPr id="6" name="TextBox 5"/>
          <p:cNvSpPr txBox="1"/>
          <p:nvPr/>
        </p:nvSpPr>
        <p:spPr>
          <a:xfrm>
            <a:off x="1115616" y="4844766"/>
            <a:ext cx="1116124" cy="830997"/>
          </a:xfrm>
          <a:prstGeom prst="rect">
            <a:avLst/>
          </a:prstGeom>
          <a:noFill/>
        </p:spPr>
        <p:txBody>
          <a:bodyPr wrap="square" rtlCol="0">
            <a:spAutoFit/>
          </a:bodyPr>
          <a:lstStyle/>
          <a:p>
            <a:r>
              <a:rPr lang="en-GB" sz="4800" dirty="0">
                <a:latin typeface="Berlin Sans FB" panose="020E0602020502020306" pitchFamily="34" charset="0"/>
              </a:rPr>
              <a:t>l</a:t>
            </a:r>
            <a:r>
              <a:rPr lang="en-GB" sz="4800" dirty="0" smtClean="0">
                <a:latin typeface="Berlin Sans FB" panose="020E0602020502020306" pitchFamily="34" charset="0"/>
              </a:rPr>
              <a:t>ike</a:t>
            </a:r>
            <a:r>
              <a:rPr lang="en-GB" dirty="0" smtClean="0"/>
              <a:t> </a:t>
            </a:r>
            <a:endParaRPr lang="en-GB" dirty="0"/>
          </a:p>
        </p:txBody>
      </p:sp>
      <p:sp>
        <p:nvSpPr>
          <p:cNvPr id="7" name="TextBox 6"/>
          <p:cNvSpPr txBox="1"/>
          <p:nvPr/>
        </p:nvSpPr>
        <p:spPr>
          <a:xfrm>
            <a:off x="6219372" y="3717032"/>
            <a:ext cx="2304256" cy="769441"/>
          </a:xfrm>
          <a:prstGeom prst="rect">
            <a:avLst/>
          </a:prstGeom>
          <a:noFill/>
        </p:spPr>
        <p:txBody>
          <a:bodyPr wrap="square" rtlCol="0">
            <a:spAutoFit/>
          </a:bodyPr>
          <a:lstStyle/>
          <a:p>
            <a:r>
              <a:rPr lang="en-GB" sz="4400" dirty="0">
                <a:latin typeface="Berlin Sans FB" panose="020E0602020502020306" pitchFamily="34" charset="0"/>
              </a:rPr>
              <a:t>b</a:t>
            </a:r>
            <a:r>
              <a:rPr lang="en-GB" sz="4400" dirty="0" smtClean="0">
                <a:latin typeface="Berlin Sans FB" panose="020E0602020502020306" pitchFamily="34" charset="0"/>
              </a:rPr>
              <a:t>ig</a:t>
            </a:r>
            <a:r>
              <a:rPr lang="en-GB" dirty="0" smtClean="0"/>
              <a:t> </a:t>
            </a:r>
            <a:endParaRPr lang="en-GB" dirty="0"/>
          </a:p>
        </p:txBody>
      </p:sp>
      <p:sp>
        <p:nvSpPr>
          <p:cNvPr id="8" name="TextBox 7"/>
          <p:cNvSpPr txBox="1"/>
          <p:nvPr/>
        </p:nvSpPr>
        <p:spPr>
          <a:xfrm>
            <a:off x="3491880" y="5301208"/>
            <a:ext cx="2304256" cy="830997"/>
          </a:xfrm>
          <a:prstGeom prst="rect">
            <a:avLst/>
          </a:prstGeom>
          <a:noFill/>
        </p:spPr>
        <p:txBody>
          <a:bodyPr wrap="square" rtlCol="0">
            <a:spAutoFit/>
          </a:bodyPr>
          <a:lstStyle/>
          <a:p>
            <a:r>
              <a:rPr lang="en-GB" sz="4800" dirty="0">
                <a:latin typeface="Berlin Sans FB" panose="020E0602020502020306" pitchFamily="34" charset="0"/>
              </a:rPr>
              <a:t>h</a:t>
            </a:r>
            <a:r>
              <a:rPr lang="en-GB" sz="4800" dirty="0" smtClean="0">
                <a:latin typeface="Berlin Sans FB" panose="020E0602020502020306" pitchFamily="34" charset="0"/>
              </a:rPr>
              <a:t>appy </a:t>
            </a:r>
            <a:endParaRPr lang="en-GB" sz="4800" dirty="0">
              <a:latin typeface="Berlin Sans FB" panose="020E0602020502020306" pitchFamily="34" charset="0"/>
            </a:endParaRPr>
          </a:p>
        </p:txBody>
      </p:sp>
    </p:spTree>
    <p:extLst>
      <p:ext uri="{BB962C8B-B14F-4D97-AF65-F5344CB8AC3E}">
        <p14:creationId xmlns:p14="http://schemas.microsoft.com/office/powerpoint/2010/main" val="1138373200"/>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pPr algn="ctr" eaLnBrk="1" hangingPunct="1"/>
            <a:r>
              <a:rPr lang="en-GB" altLang="en-US" b="1" dirty="0" smtClean="0">
                <a:solidFill>
                  <a:schemeClr val="bg1"/>
                </a:solidFill>
                <a:latin typeface="Verdana" pitchFamily="34" charset="0"/>
              </a:rPr>
              <a:t>Openers</a:t>
            </a:r>
            <a:r>
              <a:rPr lang="en-GB" altLang="en-US" dirty="0" smtClean="0">
                <a:solidFill>
                  <a:schemeClr val="bg1"/>
                </a:solidFill>
              </a:rPr>
              <a:t> </a:t>
            </a:r>
          </a:p>
        </p:txBody>
      </p:sp>
      <p:sp>
        <p:nvSpPr>
          <p:cNvPr id="16387" name="Rectangle 1027"/>
          <p:cNvSpPr>
            <a:spLocks noGrp="1" noChangeArrowheads="1"/>
          </p:cNvSpPr>
          <p:nvPr>
            <p:ph type="body" idx="1"/>
          </p:nvPr>
        </p:nvSpPr>
        <p:spPr>
          <a:xfrm>
            <a:off x="467544" y="2458121"/>
            <a:ext cx="8229600" cy="4389437"/>
          </a:xfrm>
        </p:spPr>
        <p:txBody>
          <a:bodyPr/>
          <a:lstStyle/>
          <a:p>
            <a:pPr eaLnBrk="1" hangingPunct="1">
              <a:lnSpc>
                <a:spcPct val="90000"/>
              </a:lnSpc>
            </a:pPr>
            <a:r>
              <a:rPr lang="en-GB" altLang="en-US" sz="2800" dirty="0" smtClean="0">
                <a:solidFill>
                  <a:srgbClr val="000066"/>
                </a:solidFill>
                <a:latin typeface="Berlin Sans FB" panose="020E0602020502020306" pitchFamily="34" charset="0"/>
              </a:rPr>
              <a:t>Every class displays and discusses good sentence ‘openers’ (sentence starters) that the children can use in their writing to make their sentences and overall texts more interesting. </a:t>
            </a:r>
          </a:p>
          <a:p>
            <a:pPr eaLnBrk="1" hangingPunct="1">
              <a:lnSpc>
                <a:spcPct val="90000"/>
              </a:lnSpc>
            </a:pPr>
            <a:r>
              <a:rPr lang="en-GB" altLang="en-US" sz="2800" dirty="0" smtClean="0">
                <a:solidFill>
                  <a:srgbClr val="000066"/>
                </a:solidFill>
                <a:latin typeface="Berlin Sans FB" panose="020E0602020502020306" pitchFamily="34" charset="0"/>
              </a:rPr>
              <a:t>Teach ways of improving a basic sentence by changing how it begins e.g. ‘She opened the door’ to a better sentence, 'Cautiously, she opened the door.'</a:t>
            </a:r>
            <a:r>
              <a:rPr lang="en-GB" altLang="en-US" sz="2800" dirty="0" smtClean="0">
                <a:latin typeface="Berlin Sans FB" panose="020E0602020502020306" pitchFamily="34" charset="0"/>
              </a:rPr>
              <a:t> </a:t>
            </a:r>
          </a:p>
        </p:txBody>
      </p:sp>
      <p:sp>
        <p:nvSpPr>
          <p:cNvPr id="16388" name="Rectangle 1028"/>
          <p:cNvSpPr>
            <a:spLocks noChangeArrowheads="1"/>
          </p:cNvSpPr>
          <p:nvPr/>
        </p:nvSpPr>
        <p:spPr bwMode="auto">
          <a:xfrm>
            <a:off x="1219200" y="6019800"/>
            <a:ext cx="9144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000" i="1" dirty="0" smtClean="0">
                <a:latin typeface="Verdana" pitchFamily="34" charset="0"/>
              </a:rPr>
              <a:t>. </a:t>
            </a:r>
            <a:endParaRPr lang="en-GB" altLang="en-US" sz="2000" i="1" dirty="0">
              <a:latin typeface="Verdana" pitchFamily="34" charset="0"/>
            </a:endParaRPr>
          </a:p>
        </p:txBody>
      </p:sp>
    </p:spTree>
    <p:extLst>
      <p:ext uri="{BB962C8B-B14F-4D97-AF65-F5344CB8AC3E}">
        <p14:creationId xmlns:p14="http://schemas.microsoft.com/office/powerpoint/2010/main" val="2133401056"/>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en-GB" altLang="en-US" sz="2400" dirty="0" smtClean="0">
                <a:solidFill>
                  <a:schemeClr val="bg1"/>
                </a:solidFill>
                <a:latin typeface="Berlin Sans FB" panose="020E0602020502020306" pitchFamily="34" charset="0"/>
              </a:rPr>
              <a:t>Choose an opener. </a:t>
            </a:r>
            <a:r>
              <a:rPr lang="en-GB" altLang="en-US" sz="2400" dirty="0" smtClean="0">
                <a:solidFill>
                  <a:schemeClr val="bg1"/>
                </a:solidFill>
                <a:latin typeface="Berlin Sans FB" panose="020E0602020502020306" pitchFamily="34" charset="0"/>
                <a:cs typeface="Arial" charset="0"/>
              </a:rPr>
              <a:t>What is the most interesting way to finish the sentence?</a:t>
            </a:r>
            <a:r>
              <a:rPr lang="en-GB" altLang="en-US" sz="2400" dirty="0" smtClean="0">
                <a:solidFill>
                  <a:schemeClr val="bg1"/>
                </a:solidFill>
                <a:latin typeface="Berlin Sans FB" panose="020E0602020502020306" pitchFamily="34" charset="0"/>
              </a:rPr>
              <a:t> </a:t>
            </a:r>
          </a:p>
        </p:txBody>
      </p:sp>
      <p:sp>
        <p:nvSpPr>
          <p:cNvPr id="17411" name="Rectangle 4"/>
          <p:cNvSpPr>
            <a:spLocks noChangeArrowheads="1"/>
          </p:cNvSpPr>
          <p:nvPr/>
        </p:nvSpPr>
        <p:spPr bwMode="auto">
          <a:xfrm>
            <a:off x="1219200" y="2133600"/>
            <a:ext cx="18288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Nervously…</a:t>
            </a:r>
          </a:p>
        </p:txBody>
      </p:sp>
      <p:sp>
        <p:nvSpPr>
          <p:cNvPr id="17412" name="Rectangle 5"/>
          <p:cNvSpPr>
            <a:spLocks noChangeArrowheads="1"/>
          </p:cNvSpPr>
          <p:nvPr/>
        </p:nvSpPr>
        <p:spPr bwMode="auto">
          <a:xfrm>
            <a:off x="1426112" y="3246120"/>
            <a:ext cx="3429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To my great surprise…</a:t>
            </a:r>
          </a:p>
        </p:txBody>
      </p:sp>
      <p:sp>
        <p:nvSpPr>
          <p:cNvPr id="17413" name="Rectangle 6"/>
          <p:cNvSpPr>
            <a:spLocks noChangeArrowheads="1"/>
          </p:cNvSpPr>
          <p:nvPr/>
        </p:nvSpPr>
        <p:spPr bwMode="auto">
          <a:xfrm>
            <a:off x="3749626" y="2133600"/>
            <a:ext cx="16764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Laughing…</a:t>
            </a:r>
          </a:p>
        </p:txBody>
      </p:sp>
      <p:sp>
        <p:nvSpPr>
          <p:cNvPr id="17414" name="Rectangle 8"/>
          <p:cNvSpPr>
            <a:spLocks noChangeArrowheads="1"/>
          </p:cNvSpPr>
          <p:nvPr/>
        </p:nvSpPr>
        <p:spPr bwMode="auto">
          <a:xfrm>
            <a:off x="6057900" y="21336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If only I…</a:t>
            </a:r>
          </a:p>
        </p:txBody>
      </p:sp>
      <p:sp>
        <p:nvSpPr>
          <p:cNvPr id="17415" name="Rectangle 9"/>
          <p:cNvSpPr>
            <a:spLocks noChangeArrowheads="1"/>
          </p:cNvSpPr>
          <p:nvPr/>
        </p:nvSpPr>
        <p:spPr bwMode="auto">
          <a:xfrm>
            <a:off x="495300" y="4404360"/>
            <a:ext cx="4648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I’ll never forget the day that…</a:t>
            </a:r>
          </a:p>
        </p:txBody>
      </p:sp>
      <p:sp>
        <p:nvSpPr>
          <p:cNvPr id="17416" name="Rectangle 10"/>
          <p:cNvSpPr>
            <a:spLocks noChangeArrowheads="1"/>
          </p:cNvSpPr>
          <p:nvPr/>
        </p:nvSpPr>
        <p:spPr bwMode="auto">
          <a:xfrm>
            <a:off x="5715000" y="3246120"/>
            <a:ext cx="2286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Reluctantly…</a:t>
            </a:r>
          </a:p>
        </p:txBody>
      </p:sp>
      <p:sp>
        <p:nvSpPr>
          <p:cNvPr id="17417" name="Rectangle 11"/>
          <p:cNvSpPr>
            <a:spLocks noChangeArrowheads="1"/>
          </p:cNvSpPr>
          <p:nvPr/>
        </p:nvSpPr>
        <p:spPr bwMode="auto">
          <a:xfrm>
            <a:off x="6322255" y="44196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Sleepily…</a:t>
            </a:r>
          </a:p>
        </p:txBody>
      </p:sp>
      <p:sp>
        <p:nvSpPr>
          <p:cNvPr id="17418" name="Rectangle 12"/>
          <p:cNvSpPr>
            <a:spLocks noChangeArrowheads="1"/>
          </p:cNvSpPr>
          <p:nvPr/>
        </p:nvSpPr>
        <p:spPr bwMode="auto">
          <a:xfrm>
            <a:off x="3390900" y="5638800"/>
            <a:ext cx="51054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I couldn't believe my eyes when…</a:t>
            </a:r>
          </a:p>
        </p:txBody>
      </p:sp>
      <p:sp>
        <p:nvSpPr>
          <p:cNvPr id="17419" name="Rectangle 13"/>
          <p:cNvSpPr>
            <a:spLocks noChangeArrowheads="1"/>
          </p:cNvSpPr>
          <p:nvPr/>
        </p:nvSpPr>
        <p:spPr bwMode="auto">
          <a:xfrm>
            <a:off x="1219200" y="5579012"/>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buFontTx/>
              <a:buNone/>
            </a:pPr>
            <a:r>
              <a:rPr lang="en-GB" altLang="en-US" sz="2400" dirty="0">
                <a:latin typeface="Comic Sans MS" pitchFamily="66" charset="0"/>
              </a:rPr>
              <a:t>Earlier…</a:t>
            </a:r>
          </a:p>
        </p:txBody>
      </p:sp>
    </p:spTree>
    <p:extLst>
      <p:ext uri="{BB962C8B-B14F-4D97-AF65-F5344CB8AC3E}">
        <p14:creationId xmlns:p14="http://schemas.microsoft.com/office/powerpoint/2010/main" val="828267588"/>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GB" altLang="en-US" sz="6600" b="1" dirty="0" smtClean="0">
                <a:solidFill>
                  <a:schemeClr val="bg1"/>
                </a:solidFill>
                <a:latin typeface="Berlin Sans FB" panose="020E0602020502020306" pitchFamily="34" charset="0"/>
              </a:rPr>
              <a:t>Connectives</a:t>
            </a:r>
            <a:r>
              <a:rPr lang="en-GB" altLang="en-US" sz="6600" dirty="0" smtClean="0">
                <a:solidFill>
                  <a:schemeClr val="bg1"/>
                </a:solidFill>
                <a:latin typeface="Berlin Sans FB" panose="020E0602020502020306" pitchFamily="34" charset="0"/>
              </a:rPr>
              <a:t> </a:t>
            </a:r>
          </a:p>
        </p:txBody>
      </p:sp>
      <p:sp>
        <p:nvSpPr>
          <p:cNvPr id="14339" name="Rectangle 3"/>
          <p:cNvSpPr>
            <a:spLocks noGrp="1" noChangeArrowheads="1"/>
          </p:cNvSpPr>
          <p:nvPr>
            <p:ph type="body" idx="1"/>
          </p:nvPr>
        </p:nvSpPr>
        <p:spPr/>
        <p:txBody>
          <a:bodyPr/>
          <a:lstStyle/>
          <a:p>
            <a:pPr eaLnBrk="1" hangingPunct="1">
              <a:lnSpc>
                <a:spcPct val="90000"/>
              </a:lnSpc>
            </a:pPr>
            <a:endParaRPr lang="en-GB" altLang="en-US" sz="3600" dirty="0" smtClean="0">
              <a:latin typeface="Berlin Sans FB" panose="020E0602020502020306" pitchFamily="34" charset="0"/>
            </a:endParaRPr>
          </a:p>
          <a:p>
            <a:pPr eaLnBrk="1" hangingPunct="1">
              <a:lnSpc>
                <a:spcPct val="90000"/>
              </a:lnSpc>
            </a:pPr>
            <a:r>
              <a:rPr lang="en-GB" altLang="en-US" sz="3600" dirty="0" smtClean="0">
                <a:solidFill>
                  <a:schemeClr val="bg1"/>
                </a:solidFill>
                <a:latin typeface="Berlin Sans FB" panose="020E0602020502020306" pitchFamily="34" charset="0"/>
              </a:rPr>
              <a:t>Every class displays examples of powerful connectives. The children are encouraged to use these in their writing to join sentences and paragraphs, therefore improving the organisation of their writing.</a:t>
            </a:r>
          </a:p>
          <a:p>
            <a:pPr eaLnBrk="1" hangingPunct="1">
              <a:lnSpc>
                <a:spcPct val="90000"/>
              </a:lnSpc>
            </a:pPr>
            <a:endParaRPr lang="en-GB" altLang="en-US" sz="3600" dirty="0" smtClean="0">
              <a:latin typeface="Verdana" pitchFamily="34" charset="0"/>
            </a:endParaRPr>
          </a:p>
        </p:txBody>
      </p:sp>
    </p:spTree>
    <p:extLst>
      <p:ext uri="{BB962C8B-B14F-4D97-AF65-F5344CB8AC3E}">
        <p14:creationId xmlns:p14="http://schemas.microsoft.com/office/powerpoint/2010/main" val="3664641973"/>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2411413" y="1341438"/>
            <a:ext cx="1268412" cy="115093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so</a:t>
            </a:r>
          </a:p>
        </p:txBody>
      </p:sp>
      <p:sp>
        <p:nvSpPr>
          <p:cNvPr id="5" name="Hexagon 4"/>
          <p:cNvSpPr/>
          <p:nvPr/>
        </p:nvSpPr>
        <p:spPr>
          <a:xfrm>
            <a:off x="2411413" y="2492375"/>
            <a:ext cx="1268412"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dirty="0"/>
              <a:t>because</a:t>
            </a:r>
          </a:p>
        </p:txBody>
      </p:sp>
      <p:sp>
        <p:nvSpPr>
          <p:cNvPr id="6" name="Hexagon 5"/>
          <p:cNvSpPr/>
          <p:nvPr/>
        </p:nvSpPr>
        <p:spPr>
          <a:xfrm>
            <a:off x="2411413" y="3644900"/>
            <a:ext cx="1268412" cy="115252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t>although</a:t>
            </a:r>
          </a:p>
        </p:txBody>
      </p:sp>
      <p:sp>
        <p:nvSpPr>
          <p:cNvPr id="7" name="Hexagon 6"/>
          <p:cNvSpPr/>
          <p:nvPr/>
        </p:nvSpPr>
        <p:spPr>
          <a:xfrm>
            <a:off x="2411413" y="4797425"/>
            <a:ext cx="1268412"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as well</a:t>
            </a:r>
          </a:p>
        </p:txBody>
      </p:sp>
      <p:sp>
        <p:nvSpPr>
          <p:cNvPr id="8" name="Hexagon 7"/>
          <p:cNvSpPr/>
          <p:nvPr/>
        </p:nvSpPr>
        <p:spPr>
          <a:xfrm>
            <a:off x="3498850" y="1916113"/>
            <a:ext cx="1268413"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t>however</a:t>
            </a:r>
          </a:p>
        </p:txBody>
      </p:sp>
      <p:sp>
        <p:nvSpPr>
          <p:cNvPr id="9" name="Hexagon 8"/>
          <p:cNvSpPr/>
          <p:nvPr/>
        </p:nvSpPr>
        <p:spPr>
          <a:xfrm>
            <a:off x="3498850" y="3068638"/>
            <a:ext cx="1268413" cy="115252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but</a:t>
            </a:r>
          </a:p>
        </p:txBody>
      </p:sp>
      <p:sp>
        <p:nvSpPr>
          <p:cNvPr id="10" name="Hexagon 9"/>
          <p:cNvSpPr/>
          <p:nvPr/>
        </p:nvSpPr>
        <p:spPr>
          <a:xfrm>
            <a:off x="3498850" y="4221163"/>
            <a:ext cx="1268413"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until</a:t>
            </a:r>
          </a:p>
        </p:txBody>
      </p:sp>
      <p:sp>
        <p:nvSpPr>
          <p:cNvPr id="11" name="Hexagon 10"/>
          <p:cNvSpPr/>
          <p:nvPr/>
        </p:nvSpPr>
        <p:spPr>
          <a:xfrm>
            <a:off x="4586288" y="1341438"/>
            <a:ext cx="1268412" cy="115093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unless</a:t>
            </a:r>
          </a:p>
        </p:txBody>
      </p:sp>
      <p:sp>
        <p:nvSpPr>
          <p:cNvPr id="12" name="Hexagon 11"/>
          <p:cNvSpPr/>
          <p:nvPr/>
        </p:nvSpPr>
        <p:spPr>
          <a:xfrm>
            <a:off x="4586288" y="2492375"/>
            <a:ext cx="1268412"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whilst</a:t>
            </a:r>
          </a:p>
        </p:txBody>
      </p:sp>
      <p:sp>
        <p:nvSpPr>
          <p:cNvPr id="13" name="Hexagon 12"/>
          <p:cNvSpPr/>
          <p:nvPr/>
        </p:nvSpPr>
        <p:spPr>
          <a:xfrm>
            <a:off x="4586288" y="3644900"/>
            <a:ext cx="1268412" cy="115252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or</a:t>
            </a:r>
          </a:p>
        </p:txBody>
      </p:sp>
      <p:sp>
        <p:nvSpPr>
          <p:cNvPr id="14" name="Hexagon 13"/>
          <p:cNvSpPr/>
          <p:nvPr/>
        </p:nvSpPr>
        <p:spPr>
          <a:xfrm>
            <a:off x="4586288" y="4797425"/>
            <a:ext cx="1268412"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then</a:t>
            </a:r>
          </a:p>
        </p:txBody>
      </p:sp>
      <p:sp>
        <p:nvSpPr>
          <p:cNvPr id="15" name="Hexagon 14"/>
          <p:cNvSpPr/>
          <p:nvPr/>
        </p:nvSpPr>
        <p:spPr>
          <a:xfrm>
            <a:off x="5673725" y="1916113"/>
            <a:ext cx="1266825"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and then</a:t>
            </a:r>
          </a:p>
        </p:txBody>
      </p:sp>
      <p:sp>
        <p:nvSpPr>
          <p:cNvPr id="16" name="Hexagon 15"/>
          <p:cNvSpPr/>
          <p:nvPr/>
        </p:nvSpPr>
        <p:spPr>
          <a:xfrm>
            <a:off x="5673725" y="3068638"/>
            <a:ext cx="1266825" cy="115252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whenever</a:t>
            </a:r>
          </a:p>
        </p:txBody>
      </p:sp>
      <p:sp>
        <p:nvSpPr>
          <p:cNvPr id="17" name="Hexagon 16"/>
          <p:cNvSpPr/>
          <p:nvPr/>
        </p:nvSpPr>
        <p:spPr>
          <a:xfrm>
            <a:off x="5673725" y="4221163"/>
            <a:ext cx="1266825"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as</a:t>
            </a:r>
          </a:p>
        </p:txBody>
      </p:sp>
      <p:sp>
        <p:nvSpPr>
          <p:cNvPr id="18" name="Hexagon 17"/>
          <p:cNvSpPr/>
          <p:nvPr/>
        </p:nvSpPr>
        <p:spPr>
          <a:xfrm>
            <a:off x="6759575" y="1341438"/>
            <a:ext cx="1268413" cy="115093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t>meanwhile</a:t>
            </a:r>
          </a:p>
        </p:txBody>
      </p:sp>
      <p:sp>
        <p:nvSpPr>
          <p:cNvPr id="19" name="Hexagon 18"/>
          <p:cNvSpPr/>
          <p:nvPr/>
        </p:nvSpPr>
        <p:spPr>
          <a:xfrm>
            <a:off x="6759575" y="2492375"/>
            <a:ext cx="1268413"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t>whereas</a:t>
            </a:r>
          </a:p>
        </p:txBody>
      </p:sp>
      <p:sp>
        <p:nvSpPr>
          <p:cNvPr id="20" name="Hexagon 19"/>
          <p:cNvSpPr/>
          <p:nvPr/>
        </p:nvSpPr>
        <p:spPr>
          <a:xfrm>
            <a:off x="6759575" y="3644900"/>
            <a:ext cx="1268413" cy="115252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dirty="0"/>
              <a:t>despite</a:t>
            </a:r>
          </a:p>
        </p:txBody>
      </p:sp>
      <p:sp>
        <p:nvSpPr>
          <p:cNvPr id="21" name="Hexagon 20"/>
          <p:cNvSpPr/>
          <p:nvPr/>
        </p:nvSpPr>
        <p:spPr>
          <a:xfrm>
            <a:off x="6759575" y="4797425"/>
            <a:ext cx="1268413" cy="1152525"/>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even though</a:t>
            </a:r>
          </a:p>
        </p:txBody>
      </p:sp>
      <p:pic>
        <p:nvPicPr>
          <p:cNvPr id="22" name="Picture 2" descr="http://blog.meccabingo.com/wp-content/uploads/2010/08/mb-blockbusters.jpg"/>
          <p:cNvPicPr>
            <a:picLocks noChangeAspect="1" noChangeArrowheads="1"/>
          </p:cNvPicPr>
          <p:nvPr/>
        </p:nvPicPr>
        <p:blipFill>
          <a:blip r:embed="rId2">
            <a:extLst>
              <a:ext uri="{28A0092B-C50C-407E-A947-70E740481C1C}">
                <a14:useLocalDpi xmlns:a14="http://schemas.microsoft.com/office/drawing/2010/main" val="0"/>
              </a:ext>
            </a:extLst>
          </a:blip>
          <a:srcRect l="8014" t="28513" r="9174" b="30898"/>
          <a:stretch>
            <a:fillRect/>
          </a:stretch>
        </p:blipFill>
        <p:spPr bwMode="auto">
          <a:xfrm>
            <a:off x="4716463" y="404813"/>
            <a:ext cx="22320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Group 38"/>
          <p:cNvGrpSpPr>
            <a:grpSpLocks/>
          </p:cNvGrpSpPr>
          <p:nvPr/>
        </p:nvGrpSpPr>
        <p:grpSpPr bwMode="auto">
          <a:xfrm>
            <a:off x="755650" y="4652963"/>
            <a:ext cx="863600" cy="647700"/>
            <a:chOff x="539552" y="4797152"/>
            <a:chExt cx="864096" cy="648072"/>
          </a:xfrm>
        </p:grpSpPr>
        <p:grpSp>
          <p:nvGrpSpPr>
            <p:cNvPr id="24" name="Group 26"/>
            <p:cNvGrpSpPr>
              <a:grpSpLocks/>
            </p:cNvGrpSpPr>
            <p:nvPr/>
          </p:nvGrpSpPr>
          <p:grpSpPr bwMode="auto">
            <a:xfrm>
              <a:off x="539552" y="4797152"/>
              <a:ext cx="864096" cy="648072"/>
              <a:chOff x="-403521" y="3284984"/>
              <a:chExt cx="2355359" cy="2304256"/>
            </a:xfrm>
          </p:grpSpPr>
          <p:sp>
            <p:nvSpPr>
              <p:cNvPr id="27" name="Hexagon 26"/>
              <p:cNvSpPr/>
              <p:nvPr/>
            </p:nvSpPr>
            <p:spPr>
              <a:xfrm>
                <a:off x="-403521" y="3861048"/>
                <a:ext cx="1268605" cy="115212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8" name="Hexagon 27"/>
              <p:cNvSpPr/>
              <p:nvPr/>
            </p:nvSpPr>
            <p:spPr>
              <a:xfrm>
                <a:off x="683236" y="3284984"/>
                <a:ext cx="1268602" cy="115212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9" name="Hexagon 28"/>
              <p:cNvSpPr/>
              <p:nvPr/>
            </p:nvSpPr>
            <p:spPr>
              <a:xfrm>
                <a:off x="683236" y="4437112"/>
                <a:ext cx="1268602" cy="1152128"/>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cxnSp>
          <p:nvCxnSpPr>
            <p:cNvPr id="25" name="Straight Arrow Connector 24"/>
            <p:cNvCxnSpPr/>
            <p:nvPr/>
          </p:nvCxnSpPr>
          <p:spPr>
            <a:xfrm flipV="1">
              <a:off x="900122" y="4941697"/>
              <a:ext cx="358981" cy="1429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900122" y="5157721"/>
              <a:ext cx="358981" cy="1429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0" name="TextBox 32"/>
          <p:cNvSpPr txBox="1">
            <a:spLocks noChangeArrowheads="1"/>
          </p:cNvSpPr>
          <p:nvPr/>
        </p:nvSpPr>
        <p:spPr bwMode="auto">
          <a:xfrm>
            <a:off x="539750" y="3284538"/>
            <a:ext cx="1584325" cy="218598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dirty="0"/>
              <a:t>2. If you use it correctly, move to a connective in the next column.</a:t>
            </a:r>
          </a:p>
          <a:p>
            <a:endParaRPr lang="en-GB" sz="1400" dirty="0"/>
          </a:p>
          <a:p>
            <a:endParaRPr lang="en-GB" sz="1400" dirty="0"/>
          </a:p>
          <a:p>
            <a:endParaRPr lang="en-GB" sz="1400" dirty="0"/>
          </a:p>
          <a:p>
            <a:endParaRPr lang="en-GB" sz="1400" dirty="0"/>
          </a:p>
        </p:txBody>
      </p:sp>
      <p:sp>
        <p:nvSpPr>
          <p:cNvPr id="31" name="Rectangle 30"/>
          <p:cNvSpPr/>
          <p:nvPr/>
        </p:nvSpPr>
        <p:spPr>
          <a:xfrm>
            <a:off x="2051720" y="332656"/>
            <a:ext cx="2555571"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Connective</a:t>
            </a:r>
          </a:p>
        </p:txBody>
      </p:sp>
      <p:sp>
        <p:nvSpPr>
          <p:cNvPr id="32" name="Rectangle 36"/>
          <p:cNvSpPr>
            <a:spLocks noChangeArrowheads="1"/>
          </p:cNvSpPr>
          <p:nvPr/>
        </p:nvSpPr>
        <p:spPr bwMode="auto">
          <a:xfrm>
            <a:off x="395288" y="1196975"/>
            <a:ext cx="1873250" cy="13239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GB" sz="1600"/>
              <a:t>1. Start from the left of the board and try to use any of the connectives in the first column. </a:t>
            </a:r>
          </a:p>
        </p:txBody>
      </p:sp>
      <p:sp>
        <p:nvSpPr>
          <p:cNvPr id="33" name="Rectangle 37"/>
          <p:cNvSpPr>
            <a:spLocks noChangeArrowheads="1"/>
          </p:cNvSpPr>
          <p:nvPr/>
        </p:nvSpPr>
        <p:spPr bwMode="auto">
          <a:xfrm>
            <a:off x="8172450" y="2492375"/>
            <a:ext cx="773113" cy="28019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GB" sz="1600"/>
              <a:t>4. The aim of the game is to move all the way across the board.</a:t>
            </a:r>
          </a:p>
        </p:txBody>
      </p:sp>
      <p:sp>
        <p:nvSpPr>
          <p:cNvPr id="34" name="TextBox 31"/>
          <p:cNvSpPr txBox="1">
            <a:spLocks noChangeArrowheads="1"/>
          </p:cNvSpPr>
          <p:nvPr/>
        </p:nvSpPr>
        <p:spPr bwMode="auto">
          <a:xfrm>
            <a:off x="1619250" y="6092825"/>
            <a:ext cx="6048375" cy="5857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a:t>3. If you use a connective incorrectly then you can no longer use this word and must find an alternative route across the board.</a:t>
            </a:r>
          </a:p>
        </p:txBody>
      </p:sp>
    </p:spTree>
    <p:extLst>
      <p:ext uri="{BB962C8B-B14F-4D97-AF65-F5344CB8AC3E}">
        <p14:creationId xmlns:p14="http://schemas.microsoft.com/office/powerpoint/2010/main" val="3885472682"/>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GB" altLang="en-US" b="1" dirty="0" smtClean="0">
                <a:solidFill>
                  <a:schemeClr val="bg1"/>
                </a:solidFill>
                <a:latin typeface="Berlin Sans FB" panose="020E0602020502020306" pitchFamily="34" charset="0"/>
              </a:rPr>
              <a:t>        Punctuation</a:t>
            </a:r>
            <a:r>
              <a:rPr lang="en-GB" altLang="en-US" dirty="0" smtClean="0">
                <a:solidFill>
                  <a:schemeClr val="bg1"/>
                </a:solidFill>
                <a:latin typeface="Berlin Sans FB" panose="020E0602020502020306" pitchFamily="34" charset="0"/>
              </a:rPr>
              <a:t> </a:t>
            </a:r>
          </a:p>
        </p:txBody>
      </p:sp>
      <p:sp>
        <p:nvSpPr>
          <p:cNvPr id="18435" name="Rectangle 3"/>
          <p:cNvSpPr>
            <a:spLocks noGrp="1" noChangeArrowheads="1"/>
          </p:cNvSpPr>
          <p:nvPr>
            <p:ph type="body" idx="1"/>
          </p:nvPr>
        </p:nvSpPr>
        <p:spPr>
          <a:xfrm>
            <a:off x="467544" y="2204864"/>
            <a:ext cx="8229600" cy="4389437"/>
          </a:xfrm>
        </p:spPr>
        <p:txBody>
          <a:bodyPr/>
          <a:lstStyle/>
          <a:p>
            <a:pPr eaLnBrk="1" hangingPunct="1"/>
            <a:endParaRPr lang="en-GB" altLang="en-US" sz="2800" dirty="0" smtClean="0">
              <a:solidFill>
                <a:schemeClr val="bg1"/>
              </a:solidFill>
              <a:latin typeface="Berlin Sans FB" panose="020E0602020502020306" pitchFamily="34" charset="0"/>
            </a:endParaRPr>
          </a:p>
          <a:p>
            <a:pPr eaLnBrk="1" hangingPunct="1"/>
            <a:r>
              <a:rPr lang="en-GB" altLang="en-US" sz="2800" dirty="0" smtClean="0">
                <a:solidFill>
                  <a:schemeClr val="bg1"/>
                </a:solidFill>
                <a:latin typeface="Berlin Sans FB" panose="020E0602020502020306" pitchFamily="34" charset="0"/>
              </a:rPr>
              <a:t>The teaching of punctuation is based on the ‘Punctuation Pyramid.’</a:t>
            </a:r>
          </a:p>
          <a:p>
            <a:pPr eaLnBrk="1" hangingPunct="1"/>
            <a:r>
              <a:rPr lang="en-GB" altLang="en-US" sz="2800" dirty="0" smtClean="0">
                <a:solidFill>
                  <a:schemeClr val="bg1"/>
                </a:solidFill>
                <a:latin typeface="Berlin Sans FB" panose="020E0602020502020306" pitchFamily="34" charset="0"/>
              </a:rPr>
              <a:t>Children start by using full stops, then question marks followed by commas and an exclamation mark.</a:t>
            </a:r>
          </a:p>
          <a:p>
            <a:pPr eaLnBrk="1" hangingPunct="1"/>
            <a:r>
              <a:rPr lang="en-GB" altLang="en-US" sz="2800" dirty="0" smtClean="0">
                <a:solidFill>
                  <a:schemeClr val="bg1"/>
                </a:solidFill>
                <a:latin typeface="Berlin Sans FB" panose="020E0602020502020306" pitchFamily="34" charset="0"/>
              </a:rPr>
              <a:t>Eventually they should use the higher order punctuation such as ( ) ; : etc.  </a:t>
            </a:r>
          </a:p>
        </p:txBody>
      </p:sp>
      <p:pic>
        <p:nvPicPr>
          <p:cNvPr id="4" name="Picture 2" descr="https://s-media-cache-ak0.pinimg.com/236x/bf/a7/cb/bfa7cba579b496ddf618ba03a924a2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08813"/>
            <a:ext cx="2247900"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282028"/>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132856"/>
            <a:ext cx="8280920" cy="4001095"/>
          </a:xfrm>
          <a:prstGeom prst="rect">
            <a:avLst/>
          </a:prstGeom>
        </p:spPr>
        <p:txBody>
          <a:bodyPr wrap="square">
            <a:spAutoFit/>
          </a:bodyPr>
          <a:lstStyle/>
          <a:p>
            <a:endParaRPr lang="en-GB" sz="1400" dirty="0"/>
          </a:p>
          <a:p>
            <a:r>
              <a:rPr lang="en-GB" sz="2400" dirty="0" smtClean="0">
                <a:solidFill>
                  <a:schemeClr val="bg1"/>
                </a:solidFill>
                <a:latin typeface="Berlin Sans FB" panose="020E0602020502020306" pitchFamily="34" charset="0"/>
              </a:rPr>
              <a:t>-</a:t>
            </a:r>
            <a:r>
              <a:rPr lang="en-GB" sz="2400" dirty="0" smtClean="0">
                <a:latin typeface="Berlin Sans FB" panose="020E0602020502020306" pitchFamily="34" charset="0"/>
              </a:rPr>
              <a:t> </a:t>
            </a:r>
            <a:r>
              <a:rPr lang="en-GB" sz="2400" dirty="0" smtClean="0">
                <a:solidFill>
                  <a:schemeClr val="bg1"/>
                </a:solidFill>
                <a:latin typeface="Berlin Sans FB" panose="020E0602020502020306" pitchFamily="34" charset="0"/>
              </a:rPr>
              <a:t>Specific </a:t>
            </a:r>
            <a:r>
              <a:rPr lang="en-GB" sz="2400" b="1" dirty="0" err="1">
                <a:solidFill>
                  <a:schemeClr val="bg1"/>
                </a:solidFill>
                <a:latin typeface="Berlin Sans FB" panose="020E0602020502020306" pitchFamily="34" charset="0"/>
              </a:rPr>
              <a:t>SPaG</a:t>
            </a:r>
            <a:r>
              <a:rPr lang="en-GB" sz="2400" b="1" dirty="0">
                <a:solidFill>
                  <a:schemeClr val="bg1"/>
                </a:solidFill>
                <a:latin typeface="Berlin Sans FB" panose="020E0602020502020306" pitchFamily="34" charset="0"/>
              </a:rPr>
              <a:t> </a:t>
            </a:r>
            <a:r>
              <a:rPr lang="en-GB" sz="2400" dirty="0">
                <a:solidFill>
                  <a:schemeClr val="bg1"/>
                </a:solidFill>
                <a:latin typeface="Berlin Sans FB" panose="020E0602020502020306" pitchFamily="34" charset="0"/>
              </a:rPr>
              <a:t>– </a:t>
            </a:r>
            <a:r>
              <a:rPr lang="en-GB" sz="2400" b="1" dirty="0">
                <a:solidFill>
                  <a:schemeClr val="bg1"/>
                </a:solidFill>
                <a:latin typeface="Berlin Sans FB" panose="020E0602020502020306" pitchFamily="34" charset="0"/>
              </a:rPr>
              <a:t>grammar and spelling schemes of work </a:t>
            </a:r>
            <a:endParaRPr lang="en-GB" sz="2400" dirty="0">
              <a:solidFill>
                <a:schemeClr val="bg1"/>
              </a:solidFill>
              <a:latin typeface="Berlin Sans FB" panose="020E0602020502020306" pitchFamily="34" charset="0"/>
            </a:endParaRPr>
          </a:p>
          <a:p>
            <a:r>
              <a:rPr lang="en-GB" sz="2400" dirty="0">
                <a:solidFill>
                  <a:schemeClr val="bg1"/>
                </a:solidFill>
                <a:latin typeface="Berlin Sans FB" panose="020E0602020502020306" pitchFamily="34" charset="0"/>
              </a:rPr>
              <a:t>(including grammar terminology and statutory word lists</a:t>
            </a:r>
            <a:r>
              <a:rPr lang="en-GB" sz="2400" u="sng" dirty="0">
                <a:solidFill>
                  <a:schemeClr val="bg1"/>
                </a:solidFill>
                <a:latin typeface="Berlin Sans FB" panose="020E0602020502020306" pitchFamily="34" charset="0"/>
              </a:rPr>
              <a:t>)</a:t>
            </a:r>
          </a:p>
          <a:p>
            <a:endParaRPr lang="en-GB" sz="2400" u="sng" dirty="0" smtClean="0">
              <a:solidFill>
                <a:schemeClr val="bg1"/>
              </a:solidFill>
              <a:latin typeface="Berlin Sans FB" panose="020E0602020502020306" pitchFamily="34" charset="0"/>
            </a:endParaRPr>
          </a:p>
          <a:p>
            <a:pPr marL="342900" indent="-342900">
              <a:buFontTx/>
              <a:buChar char="-"/>
            </a:pPr>
            <a:r>
              <a:rPr lang="en-GB" sz="2400" dirty="0" smtClean="0">
                <a:solidFill>
                  <a:schemeClr val="bg1"/>
                </a:solidFill>
                <a:latin typeface="Berlin Sans FB" panose="020E0602020502020306" pitchFamily="34" charset="0"/>
              </a:rPr>
              <a:t>New </a:t>
            </a:r>
            <a:r>
              <a:rPr lang="en-GB" sz="2400" dirty="0">
                <a:solidFill>
                  <a:schemeClr val="bg1"/>
                </a:solidFill>
                <a:latin typeface="Berlin Sans FB" panose="020E0602020502020306" pitchFamily="34" charset="0"/>
              </a:rPr>
              <a:t>emphasis on developing a </a:t>
            </a:r>
            <a:r>
              <a:rPr lang="en-GB" sz="2400" b="1" dirty="0">
                <a:solidFill>
                  <a:schemeClr val="bg1"/>
                </a:solidFill>
                <a:latin typeface="Berlin Sans FB" panose="020E0602020502020306" pitchFamily="34" charset="0"/>
              </a:rPr>
              <a:t>wide vocabulary </a:t>
            </a:r>
            <a:r>
              <a:rPr lang="en-GB" sz="2400" dirty="0" smtClean="0">
                <a:solidFill>
                  <a:schemeClr val="bg1"/>
                </a:solidFill>
                <a:latin typeface="Berlin Sans FB" panose="020E0602020502020306" pitchFamily="34" charset="0"/>
              </a:rPr>
              <a:t>(</a:t>
            </a:r>
            <a:r>
              <a:rPr lang="en-GB" sz="2400" dirty="0">
                <a:solidFill>
                  <a:schemeClr val="bg1"/>
                </a:solidFill>
                <a:latin typeface="Berlin Sans FB" panose="020E0602020502020306" pitchFamily="34" charset="0"/>
              </a:rPr>
              <a:t>across all subjects) – speaking as well as </a:t>
            </a:r>
            <a:r>
              <a:rPr lang="en-GB" sz="2400" dirty="0" smtClean="0">
                <a:solidFill>
                  <a:schemeClr val="bg1"/>
                </a:solidFill>
                <a:latin typeface="Berlin Sans FB" panose="020E0602020502020306" pitchFamily="34" charset="0"/>
              </a:rPr>
              <a:t>writing</a:t>
            </a:r>
          </a:p>
          <a:p>
            <a:pPr marL="342900" indent="-342900">
              <a:buFontTx/>
              <a:buChar char="-"/>
            </a:pPr>
            <a:endParaRPr lang="en-GB" sz="2400" u="sng" dirty="0">
              <a:solidFill>
                <a:schemeClr val="bg1"/>
              </a:solidFill>
              <a:latin typeface="Berlin Sans FB" panose="020E0602020502020306" pitchFamily="34" charset="0"/>
            </a:endParaRPr>
          </a:p>
          <a:p>
            <a:pPr marL="342900" indent="-342900">
              <a:buFontTx/>
              <a:buChar char="-"/>
            </a:pPr>
            <a:r>
              <a:rPr lang="en-GB" sz="2400" dirty="0" smtClean="0">
                <a:solidFill>
                  <a:schemeClr val="bg1"/>
                </a:solidFill>
                <a:latin typeface="Berlin Sans FB" panose="020E0602020502020306" pitchFamily="34" charset="0"/>
              </a:rPr>
              <a:t>Some </a:t>
            </a:r>
            <a:r>
              <a:rPr lang="en-GB" sz="2400" b="1" dirty="0">
                <a:solidFill>
                  <a:schemeClr val="bg1"/>
                </a:solidFill>
                <a:latin typeface="Berlin Sans FB" panose="020E0602020502020306" pitchFamily="34" charset="0"/>
              </a:rPr>
              <a:t>phonics </a:t>
            </a:r>
            <a:r>
              <a:rPr lang="en-GB" sz="2400" dirty="0">
                <a:solidFill>
                  <a:schemeClr val="bg1"/>
                </a:solidFill>
                <a:latin typeface="Berlin Sans FB" panose="020E0602020502020306" pitchFamily="34" charset="0"/>
              </a:rPr>
              <a:t>extended into Year </a:t>
            </a:r>
            <a:r>
              <a:rPr lang="en-GB" sz="2400" dirty="0" smtClean="0">
                <a:solidFill>
                  <a:schemeClr val="bg1"/>
                </a:solidFill>
                <a:latin typeface="Berlin Sans FB" panose="020E0602020502020306" pitchFamily="34" charset="0"/>
              </a:rPr>
              <a:t>3/4 or used until the children are ready.</a:t>
            </a:r>
          </a:p>
          <a:p>
            <a:pPr marL="342900" indent="-342900">
              <a:buFontTx/>
              <a:buChar char="-"/>
            </a:pPr>
            <a:endParaRPr lang="en-GB" sz="2400" u="sng" dirty="0">
              <a:solidFill>
                <a:schemeClr val="bg1"/>
              </a:solidFill>
              <a:latin typeface="Berlin Sans FB" panose="020E0602020502020306" pitchFamily="34" charset="0"/>
            </a:endParaRPr>
          </a:p>
          <a:p>
            <a:pPr marL="342900" indent="-342900">
              <a:buFontTx/>
              <a:buChar char="-"/>
            </a:pPr>
            <a:r>
              <a:rPr lang="en-GB" sz="2400" dirty="0" smtClean="0">
                <a:solidFill>
                  <a:schemeClr val="bg1"/>
                </a:solidFill>
                <a:latin typeface="Berlin Sans FB" panose="020E0602020502020306" pitchFamily="34" charset="0"/>
              </a:rPr>
              <a:t>Some </a:t>
            </a:r>
            <a:r>
              <a:rPr lang="en-GB" sz="2400" b="1" dirty="0">
                <a:solidFill>
                  <a:schemeClr val="bg1"/>
                </a:solidFill>
                <a:latin typeface="Berlin Sans FB" panose="020E0602020502020306" pitchFamily="34" charset="0"/>
              </a:rPr>
              <a:t>grammar &amp; spelling expectations </a:t>
            </a:r>
            <a:r>
              <a:rPr lang="en-GB" sz="2400" dirty="0" smtClean="0">
                <a:solidFill>
                  <a:schemeClr val="bg1"/>
                </a:solidFill>
                <a:latin typeface="Berlin Sans FB" panose="020E0602020502020306" pitchFamily="34" charset="0"/>
              </a:rPr>
              <a:t>moved </a:t>
            </a:r>
            <a:r>
              <a:rPr lang="en-GB" sz="2400" dirty="0">
                <a:solidFill>
                  <a:schemeClr val="bg1"/>
                </a:solidFill>
                <a:latin typeface="Berlin Sans FB" panose="020E0602020502020306" pitchFamily="34" charset="0"/>
              </a:rPr>
              <a:t>earlier </a:t>
            </a:r>
          </a:p>
        </p:txBody>
      </p:sp>
      <p:sp>
        <p:nvSpPr>
          <p:cNvPr id="2" name="TextBox 1"/>
          <p:cNvSpPr txBox="1"/>
          <p:nvPr/>
        </p:nvSpPr>
        <p:spPr>
          <a:xfrm>
            <a:off x="899592" y="764704"/>
            <a:ext cx="7128792" cy="830997"/>
          </a:xfrm>
          <a:prstGeom prst="rect">
            <a:avLst/>
          </a:prstGeom>
          <a:noFill/>
        </p:spPr>
        <p:txBody>
          <a:bodyPr wrap="square" rtlCol="0">
            <a:spAutoFit/>
          </a:bodyPr>
          <a:lstStyle/>
          <a:p>
            <a:pPr algn="ctr"/>
            <a:r>
              <a:rPr lang="en-GB" sz="4800" dirty="0" smtClean="0">
                <a:solidFill>
                  <a:schemeClr val="bg1"/>
                </a:solidFill>
                <a:latin typeface="Berlin Sans FB" panose="020E0602020502020306" pitchFamily="34" charset="0"/>
              </a:rPr>
              <a:t>The main changes </a:t>
            </a:r>
            <a:endParaRPr lang="en-GB" sz="48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039298500"/>
      </p:ext>
    </p:extLst>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6600" dirty="0" smtClean="0">
                <a:solidFill>
                  <a:schemeClr val="bg1"/>
                </a:solidFill>
                <a:latin typeface="Berlin Sans FB" panose="020E0602020502020306" pitchFamily="34" charset="0"/>
              </a:rPr>
              <a:t>Punctuation</a:t>
            </a:r>
            <a:r>
              <a:rPr lang="en-GB" sz="6600" dirty="0" smtClean="0">
                <a:latin typeface="Berlin Sans FB" panose="020E0602020502020306" pitchFamily="34" charset="0"/>
              </a:rPr>
              <a:t> </a:t>
            </a:r>
            <a:endParaRPr lang="en-GB" sz="6600" dirty="0">
              <a:latin typeface="Berlin Sans FB" panose="020E0602020502020306" pitchFamily="34" charset="0"/>
            </a:endParaRPr>
          </a:p>
        </p:txBody>
      </p:sp>
      <p:sp>
        <p:nvSpPr>
          <p:cNvPr id="3" name="Content Placeholder 2"/>
          <p:cNvSpPr>
            <a:spLocks noGrp="1"/>
          </p:cNvSpPr>
          <p:nvPr>
            <p:ph idx="1"/>
          </p:nvPr>
        </p:nvSpPr>
        <p:spPr/>
        <p:txBody>
          <a:bodyPr/>
          <a:lstStyle/>
          <a:p>
            <a:endParaRPr lang="en-GB" dirty="0" smtClean="0"/>
          </a:p>
          <a:p>
            <a:r>
              <a:rPr lang="en-GB" sz="3600" dirty="0" smtClean="0">
                <a:latin typeface="Berlin Sans FB" panose="020E0602020502020306" pitchFamily="34" charset="0"/>
              </a:rPr>
              <a:t> </a:t>
            </a:r>
            <a:r>
              <a:rPr lang="en-GB" sz="3600" dirty="0" smtClean="0">
                <a:solidFill>
                  <a:schemeClr val="bg1"/>
                </a:solidFill>
                <a:latin typeface="Berlin Sans FB" panose="020E0602020502020306" pitchFamily="34" charset="0"/>
              </a:rPr>
              <a:t>Punctuation game</a:t>
            </a:r>
          </a:p>
          <a:p>
            <a:endParaRPr lang="en-GB" sz="3600" dirty="0">
              <a:solidFill>
                <a:schemeClr val="bg1"/>
              </a:solidFill>
              <a:latin typeface="Berlin Sans FB" panose="020E0602020502020306" pitchFamily="34" charset="0"/>
            </a:endParaRPr>
          </a:p>
          <a:p>
            <a:r>
              <a:rPr lang="en-GB" sz="3600" dirty="0" smtClean="0">
                <a:solidFill>
                  <a:schemeClr val="bg1"/>
                </a:solidFill>
                <a:latin typeface="Berlin Sans FB" panose="020E0602020502020306" pitchFamily="34" charset="0"/>
              </a:rPr>
              <a:t> Kung Fu punctuation- find a space and please join in with the actions.  </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928036542"/>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Group 2"/>
          <p:cNvGraphicFramePr>
            <a:graphicFrameLocks noGrp="1"/>
          </p:cNvGraphicFramePr>
          <p:nvPr/>
        </p:nvGraphicFramePr>
        <p:xfrm>
          <a:off x="201613" y="404813"/>
          <a:ext cx="8942387" cy="5791200"/>
        </p:xfrm>
        <a:graphic>
          <a:graphicData uri="http://schemas.openxmlformats.org/drawingml/2006/table">
            <a:tbl>
              <a:tblPr/>
              <a:tblGrid>
                <a:gridCol w="939800"/>
                <a:gridCol w="8002587"/>
              </a:tblGrid>
              <a:tr h="1084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Rounded MT Bold" pitchFamily="34" charset="0"/>
                          <a:cs typeface="Times New Roman" pitchFamily="18" charset="0"/>
                        </a:rPr>
                        <a:t>Level</a:t>
                      </a:r>
                      <a:endParaRPr kumimoji="0" lang="en-GB"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GB" sz="1800" b="0" i="0" u="none" strike="noStrike" cap="none" normalizeH="0" baseline="0" dirty="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2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Level</a:t>
                      </a:r>
                      <a:endParaRPr kumimoji="0" lang="en-GB"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0" b="0" i="0" u="none" strike="noStrike" cap="none" normalizeH="0" baseline="0" smtClean="0">
                          <a:ln>
                            <a:noFill/>
                          </a:ln>
                          <a:solidFill>
                            <a:schemeClr val="tx1"/>
                          </a:solidFill>
                          <a:effectLst/>
                          <a:latin typeface="Arial Rounded MT Bold" pitchFamily="34" charset="0"/>
                          <a:cs typeface="Times New Roman" pitchFamily="18" charset="0"/>
                        </a:rPr>
                        <a:t>.  ?</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4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Level</a:t>
                      </a:r>
                      <a:endParaRPr kumimoji="0" lang="en-GB"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3</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0" b="0" i="0" u="none" strike="noStrike" cap="none" normalizeH="0" baseline="0" smtClean="0">
                          <a:ln>
                            <a:noFill/>
                          </a:ln>
                          <a:solidFill>
                            <a:schemeClr val="tx1"/>
                          </a:solidFill>
                          <a:effectLst/>
                          <a:latin typeface="Arial Rounded MT Bold" pitchFamily="34" charset="0"/>
                          <a:cs typeface="Times New Roman" pitchFamily="18" charset="0"/>
                        </a:rPr>
                        <a:t>.   ? ,   !</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2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Level </a:t>
                      </a:r>
                      <a:endParaRPr kumimoji="0" lang="en-GB"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4</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0" b="0" i="0" u="none" strike="noStrike" cap="none" normalizeH="0" baseline="0" smtClean="0">
                          <a:ln>
                            <a:noFill/>
                          </a:ln>
                          <a:solidFill>
                            <a:schemeClr val="tx1"/>
                          </a:solidFill>
                          <a:effectLst/>
                          <a:latin typeface="Arial Rounded MT Bold" pitchFamily="34" charset="0"/>
                          <a:cs typeface="Times New Roman" pitchFamily="18" charset="0"/>
                        </a:rPr>
                        <a:t>. ? , ! </a:t>
                      </a:r>
                      <a:r>
                        <a:rPr kumimoji="0" lang="en-GB" sz="7000" b="0" i="0" u="none" strike="noStrike" cap="none" normalizeH="0" baseline="0" smtClean="0">
                          <a:ln>
                            <a:noFill/>
                          </a:ln>
                          <a:solidFill>
                            <a:schemeClr val="tx1"/>
                          </a:solidFill>
                          <a:effectLst/>
                          <a:latin typeface="Times New Roman"/>
                          <a:cs typeface="Times New Roman" pitchFamily="18" charset="0"/>
                        </a:rPr>
                        <a:t>…</a:t>
                      </a:r>
                      <a:r>
                        <a:rPr kumimoji="0" lang="en-GB" sz="7000" b="0" i="0" u="none" strike="noStrike" cap="none" normalizeH="0" baseline="0" smtClean="0">
                          <a:ln>
                            <a:noFill/>
                          </a:ln>
                          <a:solidFill>
                            <a:schemeClr val="tx1"/>
                          </a:solidFill>
                          <a:effectLst/>
                          <a:latin typeface="Arial Rounded MT Bold" pitchFamily="34" charset="0"/>
                          <a:cs typeface="Times New Roman" pitchFamily="18" charset="0"/>
                        </a:rPr>
                        <a:t> </a:t>
                      </a:r>
                      <a:r>
                        <a:rPr kumimoji="0" lang="en-GB" sz="7000" b="0" i="0" u="none" strike="noStrike" cap="none" normalizeH="0" baseline="0" smtClean="0">
                          <a:ln>
                            <a:noFill/>
                          </a:ln>
                          <a:solidFill>
                            <a:schemeClr val="tx1"/>
                          </a:solidFill>
                          <a:effectLst/>
                          <a:latin typeface="Times New Roman"/>
                          <a:cs typeface="Times New Roman" pitchFamily="18" charset="0"/>
                        </a:rPr>
                        <a:t>’</a:t>
                      </a:r>
                      <a:r>
                        <a:rPr kumimoji="0" lang="en-GB" sz="7000" b="0" i="0" u="none" strike="noStrike" cap="none" normalizeH="0" baseline="0" smtClean="0">
                          <a:ln>
                            <a:noFill/>
                          </a:ln>
                          <a:solidFill>
                            <a:schemeClr val="tx1"/>
                          </a:solidFill>
                          <a:effectLst/>
                          <a:latin typeface="Arial Rounded MT Bold" pitchFamily="34" charset="0"/>
                          <a:cs typeface="Times New Roman" pitchFamily="18" charset="0"/>
                        </a:rPr>
                        <a:t> </a:t>
                      </a:r>
                      <a:r>
                        <a:rPr kumimoji="0" lang="en-GB" sz="7000" b="0" i="0" u="none" strike="noStrike" cap="none" normalizeH="0" baseline="0" smtClean="0">
                          <a:ln>
                            <a:noFill/>
                          </a:ln>
                          <a:solidFill>
                            <a:schemeClr val="tx1"/>
                          </a:solidFill>
                          <a:effectLst/>
                          <a:latin typeface="Times New Roman"/>
                          <a:cs typeface="Times New Roman" pitchFamily="18" charset="0"/>
                        </a:rPr>
                        <a:t>“”</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4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Level </a:t>
                      </a:r>
                      <a:endParaRPr kumimoji="0" lang="en-GB"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Rounded MT Bold" pitchFamily="34" charset="0"/>
                          <a:cs typeface="Times New Roman" pitchFamily="18" charset="0"/>
                        </a:rPr>
                        <a:t>5</a:t>
                      </a:r>
                      <a:endParaRPr kumimoji="0" lang="en-GB" sz="1800" b="0" i="0" u="none" strike="noStrike" cap="none" normalizeH="0" baseline="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0" b="0" i="0" u="none" strike="noStrike" cap="none" normalizeH="0" baseline="0" dirty="0" smtClean="0">
                          <a:ln>
                            <a:noFill/>
                          </a:ln>
                          <a:solidFill>
                            <a:schemeClr val="tx1"/>
                          </a:solidFill>
                          <a:effectLst/>
                          <a:latin typeface="Arial Rounded MT Bold" pitchFamily="34" charset="0"/>
                          <a:cs typeface="Times New Roman" pitchFamily="18" charset="0"/>
                        </a:rPr>
                        <a:t>. ? , </a:t>
                      </a:r>
                      <a:r>
                        <a:rPr kumimoji="0" lang="en-GB" sz="7000" b="0" i="0" u="none" strike="noStrike" cap="none" normalizeH="0" baseline="0" dirty="0" smtClean="0">
                          <a:ln>
                            <a:noFill/>
                          </a:ln>
                          <a:solidFill>
                            <a:schemeClr val="tx1"/>
                          </a:solidFill>
                          <a:effectLst/>
                          <a:latin typeface="Times New Roman"/>
                          <a:cs typeface="Times New Roman" pitchFamily="18" charset="0"/>
                        </a:rPr>
                        <a:t>…</a:t>
                      </a:r>
                      <a:r>
                        <a:rPr kumimoji="0" lang="en-GB" sz="7000" b="0" i="0" u="none" strike="noStrike" cap="none" normalizeH="0" baseline="0" dirty="0" smtClean="0">
                          <a:ln>
                            <a:noFill/>
                          </a:ln>
                          <a:solidFill>
                            <a:schemeClr val="tx1"/>
                          </a:solidFill>
                          <a:effectLst/>
                          <a:latin typeface="Arial Rounded MT Bold" pitchFamily="34" charset="0"/>
                          <a:cs typeface="Times New Roman" pitchFamily="18" charset="0"/>
                        </a:rPr>
                        <a:t> - ! </a:t>
                      </a:r>
                      <a:r>
                        <a:rPr kumimoji="0" lang="en-GB" sz="7000" b="0" i="0" u="none" strike="noStrike" cap="none" normalizeH="0" baseline="0" dirty="0" smtClean="0">
                          <a:ln>
                            <a:noFill/>
                          </a:ln>
                          <a:solidFill>
                            <a:schemeClr val="tx1"/>
                          </a:solidFill>
                          <a:effectLst/>
                          <a:latin typeface="Times New Roman"/>
                          <a:cs typeface="Times New Roman" pitchFamily="18" charset="0"/>
                        </a:rPr>
                        <a:t>’</a:t>
                      </a:r>
                      <a:r>
                        <a:rPr kumimoji="0" lang="en-GB" sz="7000" b="0" i="0" u="none" strike="noStrike" cap="none" normalizeH="0" baseline="0" dirty="0" smtClean="0">
                          <a:ln>
                            <a:noFill/>
                          </a:ln>
                          <a:solidFill>
                            <a:schemeClr val="tx1"/>
                          </a:solidFill>
                          <a:effectLst/>
                          <a:latin typeface="Arial Rounded MT Bold" pitchFamily="34" charset="0"/>
                          <a:cs typeface="Times New Roman" pitchFamily="18" charset="0"/>
                        </a:rPr>
                        <a:t> </a:t>
                      </a:r>
                      <a:r>
                        <a:rPr kumimoji="0" lang="en-GB" sz="7000" b="0" i="0" u="none" strike="noStrike" cap="none" normalizeH="0" baseline="0" dirty="0" smtClean="0">
                          <a:ln>
                            <a:noFill/>
                          </a:ln>
                          <a:solidFill>
                            <a:schemeClr val="tx1"/>
                          </a:solidFill>
                          <a:effectLst/>
                          <a:latin typeface="Times New Roman"/>
                          <a:cs typeface="Times New Roman" pitchFamily="18" charset="0"/>
                        </a:rPr>
                        <a:t>“”</a:t>
                      </a:r>
                      <a:r>
                        <a:rPr kumimoji="0" lang="en-GB" sz="7000" b="0" i="0" u="none" strike="noStrike" cap="none" normalizeH="0" baseline="0" dirty="0" smtClean="0">
                          <a:ln>
                            <a:noFill/>
                          </a:ln>
                          <a:solidFill>
                            <a:schemeClr val="tx1"/>
                          </a:solidFill>
                          <a:effectLst/>
                          <a:latin typeface="Arial Rounded MT Bold" pitchFamily="34" charset="0"/>
                          <a:cs typeface="Times New Roman" pitchFamily="18" charset="0"/>
                        </a:rPr>
                        <a:t> : ; ( )</a:t>
                      </a:r>
                      <a:endParaRPr kumimoji="0" lang="en-GB" sz="1800" b="0" i="0" u="none" strike="noStrike" cap="none" normalizeH="0" baseline="0" dirty="0" smtClean="0">
                        <a:ln>
                          <a:noFill/>
                        </a:ln>
                        <a:solidFill>
                          <a:schemeClr val="tx1"/>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8" name="Line 22"/>
          <p:cNvSpPr>
            <a:spLocks noChangeShapeType="1"/>
          </p:cNvSpPr>
          <p:nvPr/>
        </p:nvSpPr>
        <p:spPr bwMode="auto">
          <a:xfrm flipV="1">
            <a:off x="1187450" y="404813"/>
            <a:ext cx="3957638" cy="5761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79" name="Line 23"/>
          <p:cNvSpPr>
            <a:spLocks noChangeShapeType="1"/>
          </p:cNvSpPr>
          <p:nvPr/>
        </p:nvSpPr>
        <p:spPr bwMode="auto">
          <a:xfrm flipH="1" flipV="1">
            <a:off x="5148263" y="404813"/>
            <a:ext cx="3995737" cy="5761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80" name="Text Box 24"/>
          <p:cNvSpPr txBox="1">
            <a:spLocks noChangeArrowheads="1"/>
          </p:cNvSpPr>
          <p:nvPr/>
        </p:nvSpPr>
        <p:spPr bwMode="auto">
          <a:xfrm>
            <a:off x="755650" y="6237288"/>
            <a:ext cx="8388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cs typeface="Times New Roman" pitchFamily="18" charset="0"/>
              </a:defRPr>
            </a:lvl1pPr>
            <a:lvl2pPr marL="742950" indent="-285750">
              <a:spcBef>
                <a:spcPct val="20000"/>
              </a:spcBef>
              <a:buChar char="–"/>
              <a:defRPr sz="2800">
                <a:solidFill>
                  <a:schemeClr val="tx1"/>
                </a:solidFill>
                <a:latin typeface="Times New Roman" pitchFamily="18" charset="0"/>
                <a:cs typeface="Times New Roman" pitchFamily="18" charset="0"/>
              </a:defRPr>
            </a:lvl2pPr>
            <a:lvl3pPr marL="1143000" indent="-228600">
              <a:spcBef>
                <a:spcPct val="20000"/>
              </a:spcBef>
              <a:buChar char="•"/>
              <a:defRPr sz="2400">
                <a:solidFill>
                  <a:schemeClr val="tx1"/>
                </a:solidFill>
                <a:latin typeface="Times New Roman" pitchFamily="18" charset="0"/>
                <a:cs typeface="Times New Roman" pitchFamily="18" charset="0"/>
              </a:defRPr>
            </a:lvl3pPr>
            <a:lvl4pPr marL="1600200" indent="-228600">
              <a:spcBef>
                <a:spcPct val="20000"/>
              </a:spcBef>
              <a:buChar char="–"/>
              <a:defRPr sz="2000">
                <a:solidFill>
                  <a:schemeClr val="tx1"/>
                </a:solidFill>
                <a:latin typeface="Times New Roman" pitchFamily="18" charset="0"/>
                <a:cs typeface="Times New Roman" pitchFamily="18" charset="0"/>
              </a:defRPr>
            </a:lvl4pPr>
            <a:lvl5pPr marL="2057400" indent="-22860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a:spcBef>
                <a:spcPct val="50000"/>
              </a:spcBef>
              <a:buFontTx/>
              <a:buNone/>
            </a:pPr>
            <a:r>
              <a:rPr lang="en-GB" altLang="en-US">
                <a:solidFill>
                  <a:schemeClr val="tx2"/>
                </a:solidFill>
                <a:latin typeface="Comic Sans MS" pitchFamily="66" charset="0"/>
              </a:rPr>
              <a:t>The Punctuation Pyramid</a:t>
            </a:r>
            <a:endParaRPr lang="en-US" altLang="en-US">
              <a:solidFill>
                <a:schemeClr val="tx2"/>
              </a:solidFill>
              <a:latin typeface="Comic Sans MS" pitchFamily="66" charset="0"/>
            </a:endParaRPr>
          </a:p>
        </p:txBody>
      </p:sp>
    </p:spTree>
    <p:extLst>
      <p:ext uri="{BB962C8B-B14F-4D97-AF65-F5344CB8AC3E}">
        <p14:creationId xmlns:p14="http://schemas.microsoft.com/office/powerpoint/2010/main" val="127320635"/>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lstStyle/>
          <a:p>
            <a:pPr algn="ctr"/>
            <a:r>
              <a:rPr lang="en-GB" dirty="0" smtClean="0">
                <a:solidFill>
                  <a:schemeClr val="bg1"/>
                </a:solidFill>
                <a:latin typeface="Berlin Sans FB" panose="020E0602020502020306" pitchFamily="34" charset="0"/>
              </a:rPr>
              <a:t>When does it happen? </a:t>
            </a:r>
            <a:endParaRPr lang="en-GB"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395536" y="1628800"/>
            <a:ext cx="8229600" cy="4389437"/>
          </a:xfrm>
        </p:spPr>
        <p:txBody>
          <a:bodyPr/>
          <a:lstStyle/>
          <a:p>
            <a:r>
              <a:rPr lang="en-GB" dirty="0">
                <a:solidFill>
                  <a:schemeClr val="bg1"/>
                </a:solidFill>
                <a:latin typeface="Berlin Sans FB" panose="020E0602020502020306" pitchFamily="34" charset="0"/>
              </a:rPr>
              <a:t>Big writing happens once a fortnight </a:t>
            </a:r>
            <a:r>
              <a:rPr lang="en-GB" dirty="0" smtClean="0">
                <a:solidFill>
                  <a:schemeClr val="bg1"/>
                </a:solidFill>
                <a:latin typeface="Berlin Sans FB" panose="020E0602020502020306" pitchFamily="34" charset="0"/>
              </a:rPr>
              <a:t>on a Friday morning with children </a:t>
            </a:r>
            <a:r>
              <a:rPr lang="en-GB" dirty="0">
                <a:solidFill>
                  <a:schemeClr val="bg1"/>
                </a:solidFill>
                <a:latin typeface="Berlin Sans FB" panose="020E0602020502020306" pitchFamily="34" charset="0"/>
              </a:rPr>
              <a:t>being encouraged to write at length using all the skills they have learnt. </a:t>
            </a:r>
            <a:endParaRPr lang="en-GB" dirty="0" smtClean="0">
              <a:solidFill>
                <a:schemeClr val="bg1"/>
              </a:solidFill>
              <a:latin typeface="Berlin Sans FB" panose="020E0602020502020306" pitchFamily="34" charset="0"/>
            </a:endParaRPr>
          </a:p>
          <a:p>
            <a:endParaRPr lang="en-GB" dirty="0">
              <a:solidFill>
                <a:schemeClr val="bg1"/>
              </a:solidFill>
              <a:latin typeface="Berlin Sans FB" panose="020E0602020502020306" pitchFamily="34" charset="0"/>
            </a:endParaRPr>
          </a:p>
          <a:p>
            <a:r>
              <a:rPr lang="en-GB" altLang="en-US" dirty="0">
                <a:solidFill>
                  <a:schemeClr val="bg1"/>
                </a:solidFill>
                <a:latin typeface="Berlin Sans FB" panose="020E0602020502020306" pitchFamily="34" charset="0"/>
              </a:rPr>
              <a:t>The lighting is sometimes changed and music is played softly in the background</a:t>
            </a:r>
            <a:r>
              <a:rPr lang="en-GB" altLang="en-US" dirty="0" smtClean="0">
                <a:solidFill>
                  <a:schemeClr val="bg1"/>
                </a:solidFill>
                <a:latin typeface="Berlin Sans FB" panose="020E0602020502020306" pitchFamily="34" charset="0"/>
              </a:rPr>
              <a:t>.</a:t>
            </a:r>
          </a:p>
          <a:p>
            <a:endParaRPr lang="en-GB" dirty="0">
              <a:solidFill>
                <a:schemeClr val="bg1"/>
              </a:solidFill>
              <a:latin typeface="Berlin Sans FB" panose="020E0602020502020306" pitchFamily="34" charset="0"/>
            </a:endParaRPr>
          </a:p>
          <a:p>
            <a:r>
              <a:rPr lang="en-GB" dirty="0">
                <a:solidFill>
                  <a:schemeClr val="bg1"/>
                </a:solidFill>
                <a:latin typeface="Berlin Sans FB" panose="020E0602020502020306" pitchFamily="34" charset="0"/>
              </a:rPr>
              <a:t>In this way they will be building their </a:t>
            </a:r>
            <a:r>
              <a:rPr lang="en-GB" dirty="0" smtClean="0">
                <a:solidFill>
                  <a:schemeClr val="bg1"/>
                </a:solidFill>
                <a:latin typeface="Berlin Sans FB" panose="020E0602020502020306" pitchFamily="34" charset="0"/>
              </a:rPr>
              <a:t>writing </a:t>
            </a:r>
            <a:r>
              <a:rPr lang="en-GB" dirty="0">
                <a:solidFill>
                  <a:schemeClr val="bg1"/>
                </a:solidFill>
                <a:latin typeface="Berlin Sans FB" panose="020E0602020502020306" pitchFamily="34" charset="0"/>
              </a:rPr>
              <a:t>stamina and experimenting with a variety of genre from reports, persuasive text and instructions, to character descriptions, creative writing, poetry and story writing.</a:t>
            </a:r>
          </a:p>
          <a:p>
            <a:endParaRPr lang="en-GB" dirty="0"/>
          </a:p>
        </p:txBody>
      </p:sp>
    </p:spTree>
    <p:extLst>
      <p:ext uri="{BB962C8B-B14F-4D97-AF65-F5344CB8AC3E}">
        <p14:creationId xmlns:p14="http://schemas.microsoft.com/office/powerpoint/2010/main" val="490841023"/>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80728"/>
            <a:ext cx="8136904" cy="6463308"/>
          </a:xfrm>
          <a:prstGeom prst="rect">
            <a:avLst/>
          </a:prstGeom>
        </p:spPr>
        <p:txBody>
          <a:bodyPr wrap="square">
            <a:spAutoFit/>
          </a:bodyPr>
          <a:lstStyle/>
          <a:p>
            <a:r>
              <a:rPr lang="en-GB" sz="2400" b="1" dirty="0">
                <a:solidFill>
                  <a:schemeClr val="bg1"/>
                </a:solidFill>
                <a:latin typeface="Berlin Sans FB" panose="020E0602020502020306" pitchFamily="34" charset="0"/>
              </a:rPr>
              <a:t>EYFS</a:t>
            </a:r>
            <a:r>
              <a:rPr lang="en-GB" sz="2400" dirty="0">
                <a:solidFill>
                  <a:schemeClr val="bg1"/>
                </a:solidFill>
                <a:latin typeface="Berlin Sans FB" panose="020E0602020502020306" pitchFamily="34" charset="0"/>
              </a:rPr>
              <a:t> children have a large focus on talk for writing and shared writing as a whole class during the autumn and spring term. In the summer term children will have a ‘Big Talk’ session and generate ideas then write with minimal support. </a:t>
            </a:r>
            <a:endParaRPr lang="en-GB" sz="2400" dirty="0" smtClean="0">
              <a:solidFill>
                <a:schemeClr val="bg1"/>
              </a:solidFill>
              <a:latin typeface="Berlin Sans FB" panose="020E0602020502020306" pitchFamily="34" charset="0"/>
            </a:endParaRPr>
          </a:p>
          <a:p>
            <a:endParaRPr lang="en-GB" sz="2400" dirty="0">
              <a:solidFill>
                <a:schemeClr val="bg1"/>
              </a:solidFill>
              <a:latin typeface="Berlin Sans FB" panose="020E0602020502020306" pitchFamily="34" charset="0"/>
            </a:endParaRPr>
          </a:p>
          <a:p>
            <a:r>
              <a:rPr lang="en-GB" sz="2400" b="1" dirty="0">
                <a:solidFill>
                  <a:schemeClr val="bg1"/>
                </a:solidFill>
                <a:latin typeface="Berlin Sans FB" panose="020E0602020502020306" pitchFamily="34" charset="0"/>
              </a:rPr>
              <a:t>Year 1 </a:t>
            </a:r>
            <a:r>
              <a:rPr lang="en-GB" sz="2400" dirty="0">
                <a:solidFill>
                  <a:schemeClr val="bg1"/>
                </a:solidFill>
                <a:latin typeface="Berlin Sans FB" panose="020E0602020502020306" pitchFamily="34" charset="0"/>
              </a:rPr>
              <a:t>have a ‘Big Talk’ session, where ideas are generated and built with the teacher’s support. By the end of year one the children will talk and then write for 30 minutes</a:t>
            </a:r>
            <a:r>
              <a:rPr lang="en-GB" sz="2400" dirty="0" smtClean="0">
                <a:solidFill>
                  <a:schemeClr val="bg1"/>
                </a:solidFill>
                <a:latin typeface="Berlin Sans FB" panose="020E0602020502020306" pitchFamily="34" charset="0"/>
              </a:rPr>
              <a:t>.</a:t>
            </a:r>
          </a:p>
          <a:p>
            <a:endParaRPr lang="en-GB" sz="2400" dirty="0">
              <a:solidFill>
                <a:schemeClr val="bg1"/>
              </a:solidFill>
              <a:latin typeface="Berlin Sans FB" panose="020E0602020502020306" pitchFamily="34" charset="0"/>
            </a:endParaRPr>
          </a:p>
          <a:p>
            <a:r>
              <a:rPr lang="en-GB" sz="2400" b="1" dirty="0">
                <a:solidFill>
                  <a:schemeClr val="bg1"/>
                </a:solidFill>
                <a:latin typeface="Berlin Sans FB" panose="020E0602020502020306" pitchFamily="34" charset="0"/>
              </a:rPr>
              <a:t>Year 2 </a:t>
            </a:r>
            <a:r>
              <a:rPr lang="en-GB" sz="2400" dirty="0">
                <a:solidFill>
                  <a:schemeClr val="bg1"/>
                </a:solidFill>
                <a:latin typeface="Berlin Sans FB" panose="020E0602020502020306" pitchFamily="34" charset="0"/>
              </a:rPr>
              <a:t>talk and plan for 30 minutes and write for 30 minutes. This will build towards 45 minutes by the end of year two.</a:t>
            </a:r>
          </a:p>
          <a:p>
            <a:pPr marL="0" indent="0">
              <a:buNone/>
            </a:pPr>
            <a:endParaRPr lang="en-GB" sz="2400" dirty="0">
              <a:solidFill>
                <a:schemeClr val="bg1"/>
              </a:solidFill>
              <a:latin typeface="Berlin Sans FB" panose="020E0602020502020306" pitchFamily="34" charset="0"/>
            </a:endParaRPr>
          </a:p>
          <a:p>
            <a:r>
              <a:rPr lang="en-GB" sz="2400" b="1" dirty="0">
                <a:solidFill>
                  <a:schemeClr val="bg1"/>
                </a:solidFill>
                <a:latin typeface="Berlin Sans FB" panose="020E0602020502020306" pitchFamily="34" charset="0"/>
              </a:rPr>
              <a:t>KS2 </a:t>
            </a:r>
            <a:r>
              <a:rPr lang="en-GB" sz="2400" dirty="0">
                <a:solidFill>
                  <a:schemeClr val="bg1"/>
                </a:solidFill>
                <a:latin typeface="Berlin Sans FB" panose="020E0602020502020306" pitchFamily="34" charset="0"/>
              </a:rPr>
              <a:t>talk and plan for 30minutes (20minutes VCOP, 10 minutes planning). Throughout KS2, children will continue to write independently for 45 minutes.</a:t>
            </a:r>
          </a:p>
          <a:p>
            <a:endParaRPr lang="en-GB" dirty="0" smtClean="0">
              <a:latin typeface="Berlin Sans FB" panose="020E0602020502020306" pitchFamily="34" charset="0"/>
            </a:endParaRPr>
          </a:p>
          <a:p>
            <a:endParaRPr lang="en-GB" dirty="0">
              <a:latin typeface="Berlin Sans FB" panose="020E0602020502020306" pitchFamily="34" charset="0"/>
            </a:endParaRPr>
          </a:p>
          <a:p>
            <a:endParaRPr lang="en-GB" dirty="0">
              <a:latin typeface="Berlin Sans FB" panose="020E0602020502020306" pitchFamily="34" charset="0"/>
            </a:endParaRPr>
          </a:p>
        </p:txBody>
      </p:sp>
      <p:sp>
        <p:nvSpPr>
          <p:cNvPr id="6" name="TextBox 5"/>
          <p:cNvSpPr txBox="1"/>
          <p:nvPr/>
        </p:nvSpPr>
        <p:spPr>
          <a:xfrm>
            <a:off x="1115616" y="260648"/>
            <a:ext cx="6768752" cy="646331"/>
          </a:xfrm>
          <a:prstGeom prst="rect">
            <a:avLst/>
          </a:prstGeom>
          <a:noFill/>
        </p:spPr>
        <p:txBody>
          <a:bodyPr wrap="square" rtlCol="0">
            <a:spAutoFit/>
          </a:bodyPr>
          <a:lstStyle/>
          <a:p>
            <a:pPr algn="ctr"/>
            <a:r>
              <a:rPr lang="en-GB" sz="3600" dirty="0" smtClean="0">
                <a:solidFill>
                  <a:schemeClr val="bg1"/>
                </a:solidFill>
                <a:latin typeface="Berlin Sans FB" panose="020E0602020502020306" pitchFamily="34" charset="0"/>
              </a:rPr>
              <a:t>Big writing progression </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367322238"/>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82960"/>
          </a:xfrm>
        </p:spPr>
        <p:txBody>
          <a:bodyPr/>
          <a:lstStyle/>
          <a:p>
            <a:r>
              <a:rPr lang="en-GB" sz="4400" dirty="0" smtClean="0">
                <a:solidFill>
                  <a:schemeClr val="bg1"/>
                </a:solidFill>
                <a:latin typeface="Berlin Sans FB" panose="020E0602020502020306" pitchFamily="34" charset="0"/>
              </a:rPr>
              <a:t>What can you do to help at home? </a:t>
            </a:r>
            <a:endParaRPr lang="en-GB" sz="4400"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467544" y="1268760"/>
            <a:ext cx="8229600" cy="4389437"/>
          </a:xfrm>
        </p:spPr>
        <p:txBody>
          <a:bodyPr/>
          <a:lstStyle/>
          <a:p>
            <a:pPr eaLnBrk="1" hangingPunct="1">
              <a:lnSpc>
                <a:spcPct val="90000"/>
              </a:lnSpc>
            </a:pPr>
            <a:r>
              <a:rPr lang="en-GB" altLang="en-US" sz="2500" dirty="0">
                <a:solidFill>
                  <a:schemeClr val="bg1"/>
                </a:solidFill>
                <a:latin typeface="Berlin Sans FB" panose="020E0602020502020306" pitchFamily="34" charset="0"/>
              </a:rPr>
              <a:t>Big Talk Homework</a:t>
            </a:r>
          </a:p>
          <a:p>
            <a:pPr eaLnBrk="1" hangingPunct="1">
              <a:lnSpc>
                <a:spcPct val="90000"/>
              </a:lnSpc>
            </a:pPr>
            <a:r>
              <a:rPr lang="en-GB" altLang="en-US" sz="2500" b="1" dirty="0">
                <a:solidFill>
                  <a:schemeClr val="bg1"/>
                </a:solidFill>
                <a:latin typeface="Berlin Sans FB" panose="020E0602020502020306" pitchFamily="34" charset="0"/>
              </a:rPr>
              <a:t>Talk!</a:t>
            </a:r>
            <a:r>
              <a:rPr lang="en-GB" altLang="en-US" sz="2500" dirty="0">
                <a:solidFill>
                  <a:schemeClr val="bg1"/>
                </a:solidFill>
                <a:latin typeface="Berlin Sans FB" panose="020E0602020502020306" pitchFamily="34" charset="0"/>
              </a:rPr>
              <a:t> Ask them to describe everything and anything.</a:t>
            </a:r>
          </a:p>
          <a:p>
            <a:pPr eaLnBrk="1" hangingPunct="1">
              <a:lnSpc>
                <a:spcPct val="90000"/>
              </a:lnSpc>
            </a:pPr>
            <a:r>
              <a:rPr lang="en-GB" altLang="en-US" sz="2500" dirty="0">
                <a:solidFill>
                  <a:schemeClr val="bg1"/>
                </a:solidFill>
                <a:latin typeface="Berlin Sans FB" panose="020E0602020502020306" pitchFamily="34" charset="0"/>
              </a:rPr>
              <a:t>Take it in turns to tell a story. One person starts it, the other says what happens next </a:t>
            </a:r>
            <a:r>
              <a:rPr lang="en-GB" altLang="en-US" sz="2500" dirty="0" smtClean="0">
                <a:solidFill>
                  <a:schemeClr val="bg1"/>
                </a:solidFill>
                <a:latin typeface="Berlin Sans FB" panose="020E0602020502020306" pitchFamily="34" charset="0"/>
              </a:rPr>
              <a:t>etc.</a:t>
            </a:r>
            <a:endParaRPr lang="en-GB" altLang="en-US" sz="2500" dirty="0">
              <a:solidFill>
                <a:schemeClr val="bg1"/>
              </a:solidFill>
              <a:latin typeface="Berlin Sans FB" panose="020E0602020502020306" pitchFamily="34" charset="0"/>
            </a:endParaRPr>
          </a:p>
          <a:p>
            <a:pPr eaLnBrk="1" hangingPunct="1">
              <a:lnSpc>
                <a:spcPct val="90000"/>
              </a:lnSpc>
            </a:pPr>
            <a:r>
              <a:rPr lang="en-GB" altLang="en-US" sz="2500" dirty="0">
                <a:solidFill>
                  <a:schemeClr val="bg1"/>
                </a:solidFill>
                <a:latin typeface="Berlin Sans FB" panose="020E0602020502020306" pitchFamily="34" charset="0"/>
              </a:rPr>
              <a:t>   Look at a picture or photo together. Use it to tell a story. Think of a title for your story. What would the opening 10 words be?</a:t>
            </a:r>
          </a:p>
          <a:p>
            <a:pPr eaLnBrk="1" hangingPunct="1">
              <a:lnSpc>
                <a:spcPct val="80000"/>
              </a:lnSpc>
            </a:pPr>
            <a:r>
              <a:rPr lang="en-GB" altLang="en-US" sz="2500" dirty="0">
                <a:solidFill>
                  <a:schemeClr val="bg1"/>
                </a:solidFill>
                <a:latin typeface="Berlin Sans FB" panose="020E0602020502020306" pitchFamily="34" charset="0"/>
              </a:rPr>
              <a:t>Encourage your children to spot WOW words and perhaps write them down in a book at home or on a piece of paper.</a:t>
            </a:r>
          </a:p>
          <a:p>
            <a:pPr eaLnBrk="1" hangingPunct="1">
              <a:lnSpc>
                <a:spcPct val="90000"/>
              </a:lnSpc>
            </a:pPr>
            <a:r>
              <a:rPr lang="en-GB" altLang="en-US" sz="2500" dirty="0">
                <a:solidFill>
                  <a:schemeClr val="bg1"/>
                </a:solidFill>
                <a:latin typeface="Berlin Sans FB" panose="020E0602020502020306" pitchFamily="34" charset="0"/>
              </a:rPr>
              <a:t>Encourage your children to borrow words or phrases which they like from books, magazines, television programmes.</a:t>
            </a:r>
          </a:p>
          <a:p>
            <a:endParaRPr lang="en-GB" dirty="0"/>
          </a:p>
        </p:txBody>
      </p:sp>
    </p:spTree>
    <p:extLst>
      <p:ext uri="{BB962C8B-B14F-4D97-AF65-F5344CB8AC3E}">
        <p14:creationId xmlns:p14="http://schemas.microsoft.com/office/powerpoint/2010/main" val="44432641"/>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8307" y="1628800"/>
            <a:ext cx="7920880" cy="4893647"/>
          </a:xfrm>
          <a:prstGeom prst="rect">
            <a:avLst/>
          </a:prstGeom>
        </p:spPr>
        <p:txBody>
          <a:bodyPr wrap="square">
            <a:spAutoFit/>
          </a:bodyPr>
          <a:lstStyle/>
          <a:p>
            <a:pPr eaLnBrk="1" hangingPunct="1"/>
            <a:r>
              <a:rPr lang="en-GB" altLang="en-US" sz="2400" dirty="0">
                <a:solidFill>
                  <a:schemeClr val="bg1"/>
                </a:solidFill>
                <a:latin typeface="Comic Sans MS" pitchFamily="66" charset="0"/>
              </a:rPr>
              <a:t>Encourage them to: </a:t>
            </a:r>
            <a:endParaRPr lang="en-GB" altLang="en-US" sz="2400" dirty="0" smtClean="0">
              <a:solidFill>
                <a:schemeClr val="bg1"/>
              </a:solidFill>
              <a:latin typeface="Comic Sans MS" pitchFamily="66" charset="0"/>
            </a:endParaRPr>
          </a:p>
          <a:p>
            <a:pPr eaLnBrk="1" hangingPunct="1"/>
            <a:endParaRPr lang="en-GB" altLang="en-US" sz="2400" dirty="0">
              <a:solidFill>
                <a:schemeClr val="bg1"/>
              </a:solidFill>
              <a:latin typeface="Comic Sans MS" pitchFamily="66" charset="0"/>
            </a:endParaRPr>
          </a:p>
          <a:p>
            <a:pPr eaLnBrk="1" hangingPunct="1"/>
            <a:r>
              <a:rPr lang="en-GB" altLang="en-US" sz="2400" dirty="0">
                <a:solidFill>
                  <a:schemeClr val="bg1"/>
                </a:solidFill>
                <a:latin typeface="Comic Sans MS" pitchFamily="66" charset="0"/>
              </a:rPr>
              <a:t>-  write letters</a:t>
            </a:r>
          </a:p>
          <a:p>
            <a:pPr eaLnBrk="1" hangingPunct="1"/>
            <a:r>
              <a:rPr lang="en-GB" altLang="en-US" sz="2400" dirty="0">
                <a:solidFill>
                  <a:schemeClr val="bg1"/>
                </a:solidFill>
                <a:latin typeface="Comic Sans MS" pitchFamily="66" charset="0"/>
              </a:rPr>
              <a:t>-   write a diary</a:t>
            </a:r>
          </a:p>
          <a:p>
            <a:pPr eaLnBrk="1" hangingPunct="1"/>
            <a:r>
              <a:rPr lang="en-GB" altLang="en-US" sz="2400" dirty="0">
                <a:solidFill>
                  <a:schemeClr val="bg1"/>
                </a:solidFill>
                <a:latin typeface="Comic Sans MS" pitchFamily="66" charset="0"/>
              </a:rPr>
              <a:t>-   </a:t>
            </a:r>
            <a:r>
              <a:rPr lang="en-GB" altLang="en-US" sz="2400" dirty="0" smtClean="0">
                <a:solidFill>
                  <a:schemeClr val="bg1"/>
                </a:solidFill>
                <a:latin typeface="Comic Sans MS" pitchFamily="66" charset="0"/>
              </a:rPr>
              <a:t>take </a:t>
            </a:r>
            <a:r>
              <a:rPr lang="en-GB" altLang="en-US" sz="2400" dirty="0">
                <a:solidFill>
                  <a:schemeClr val="bg1"/>
                </a:solidFill>
                <a:latin typeface="Comic Sans MS" pitchFamily="66" charset="0"/>
              </a:rPr>
              <a:t>notes about a walk, a trip </a:t>
            </a:r>
            <a:r>
              <a:rPr lang="en-GB" altLang="en-US" sz="2400" dirty="0" smtClean="0">
                <a:solidFill>
                  <a:schemeClr val="bg1"/>
                </a:solidFill>
                <a:latin typeface="Comic Sans MS" pitchFamily="66" charset="0"/>
              </a:rPr>
              <a:t>etc.</a:t>
            </a:r>
            <a:endParaRPr lang="en-GB" altLang="en-US" sz="2400" dirty="0">
              <a:solidFill>
                <a:schemeClr val="bg1"/>
              </a:solidFill>
              <a:latin typeface="Comic Sans MS" pitchFamily="66" charset="0"/>
            </a:endParaRPr>
          </a:p>
          <a:p>
            <a:pPr eaLnBrk="1" hangingPunct="1"/>
            <a:r>
              <a:rPr lang="en-GB" altLang="en-US" sz="2400" dirty="0">
                <a:solidFill>
                  <a:schemeClr val="bg1"/>
                </a:solidFill>
                <a:latin typeface="Comic Sans MS" pitchFamily="66" charset="0"/>
              </a:rPr>
              <a:t>-   </a:t>
            </a:r>
            <a:r>
              <a:rPr lang="en-GB" altLang="en-US" sz="2400" dirty="0" smtClean="0">
                <a:solidFill>
                  <a:schemeClr val="bg1"/>
                </a:solidFill>
                <a:latin typeface="Comic Sans MS" pitchFamily="66" charset="0"/>
              </a:rPr>
              <a:t>write a story</a:t>
            </a:r>
          </a:p>
          <a:p>
            <a:pPr marL="342900" indent="-342900" eaLnBrk="1" hangingPunct="1">
              <a:buFontTx/>
              <a:buChar char="-"/>
            </a:pPr>
            <a:r>
              <a:rPr lang="en-GB" altLang="en-US" sz="2400" dirty="0" smtClean="0">
                <a:solidFill>
                  <a:schemeClr val="bg1"/>
                </a:solidFill>
                <a:latin typeface="Comic Sans MS" pitchFamily="66" charset="0"/>
              </a:rPr>
              <a:t>write a report on something that interests your child. </a:t>
            </a:r>
          </a:p>
          <a:p>
            <a:pPr eaLnBrk="1" hangingPunct="1"/>
            <a:r>
              <a:rPr lang="en-GB" altLang="en-US" sz="2400" dirty="0" smtClean="0">
                <a:solidFill>
                  <a:schemeClr val="bg1"/>
                </a:solidFill>
                <a:latin typeface="Comic Sans MS" pitchFamily="66" charset="0"/>
              </a:rPr>
              <a:t>Please do send them in so we can celebrate your child’s writing and share with the rest of the class. </a:t>
            </a:r>
          </a:p>
          <a:p>
            <a:pPr eaLnBrk="1" hangingPunct="1"/>
            <a:endParaRPr lang="en-GB" altLang="en-US" sz="2400" dirty="0">
              <a:solidFill>
                <a:schemeClr val="bg1"/>
              </a:solidFill>
              <a:latin typeface="Comic Sans MS" pitchFamily="66" charset="0"/>
            </a:endParaRPr>
          </a:p>
          <a:p>
            <a:pPr eaLnBrk="1" hangingPunct="1"/>
            <a:r>
              <a:rPr lang="en-GB" altLang="en-US" sz="2400" dirty="0">
                <a:solidFill>
                  <a:schemeClr val="bg1"/>
                </a:solidFill>
                <a:latin typeface="Comic Sans MS" pitchFamily="66" charset="0"/>
              </a:rPr>
              <a:t>Use games to help develop vocabulary such as puzzles, crosswords, word games, anagrams </a:t>
            </a:r>
            <a:r>
              <a:rPr lang="en-GB" altLang="en-US" sz="2400" dirty="0" smtClean="0">
                <a:solidFill>
                  <a:schemeClr val="bg1"/>
                </a:solidFill>
                <a:latin typeface="Comic Sans MS" pitchFamily="66" charset="0"/>
              </a:rPr>
              <a:t>etc. </a:t>
            </a:r>
            <a:endParaRPr lang="en-GB" altLang="en-US" sz="2400" dirty="0">
              <a:solidFill>
                <a:schemeClr val="bg1"/>
              </a:solidFill>
              <a:latin typeface="Comic Sans MS" pitchFamily="66" charset="0"/>
            </a:endParaRPr>
          </a:p>
        </p:txBody>
      </p:sp>
      <p:sp>
        <p:nvSpPr>
          <p:cNvPr id="5" name="TextBox 4"/>
          <p:cNvSpPr txBox="1"/>
          <p:nvPr/>
        </p:nvSpPr>
        <p:spPr>
          <a:xfrm>
            <a:off x="1259632" y="620688"/>
            <a:ext cx="6120680" cy="923330"/>
          </a:xfrm>
          <a:prstGeom prst="rect">
            <a:avLst/>
          </a:prstGeom>
          <a:noFill/>
        </p:spPr>
        <p:txBody>
          <a:bodyPr wrap="square" rtlCol="0">
            <a:spAutoFit/>
          </a:bodyPr>
          <a:lstStyle/>
          <a:p>
            <a:r>
              <a:rPr lang="en-GB" sz="5400" dirty="0" smtClean="0">
                <a:solidFill>
                  <a:schemeClr val="bg1"/>
                </a:solidFill>
                <a:latin typeface="Berlin Sans FB" panose="020E0602020502020306" pitchFamily="34" charset="0"/>
              </a:rPr>
              <a:t>Write- make it real. </a:t>
            </a:r>
            <a:endParaRPr lang="en-GB" sz="5400" dirty="0">
              <a:solidFill>
                <a:schemeClr val="bg1"/>
              </a:solidFill>
              <a:latin typeface="Berlin Sans FB" panose="020E0602020502020306" pitchFamily="34" charset="0"/>
            </a:endParaRPr>
          </a:p>
        </p:txBody>
      </p:sp>
      <p:pic>
        <p:nvPicPr>
          <p:cNvPr id="1026" name="Picture 2" descr="https://encrypted-tbn0.gstatic.com/images?q=tbn:ANd9GcQKsZxWsU0fh8lWkYkcAehEqtV7A6Xa5-w2mYxSdhleHPVoS6s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6972" y="180504"/>
            <a:ext cx="1312215" cy="130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517616"/>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0780" y="476672"/>
            <a:ext cx="7704856" cy="1015663"/>
          </a:xfrm>
          <a:prstGeom prst="rect">
            <a:avLst/>
          </a:prstGeom>
          <a:noFill/>
        </p:spPr>
        <p:txBody>
          <a:bodyPr wrap="square" rtlCol="0">
            <a:spAutoFit/>
          </a:bodyPr>
          <a:lstStyle/>
          <a:p>
            <a:pPr algn="ctr"/>
            <a:r>
              <a:rPr lang="en-GB" sz="6000" dirty="0" smtClean="0">
                <a:solidFill>
                  <a:schemeClr val="bg1"/>
                </a:solidFill>
                <a:latin typeface="Berlin Sans FB" panose="020E0602020502020306" pitchFamily="34" charset="0"/>
              </a:rPr>
              <a:t>     Reading</a:t>
            </a:r>
            <a:endParaRPr lang="en-GB" sz="6000" dirty="0">
              <a:solidFill>
                <a:schemeClr val="bg1"/>
              </a:solidFill>
              <a:latin typeface="Berlin Sans FB" panose="020E0602020502020306" pitchFamily="34" charset="0"/>
            </a:endParaRPr>
          </a:p>
        </p:txBody>
      </p:sp>
      <p:sp>
        <p:nvSpPr>
          <p:cNvPr id="5" name="TextBox 4"/>
          <p:cNvSpPr txBox="1"/>
          <p:nvPr/>
        </p:nvSpPr>
        <p:spPr>
          <a:xfrm>
            <a:off x="890780" y="2333685"/>
            <a:ext cx="7704856" cy="4955203"/>
          </a:xfrm>
          <a:prstGeom prst="rect">
            <a:avLst/>
          </a:prstGeom>
          <a:noFill/>
        </p:spPr>
        <p:txBody>
          <a:bodyPr wrap="square" rtlCol="0">
            <a:spAutoFit/>
          </a:bodyPr>
          <a:lstStyle/>
          <a:p>
            <a:pPr marL="571500" indent="-571500">
              <a:buFontTx/>
              <a:buChar char="-"/>
            </a:pPr>
            <a:r>
              <a:rPr lang="en-GB" sz="2800" dirty="0" smtClean="0">
                <a:solidFill>
                  <a:schemeClr val="bg1"/>
                </a:solidFill>
                <a:latin typeface="Berlin Sans FB" panose="020E0602020502020306" pitchFamily="34" charset="0"/>
              </a:rPr>
              <a:t>Each child is listened to read in a group once a week. </a:t>
            </a:r>
          </a:p>
          <a:p>
            <a:pPr marL="571500" indent="-571500">
              <a:buFontTx/>
              <a:buChar char="-"/>
            </a:pPr>
            <a:r>
              <a:rPr lang="en-GB" sz="2800" dirty="0" smtClean="0">
                <a:solidFill>
                  <a:schemeClr val="bg1"/>
                </a:solidFill>
                <a:latin typeface="Berlin Sans FB" panose="020E0602020502020306" pitchFamily="34" charset="0"/>
              </a:rPr>
              <a:t>Once a half term the teacher or teaching assistant will listen to your child 1:1 to ensure that the right level book is being chosen.</a:t>
            </a:r>
          </a:p>
          <a:p>
            <a:pPr marL="571500" indent="-571500">
              <a:buFontTx/>
              <a:buChar char="-"/>
            </a:pPr>
            <a:r>
              <a:rPr lang="en-GB" sz="2800" dirty="0" smtClean="0">
                <a:solidFill>
                  <a:schemeClr val="bg1"/>
                </a:solidFill>
                <a:latin typeface="Berlin Sans FB" panose="020E0602020502020306" pitchFamily="34" charset="0"/>
              </a:rPr>
              <a:t>Accelerated reader is going to be introduced to the junior librarian system which will level all of the books on our online system to make it easier for children to choose the right level books for them.  </a:t>
            </a:r>
          </a:p>
          <a:p>
            <a:pPr marL="571500" indent="-571500">
              <a:buFontTx/>
              <a:buChar char="-"/>
            </a:pPr>
            <a:endParaRPr lang="en-GB" sz="3600" dirty="0">
              <a:latin typeface="Berlin Sans FB" panose="020E0602020502020306" pitchFamily="34" charset="0"/>
            </a:endParaRPr>
          </a:p>
        </p:txBody>
      </p:sp>
      <p:pic>
        <p:nvPicPr>
          <p:cNvPr id="2050" name="Picture 2" descr="Image result for boo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91899"/>
            <a:ext cx="1792766" cy="1480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855896"/>
      </p:ext>
    </p:extLst>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6913" y="1484784"/>
            <a:ext cx="7776864" cy="4832092"/>
          </a:xfrm>
          <a:prstGeom prst="rect">
            <a:avLst/>
          </a:prstGeom>
          <a:noFill/>
        </p:spPr>
        <p:txBody>
          <a:bodyPr wrap="square" rtlCol="0">
            <a:spAutoFit/>
          </a:bodyPr>
          <a:lstStyle/>
          <a:p>
            <a:r>
              <a:rPr lang="en-GB" sz="2800" dirty="0" smtClean="0">
                <a:solidFill>
                  <a:schemeClr val="bg1"/>
                </a:solidFill>
                <a:latin typeface="Berlin Sans FB" panose="020E0602020502020306" pitchFamily="34" charset="0"/>
              </a:rPr>
              <a:t>The library is now up and running and children will  be able to take two books home a week. </a:t>
            </a:r>
            <a:endParaRPr lang="en-GB" sz="2800" dirty="0">
              <a:solidFill>
                <a:schemeClr val="bg1"/>
              </a:solidFill>
              <a:latin typeface="Berlin Sans FB" panose="020E0602020502020306" pitchFamily="34" charset="0"/>
            </a:endParaRPr>
          </a:p>
          <a:p>
            <a:endParaRPr lang="en-GB" sz="2800" dirty="0">
              <a:solidFill>
                <a:schemeClr val="bg1"/>
              </a:solidFill>
              <a:latin typeface="Berlin Sans FB" panose="020E0602020502020306" pitchFamily="34" charset="0"/>
            </a:endParaRPr>
          </a:p>
          <a:p>
            <a:r>
              <a:rPr lang="en-GB" sz="2800" dirty="0">
                <a:solidFill>
                  <a:schemeClr val="bg1"/>
                </a:solidFill>
                <a:latin typeface="Berlin Sans FB" panose="020E0602020502020306" pitchFamily="34" charset="0"/>
              </a:rPr>
              <a:t>Each class will have one  library session a week which will allow the opportunity to explore the library and choose their new books.  </a:t>
            </a:r>
          </a:p>
          <a:p>
            <a:endParaRPr lang="en-GB" sz="2800" dirty="0" smtClean="0">
              <a:solidFill>
                <a:schemeClr val="bg1"/>
              </a:solidFill>
              <a:latin typeface="Berlin Sans FB" panose="020E0602020502020306" pitchFamily="34" charset="0"/>
            </a:endParaRPr>
          </a:p>
          <a:p>
            <a:r>
              <a:rPr lang="en-GB" sz="2800" dirty="0" smtClean="0">
                <a:solidFill>
                  <a:schemeClr val="bg1"/>
                </a:solidFill>
                <a:latin typeface="Berlin Sans FB" panose="020E0602020502020306" pitchFamily="34" charset="0"/>
              </a:rPr>
              <a:t>Please encourage your child to complete the online reviews either by writing them or sending in a video. </a:t>
            </a:r>
          </a:p>
          <a:p>
            <a:endParaRPr lang="en-GB" sz="2800" dirty="0">
              <a:latin typeface="Berlin Sans FB" panose="020E0602020502020306" pitchFamily="34" charset="0"/>
            </a:endParaRPr>
          </a:p>
        </p:txBody>
      </p:sp>
      <p:sp>
        <p:nvSpPr>
          <p:cNvPr id="5" name="TextBox 4"/>
          <p:cNvSpPr txBox="1"/>
          <p:nvPr/>
        </p:nvSpPr>
        <p:spPr>
          <a:xfrm>
            <a:off x="971600" y="332656"/>
            <a:ext cx="7344816" cy="769441"/>
          </a:xfrm>
          <a:prstGeom prst="rect">
            <a:avLst/>
          </a:prstGeom>
          <a:noFill/>
        </p:spPr>
        <p:txBody>
          <a:bodyPr wrap="square" rtlCol="0">
            <a:spAutoFit/>
          </a:bodyPr>
          <a:lstStyle/>
          <a:p>
            <a:pPr algn="ctr"/>
            <a:r>
              <a:rPr lang="en-GB" sz="4400" dirty="0" smtClean="0">
                <a:solidFill>
                  <a:schemeClr val="bg1"/>
                </a:solidFill>
                <a:latin typeface="Berlin Sans FB" panose="020E0602020502020306" pitchFamily="34" charset="0"/>
              </a:rPr>
              <a:t>Junior Librarian system </a:t>
            </a:r>
            <a:endParaRPr lang="en-GB" sz="4400" dirty="0">
              <a:solidFill>
                <a:schemeClr val="bg1"/>
              </a:solidFill>
              <a:latin typeface="Berlin Sans FB" panose="020E0602020502020306" pitchFamily="34" charset="0"/>
            </a:endParaRPr>
          </a:p>
        </p:txBody>
      </p:sp>
      <p:pic>
        <p:nvPicPr>
          <p:cNvPr id="1026" name="Picture 2" descr="http://www.booksagogogogogo.com/wp-content/uploads/2015/02/book_guide_hero_book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067" y="168181"/>
            <a:ext cx="1231065" cy="129614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booksagogogogogo.com/wp-content/uploads/2015/02/book_guide_hero_book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242893"/>
            <a:ext cx="1231065"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400580"/>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548680"/>
            <a:ext cx="7128792" cy="3170099"/>
          </a:xfrm>
          <a:prstGeom prst="rect">
            <a:avLst/>
          </a:prstGeom>
        </p:spPr>
        <p:txBody>
          <a:bodyPr wrap="square">
            <a:spAutoFit/>
          </a:bodyPr>
          <a:lstStyle/>
          <a:p>
            <a:r>
              <a:rPr lang="en-GB" sz="4000" dirty="0">
                <a:solidFill>
                  <a:schemeClr val="bg1"/>
                </a:solidFill>
                <a:latin typeface="Berlin Sans FB" pitchFamily="34" charset="0"/>
              </a:rPr>
              <a:t>The most important thing to remember is to make </a:t>
            </a:r>
            <a:r>
              <a:rPr lang="en-GB" sz="4000" dirty="0" smtClean="0">
                <a:solidFill>
                  <a:schemeClr val="bg1"/>
                </a:solidFill>
                <a:latin typeface="Berlin Sans FB" pitchFamily="34" charset="0"/>
              </a:rPr>
              <a:t>literacy </a:t>
            </a:r>
            <a:r>
              <a:rPr lang="en-GB" sz="4000" dirty="0">
                <a:solidFill>
                  <a:schemeClr val="bg1"/>
                </a:solidFill>
                <a:latin typeface="Berlin Sans FB" pitchFamily="34" charset="0"/>
              </a:rPr>
              <a:t>fun. If you ever need any new ideas please come and ask your child’s teacher. </a:t>
            </a:r>
            <a:endParaRPr lang="en-GB" sz="4000" dirty="0">
              <a:solidFill>
                <a:schemeClr val="bg1"/>
              </a:solidFill>
            </a:endParaRPr>
          </a:p>
        </p:txBody>
      </p:sp>
      <p:pic>
        <p:nvPicPr>
          <p:cNvPr id="1028" name="Picture 4" descr="http://heaversfarm.files.wordpress.com/2012/09/keep-calm-and-use-vco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3356992"/>
            <a:ext cx="2716479" cy="31692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boo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4149079"/>
            <a:ext cx="2304256" cy="1903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448161"/>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pPr algn="ctr"/>
            <a:r>
              <a:rPr lang="en-GB" sz="5400" b="1" dirty="0" smtClean="0">
                <a:solidFill>
                  <a:schemeClr val="bg1"/>
                </a:solidFill>
                <a:latin typeface="Berlin Sans FB" pitchFamily="34" charset="0"/>
              </a:rPr>
              <a:t>Handwriting </a:t>
            </a:r>
            <a:endParaRPr lang="en-GB" sz="5400" b="1" dirty="0">
              <a:solidFill>
                <a:schemeClr val="bg1"/>
              </a:solidFill>
              <a:latin typeface="Berlin Sans FB" pitchFamily="34" charset="0"/>
            </a:endParaRPr>
          </a:p>
        </p:txBody>
      </p:sp>
      <p:sp>
        <p:nvSpPr>
          <p:cNvPr id="3" name="Content Placeholder 2"/>
          <p:cNvSpPr>
            <a:spLocks noGrp="1"/>
          </p:cNvSpPr>
          <p:nvPr>
            <p:ph idx="1"/>
          </p:nvPr>
        </p:nvSpPr>
        <p:spPr>
          <a:xfrm>
            <a:off x="395536" y="1628800"/>
            <a:ext cx="8229600" cy="5040560"/>
          </a:xfrm>
        </p:spPr>
        <p:txBody>
          <a:bodyPr/>
          <a:lstStyle/>
          <a:p>
            <a:pPr marL="0" indent="0">
              <a:buNone/>
            </a:pPr>
            <a:r>
              <a:rPr lang="en-GB" sz="2400" b="1" dirty="0" smtClean="0">
                <a:solidFill>
                  <a:schemeClr val="bg1"/>
                </a:solidFill>
                <a:latin typeface="Berlin Sans FB" pitchFamily="34" charset="0"/>
              </a:rPr>
              <a:t>KS1-</a:t>
            </a:r>
            <a:r>
              <a:rPr lang="en-GB" sz="2400" dirty="0" smtClean="0">
                <a:solidFill>
                  <a:schemeClr val="bg1"/>
                </a:solidFill>
                <a:latin typeface="Berlin Sans FB" pitchFamily="34" charset="0"/>
              </a:rPr>
              <a:t> </a:t>
            </a:r>
            <a:r>
              <a:rPr lang="en-GB" sz="2400" dirty="0">
                <a:solidFill>
                  <a:schemeClr val="bg1"/>
                </a:solidFill>
                <a:latin typeface="Berlin Sans FB" pitchFamily="34" charset="0"/>
              </a:rPr>
              <a:t>Handwriting 2 times a </a:t>
            </a:r>
            <a:r>
              <a:rPr lang="en-GB" sz="2400" dirty="0" smtClean="0">
                <a:solidFill>
                  <a:schemeClr val="bg1"/>
                </a:solidFill>
                <a:latin typeface="Berlin Sans FB" pitchFamily="34" charset="0"/>
              </a:rPr>
              <a:t>week.</a:t>
            </a:r>
          </a:p>
          <a:p>
            <a:r>
              <a:rPr lang="en-GB" sz="2400" dirty="0" smtClean="0">
                <a:solidFill>
                  <a:schemeClr val="bg1"/>
                </a:solidFill>
                <a:latin typeface="Berlin Sans FB" pitchFamily="34" charset="0"/>
              </a:rPr>
              <a:t>Practical.</a:t>
            </a:r>
          </a:p>
          <a:p>
            <a:r>
              <a:rPr lang="en-GB" sz="2400" dirty="0" smtClean="0">
                <a:solidFill>
                  <a:schemeClr val="bg1"/>
                </a:solidFill>
                <a:latin typeface="Berlin Sans FB" pitchFamily="34" charset="0"/>
              </a:rPr>
              <a:t>Writing </a:t>
            </a:r>
            <a:r>
              <a:rPr lang="en-GB" sz="2400" dirty="0">
                <a:solidFill>
                  <a:schemeClr val="bg1"/>
                </a:solidFill>
                <a:latin typeface="Berlin Sans FB" pitchFamily="34" charset="0"/>
              </a:rPr>
              <a:t>in handwriting books and handwriting </a:t>
            </a:r>
            <a:r>
              <a:rPr lang="en-GB" sz="2400" dirty="0" smtClean="0">
                <a:solidFill>
                  <a:schemeClr val="bg1"/>
                </a:solidFill>
                <a:latin typeface="Berlin Sans FB" pitchFamily="34" charset="0"/>
              </a:rPr>
              <a:t>folders.</a:t>
            </a:r>
          </a:p>
          <a:p>
            <a:r>
              <a:rPr lang="en-GB" sz="2400" dirty="0" smtClean="0">
                <a:solidFill>
                  <a:schemeClr val="bg1"/>
                </a:solidFill>
                <a:latin typeface="Berlin Sans FB" pitchFamily="34" charset="0"/>
              </a:rPr>
              <a:t>Links </a:t>
            </a:r>
            <a:r>
              <a:rPr lang="en-GB" sz="2400" dirty="0">
                <a:solidFill>
                  <a:schemeClr val="bg1"/>
                </a:solidFill>
                <a:latin typeface="Berlin Sans FB" pitchFamily="34" charset="0"/>
              </a:rPr>
              <a:t>to different handwriting families- curly caterpillars, one armed robot etc. </a:t>
            </a:r>
            <a:endParaRPr lang="en-GB" sz="2400" dirty="0" smtClean="0">
              <a:solidFill>
                <a:schemeClr val="bg1"/>
              </a:solidFill>
              <a:latin typeface="Berlin Sans FB" pitchFamily="34" charset="0"/>
            </a:endParaRPr>
          </a:p>
          <a:p>
            <a:endParaRPr lang="en-GB" sz="2400" b="1" dirty="0" smtClean="0">
              <a:solidFill>
                <a:schemeClr val="bg1"/>
              </a:solidFill>
              <a:latin typeface="Berlin Sans FB" pitchFamily="34" charset="0"/>
            </a:endParaRPr>
          </a:p>
          <a:p>
            <a:pPr marL="0" indent="0">
              <a:buNone/>
            </a:pPr>
            <a:r>
              <a:rPr lang="en-GB" sz="2400" b="1" dirty="0" smtClean="0">
                <a:solidFill>
                  <a:schemeClr val="bg1"/>
                </a:solidFill>
                <a:latin typeface="Berlin Sans FB" pitchFamily="34" charset="0"/>
              </a:rPr>
              <a:t>KS2-</a:t>
            </a:r>
            <a:r>
              <a:rPr lang="en-GB" sz="2400" dirty="0" smtClean="0">
                <a:solidFill>
                  <a:schemeClr val="bg1"/>
                </a:solidFill>
                <a:latin typeface="Berlin Sans FB" pitchFamily="34" charset="0"/>
              </a:rPr>
              <a:t> </a:t>
            </a:r>
            <a:r>
              <a:rPr lang="en-GB" sz="2400" dirty="0">
                <a:solidFill>
                  <a:schemeClr val="bg1"/>
                </a:solidFill>
                <a:latin typeface="Berlin Sans FB" pitchFamily="34" charset="0"/>
              </a:rPr>
              <a:t>Handwriting </a:t>
            </a:r>
            <a:r>
              <a:rPr lang="en-GB" sz="2400" dirty="0" smtClean="0">
                <a:solidFill>
                  <a:schemeClr val="bg1"/>
                </a:solidFill>
                <a:latin typeface="Berlin Sans FB" pitchFamily="34" charset="0"/>
              </a:rPr>
              <a:t>at least once a </a:t>
            </a:r>
            <a:r>
              <a:rPr lang="en-GB" sz="2400" dirty="0">
                <a:solidFill>
                  <a:schemeClr val="bg1"/>
                </a:solidFill>
                <a:latin typeface="Berlin Sans FB" pitchFamily="34" charset="0"/>
              </a:rPr>
              <a:t>week.</a:t>
            </a:r>
          </a:p>
          <a:p>
            <a:r>
              <a:rPr lang="en-GB" sz="2400" dirty="0" smtClean="0">
                <a:solidFill>
                  <a:schemeClr val="bg1"/>
                </a:solidFill>
                <a:latin typeface="Berlin Sans FB" pitchFamily="34" charset="0"/>
              </a:rPr>
              <a:t>Writing </a:t>
            </a:r>
            <a:r>
              <a:rPr lang="en-GB" sz="2400" dirty="0">
                <a:solidFill>
                  <a:schemeClr val="bg1"/>
                </a:solidFill>
                <a:latin typeface="Berlin Sans FB" pitchFamily="34" charset="0"/>
              </a:rPr>
              <a:t>in handwriting books and handwriting folders</a:t>
            </a:r>
            <a:r>
              <a:rPr lang="en-GB" sz="2400" dirty="0" smtClean="0">
                <a:solidFill>
                  <a:schemeClr val="bg1"/>
                </a:solidFill>
                <a:latin typeface="Berlin Sans FB" pitchFamily="34" charset="0"/>
              </a:rPr>
              <a:t>.</a:t>
            </a:r>
          </a:p>
          <a:p>
            <a:endParaRPr lang="en-GB" sz="2400" dirty="0">
              <a:solidFill>
                <a:schemeClr val="bg1"/>
              </a:solidFill>
              <a:latin typeface="Berlin Sans FB" pitchFamily="34" charset="0"/>
            </a:endParaRPr>
          </a:p>
          <a:p>
            <a:r>
              <a:rPr lang="en-GB" sz="2400" dirty="0" smtClean="0">
                <a:solidFill>
                  <a:schemeClr val="bg1"/>
                </a:solidFill>
                <a:latin typeface="Berlin Sans FB" pitchFamily="34" charset="0"/>
              </a:rPr>
              <a:t>After half term will be introducing the daily handwriting sessions and these will be supported using http</a:t>
            </a:r>
            <a:r>
              <a:rPr lang="en-GB" sz="2400" dirty="0">
                <a:solidFill>
                  <a:schemeClr val="bg1"/>
                </a:solidFill>
                <a:latin typeface="Berlin Sans FB" pitchFamily="34" charset="0"/>
              </a:rPr>
              <a:t>://www.letterjoin.co.uk/</a:t>
            </a:r>
          </a:p>
          <a:p>
            <a:pPr>
              <a:buFontTx/>
              <a:buChar char="-"/>
            </a:pPr>
            <a:endParaRPr lang="en-GB" dirty="0" smtClean="0"/>
          </a:p>
        </p:txBody>
      </p:sp>
    </p:spTree>
    <p:extLst>
      <p:ext uri="{BB962C8B-B14F-4D97-AF65-F5344CB8AC3E}">
        <p14:creationId xmlns:p14="http://schemas.microsoft.com/office/powerpoint/2010/main" val="1722931161"/>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6600" dirty="0" smtClean="0">
                <a:solidFill>
                  <a:schemeClr val="bg1"/>
                </a:solidFill>
                <a:latin typeface="Berlin Sans FB" pitchFamily="34" charset="0"/>
              </a:rPr>
              <a:t>Cursive writing </a:t>
            </a:r>
            <a:endParaRPr lang="en-GB" sz="6600" dirty="0">
              <a:solidFill>
                <a:schemeClr val="bg1"/>
              </a:solidFill>
              <a:latin typeface="Berlin Sans FB" pitchFamily="34" charset="0"/>
            </a:endParaRPr>
          </a:p>
        </p:txBody>
      </p:sp>
      <p:sp>
        <p:nvSpPr>
          <p:cNvPr id="3" name="Content Placeholder 2"/>
          <p:cNvSpPr>
            <a:spLocks noGrp="1"/>
          </p:cNvSpPr>
          <p:nvPr>
            <p:ph idx="1"/>
          </p:nvPr>
        </p:nvSpPr>
        <p:spPr>
          <a:xfrm>
            <a:off x="395536" y="1700808"/>
            <a:ext cx="8229600" cy="4464496"/>
          </a:xfrm>
        </p:spPr>
        <p:txBody>
          <a:bodyPr/>
          <a:lstStyle/>
          <a:p>
            <a:pPr marL="0" indent="0">
              <a:buNone/>
            </a:pPr>
            <a:endParaRPr lang="en-GB" sz="3200" dirty="0" smtClean="0">
              <a:latin typeface="Berlin Sans FB" pitchFamily="34" charset="0"/>
            </a:endParaRPr>
          </a:p>
          <a:p>
            <a:r>
              <a:rPr lang="en-GB" sz="3200" dirty="0" smtClean="0">
                <a:latin typeface="Berlin Sans FB" pitchFamily="34" charset="0"/>
              </a:rPr>
              <a:t> </a:t>
            </a:r>
            <a:r>
              <a:rPr lang="en-GB" sz="3200" dirty="0">
                <a:ln>
                  <a:solidFill>
                    <a:schemeClr val="bg1"/>
                  </a:solidFill>
                </a:ln>
                <a:solidFill>
                  <a:schemeClr val="bg1"/>
                </a:solidFill>
                <a:latin typeface="Berlin Sans FB" pitchFamily="34" charset="0"/>
              </a:rPr>
              <a:t>Handwriting power point  </a:t>
            </a:r>
          </a:p>
          <a:p>
            <a:endParaRPr lang="en-GB" sz="3200" dirty="0">
              <a:ln>
                <a:solidFill>
                  <a:schemeClr val="bg1"/>
                </a:solidFill>
              </a:ln>
              <a:solidFill>
                <a:schemeClr val="bg1"/>
              </a:solidFill>
              <a:latin typeface="Berlin Sans FB" pitchFamily="34" charset="0"/>
            </a:endParaRPr>
          </a:p>
          <a:p>
            <a:r>
              <a:rPr lang="en-GB" sz="3200" dirty="0" smtClean="0">
                <a:ln>
                  <a:solidFill>
                    <a:schemeClr val="bg1"/>
                  </a:solidFill>
                </a:ln>
                <a:solidFill>
                  <a:schemeClr val="bg1"/>
                </a:solidFill>
                <a:latin typeface="Berlin Sans FB" pitchFamily="34" charset="0"/>
              </a:rPr>
              <a:t>Look at the cursive sheets on your table to help you.</a:t>
            </a:r>
          </a:p>
          <a:p>
            <a:pPr marL="0" indent="0">
              <a:buNone/>
            </a:pPr>
            <a:endParaRPr lang="en-GB" sz="3200" dirty="0">
              <a:ln>
                <a:solidFill>
                  <a:schemeClr val="bg1"/>
                </a:solidFill>
              </a:ln>
              <a:solidFill>
                <a:schemeClr val="bg1"/>
              </a:solidFill>
              <a:latin typeface="Berlin Sans FB" pitchFamily="34" charset="0"/>
            </a:endParaRPr>
          </a:p>
          <a:p>
            <a:r>
              <a:rPr lang="en-GB" sz="3200" dirty="0" smtClean="0">
                <a:ln>
                  <a:solidFill>
                    <a:schemeClr val="bg1"/>
                  </a:solidFill>
                </a:ln>
                <a:solidFill>
                  <a:schemeClr val="bg1"/>
                </a:solidFill>
                <a:latin typeface="Berlin Sans FB" pitchFamily="34" charset="0"/>
              </a:rPr>
              <a:t>Please write- The quick brown fox jumps over the lazy dog. </a:t>
            </a:r>
            <a:endParaRPr lang="en-GB" sz="3200" dirty="0">
              <a:ln>
                <a:solidFill>
                  <a:schemeClr val="bg1"/>
                </a:solidFill>
              </a:ln>
              <a:solidFill>
                <a:schemeClr val="bg1"/>
              </a:solidFill>
              <a:latin typeface="Berlin Sans FB" pitchFamily="34" charset="0"/>
            </a:endParaRPr>
          </a:p>
        </p:txBody>
      </p:sp>
    </p:spTree>
    <p:extLst>
      <p:ext uri="{BB962C8B-B14F-4D97-AF65-F5344CB8AC3E}">
        <p14:creationId xmlns:p14="http://schemas.microsoft.com/office/powerpoint/2010/main" val="2512914338"/>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lstStyle/>
          <a:p>
            <a:pPr algn="ctr"/>
            <a:r>
              <a:rPr lang="en-GB" dirty="0" smtClean="0">
                <a:solidFill>
                  <a:schemeClr val="bg1"/>
                </a:solidFill>
                <a:latin typeface="Berlin Sans FB" panose="020E0602020502020306" pitchFamily="34" charset="0"/>
              </a:rPr>
              <a:t>Curriculum expectations in year 3</a:t>
            </a:r>
            <a:endParaRPr lang="en-GB"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467544" y="1556792"/>
            <a:ext cx="8229600" cy="5112568"/>
          </a:xfrm>
        </p:spPr>
        <p:txBody>
          <a:bodyPr/>
          <a:lstStyle/>
          <a:p>
            <a:pPr marL="0" indent="0">
              <a:buNone/>
            </a:pPr>
            <a:r>
              <a:rPr lang="en-GB" sz="2000" b="1" dirty="0" smtClean="0">
                <a:solidFill>
                  <a:schemeClr val="bg1"/>
                </a:solidFill>
                <a:latin typeface="Berlin Sans FB" panose="020E0602020502020306" pitchFamily="34" charset="0"/>
              </a:rPr>
              <a:t>Grammar </a:t>
            </a:r>
            <a:r>
              <a:rPr lang="en-GB" sz="2000" b="1" dirty="0">
                <a:solidFill>
                  <a:schemeClr val="bg1"/>
                </a:solidFill>
                <a:latin typeface="Berlin Sans FB" panose="020E0602020502020306" pitchFamily="34" charset="0"/>
              </a:rPr>
              <a:t>and Punctuation: </a:t>
            </a:r>
            <a:endParaRPr lang="en-GB" sz="2000" dirty="0">
              <a:solidFill>
                <a:schemeClr val="bg1"/>
              </a:solidFill>
              <a:latin typeface="Berlin Sans FB" panose="020E0602020502020306" pitchFamily="34" charset="0"/>
            </a:endParaRPr>
          </a:p>
          <a:p>
            <a:r>
              <a:rPr lang="en-GB" sz="2000" dirty="0">
                <a:solidFill>
                  <a:schemeClr val="bg1"/>
                </a:solidFill>
                <a:latin typeface="Berlin Sans FB" panose="020E0602020502020306" pitchFamily="34" charset="0"/>
              </a:rPr>
              <a:t>Nouns and prefixes such as super_, anti_, auto_ </a:t>
            </a:r>
          </a:p>
          <a:p>
            <a:r>
              <a:rPr lang="en-GB" sz="2000" dirty="0">
                <a:solidFill>
                  <a:schemeClr val="bg1"/>
                </a:solidFill>
                <a:latin typeface="Berlin Sans FB" panose="020E0602020502020306" pitchFamily="34" charset="0"/>
              </a:rPr>
              <a:t>Determiners a and an </a:t>
            </a:r>
          </a:p>
          <a:p>
            <a:r>
              <a:rPr lang="en-GB" sz="2000" dirty="0">
                <a:solidFill>
                  <a:schemeClr val="bg1"/>
                </a:solidFill>
                <a:latin typeface="Berlin Sans FB" panose="020E0602020502020306" pitchFamily="34" charset="0"/>
              </a:rPr>
              <a:t>Consonant and vowels </a:t>
            </a:r>
          </a:p>
          <a:p>
            <a:r>
              <a:rPr lang="en-GB" sz="2000" dirty="0">
                <a:solidFill>
                  <a:schemeClr val="bg1"/>
                </a:solidFill>
                <a:latin typeface="Berlin Sans FB" panose="020E0602020502020306" pitchFamily="34" charset="0"/>
              </a:rPr>
              <a:t>Conjunctions </a:t>
            </a:r>
          </a:p>
          <a:p>
            <a:r>
              <a:rPr lang="en-GB" sz="2000" dirty="0">
                <a:solidFill>
                  <a:schemeClr val="bg1"/>
                </a:solidFill>
                <a:latin typeface="Berlin Sans FB" panose="020E0602020502020306" pitchFamily="34" charset="0"/>
              </a:rPr>
              <a:t>Adverbs </a:t>
            </a:r>
          </a:p>
          <a:p>
            <a:r>
              <a:rPr lang="en-GB" sz="2000" dirty="0">
                <a:solidFill>
                  <a:schemeClr val="bg1"/>
                </a:solidFill>
                <a:latin typeface="Berlin Sans FB" panose="020E0602020502020306" pitchFamily="34" charset="0"/>
              </a:rPr>
              <a:t>Prepositions </a:t>
            </a:r>
          </a:p>
          <a:p>
            <a:r>
              <a:rPr lang="en-GB" sz="2000" dirty="0">
                <a:solidFill>
                  <a:schemeClr val="bg1"/>
                </a:solidFill>
                <a:latin typeface="Berlin Sans FB" panose="020E0602020502020306" pitchFamily="34" charset="0"/>
              </a:rPr>
              <a:t>Paragraphs </a:t>
            </a:r>
          </a:p>
          <a:p>
            <a:r>
              <a:rPr lang="en-GB" sz="2000" dirty="0">
                <a:solidFill>
                  <a:schemeClr val="bg1"/>
                </a:solidFill>
                <a:latin typeface="Berlin Sans FB" panose="020E0602020502020306" pitchFamily="34" charset="0"/>
              </a:rPr>
              <a:t>Headings and subheadings </a:t>
            </a:r>
          </a:p>
          <a:p>
            <a:r>
              <a:rPr lang="en-GB" sz="2000" dirty="0">
                <a:solidFill>
                  <a:schemeClr val="bg1"/>
                </a:solidFill>
                <a:latin typeface="Berlin Sans FB" panose="020E0602020502020306" pitchFamily="34" charset="0"/>
              </a:rPr>
              <a:t>Perfect form of verbs </a:t>
            </a:r>
          </a:p>
          <a:p>
            <a:r>
              <a:rPr lang="en-GB" sz="2000" dirty="0">
                <a:solidFill>
                  <a:schemeClr val="bg1"/>
                </a:solidFill>
                <a:latin typeface="Berlin Sans FB" panose="020E0602020502020306" pitchFamily="34" charset="0"/>
              </a:rPr>
              <a:t>Inverted commas </a:t>
            </a:r>
          </a:p>
          <a:p>
            <a:r>
              <a:rPr lang="en-GB" sz="2000" dirty="0">
                <a:solidFill>
                  <a:schemeClr val="bg1"/>
                </a:solidFill>
                <a:latin typeface="Berlin Sans FB" panose="020E0602020502020306" pitchFamily="34" charset="0"/>
              </a:rPr>
              <a:t>Clauses </a:t>
            </a:r>
          </a:p>
          <a:p>
            <a:r>
              <a:rPr lang="en-GB" sz="2000" dirty="0">
                <a:solidFill>
                  <a:schemeClr val="bg1"/>
                </a:solidFill>
                <a:latin typeface="Berlin Sans FB" panose="020E0602020502020306" pitchFamily="34" charset="0"/>
              </a:rPr>
              <a:t>Word families </a:t>
            </a:r>
          </a:p>
        </p:txBody>
      </p:sp>
    </p:spTree>
    <p:extLst>
      <p:ext uri="{BB962C8B-B14F-4D97-AF65-F5344CB8AC3E}">
        <p14:creationId xmlns:p14="http://schemas.microsoft.com/office/powerpoint/2010/main" val="1815025998"/>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28880"/>
            <a:ext cx="8073044" cy="1938992"/>
          </a:xfrm>
          <a:prstGeom prst="rect">
            <a:avLst/>
          </a:prstGeom>
        </p:spPr>
        <p:txBody>
          <a:bodyPr wrap="none">
            <a:spAutoFit/>
          </a:bodyPr>
          <a:lstStyle/>
          <a:p>
            <a:r>
              <a:rPr lang="en-GB" sz="6000" dirty="0">
                <a:solidFill>
                  <a:schemeClr val="bg1"/>
                </a:solidFill>
                <a:latin typeface="Berlin Sans FB" panose="020E0602020502020306" pitchFamily="34" charset="0"/>
              </a:rPr>
              <a:t>Curriculum expectations </a:t>
            </a:r>
            <a:endParaRPr lang="en-GB" sz="6000" dirty="0" smtClean="0">
              <a:solidFill>
                <a:schemeClr val="bg1"/>
              </a:solidFill>
              <a:latin typeface="Berlin Sans FB" panose="020E0602020502020306" pitchFamily="34" charset="0"/>
            </a:endParaRPr>
          </a:p>
          <a:p>
            <a:pPr algn="ctr"/>
            <a:r>
              <a:rPr lang="en-GB" sz="6000" dirty="0" smtClean="0">
                <a:solidFill>
                  <a:schemeClr val="bg1"/>
                </a:solidFill>
                <a:latin typeface="Berlin Sans FB" panose="020E0602020502020306" pitchFamily="34" charset="0"/>
              </a:rPr>
              <a:t>in </a:t>
            </a:r>
            <a:r>
              <a:rPr lang="en-GB" sz="6000" dirty="0">
                <a:solidFill>
                  <a:schemeClr val="bg1"/>
                </a:solidFill>
                <a:latin typeface="Berlin Sans FB" panose="020E0602020502020306" pitchFamily="34" charset="0"/>
              </a:rPr>
              <a:t>year </a:t>
            </a:r>
            <a:r>
              <a:rPr lang="en-GB" sz="6000" dirty="0" smtClean="0">
                <a:solidFill>
                  <a:schemeClr val="bg1"/>
                </a:solidFill>
                <a:latin typeface="Berlin Sans FB" panose="020E0602020502020306" pitchFamily="34" charset="0"/>
              </a:rPr>
              <a:t>4</a:t>
            </a:r>
            <a:endParaRPr lang="en-GB" sz="6000" dirty="0">
              <a:solidFill>
                <a:schemeClr val="bg1"/>
              </a:solidFill>
            </a:endParaRPr>
          </a:p>
        </p:txBody>
      </p:sp>
      <p:sp>
        <p:nvSpPr>
          <p:cNvPr id="6" name="Rectangle 5"/>
          <p:cNvSpPr/>
          <p:nvPr/>
        </p:nvSpPr>
        <p:spPr>
          <a:xfrm>
            <a:off x="539552" y="2274126"/>
            <a:ext cx="4572000" cy="4154984"/>
          </a:xfrm>
          <a:prstGeom prst="rect">
            <a:avLst/>
          </a:prstGeom>
        </p:spPr>
        <p:txBody>
          <a:bodyPr>
            <a:spAutoFit/>
          </a:bodyPr>
          <a:lstStyle/>
          <a:p>
            <a:endParaRPr lang="en-GB" sz="2400" dirty="0">
              <a:latin typeface="Berlin Sans FB" panose="020E0602020502020306" pitchFamily="34" charset="0"/>
            </a:endParaRPr>
          </a:p>
          <a:p>
            <a:r>
              <a:rPr lang="en-GB" sz="2400" b="1" dirty="0">
                <a:solidFill>
                  <a:schemeClr val="bg1"/>
                </a:solidFill>
                <a:latin typeface="Berlin Sans FB" panose="020E0602020502020306" pitchFamily="34" charset="0"/>
              </a:rPr>
              <a:t>Grammar and Punctuation: </a:t>
            </a:r>
            <a:endParaRPr lang="en-GB" sz="2400" dirty="0">
              <a:solidFill>
                <a:schemeClr val="bg1"/>
              </a:solidFill>
              <a:latin typeface="Berlin Sans FB" panose="020E0602020502020306" pitchFamily="34" charset="0"/>
            </a:endParaRPr>
          </a:p>
          <a:p>
            <a:r>
              <a:rPr lang="en-GB" sz="2400" dirty="0">
                <a:solidFill>
                  <a:schemeClr val="bg1"/>
                </a:solidFill>
                <a:latin typeface="Berlin Sans FB" panose="020E0602020502020306" pitchFamily="34" charset="0"/>
              </a:rPr>
              <a:t>Plurals and the possessive –s </a:t>
            </a:r>
          </a:p>
          <a:p>
            <a:r>
              <a:rPr lang="en-GB" sz="2400" dirty="0">
                <a:solidFill>
                  <a:schemeClr val="bg1"/>
                </a:solidFill>
                <a:latin typeface="Berlin Sans FB" panose="020E0602020502020306" pitchFamily="34" charset="0"/>
              </a:rPr>
              <a:t>Verb inflections </a:t>
            </a:r>
          </a:p>
          <a:p>
            <a:r>
              <a:rPr lang="en-GB" sz="2400" dirty="0">
                <a:solidFill>
                  <a:schemeClr val="bg1"/>
                </a:solidFill>
                <a:latin typeface="Berlin Sans FB" panose="020E0602020502020306" pitchFamily="34" charset="0"/>
              </a:rPr>
              <a:t>Fronted adverbials </a:t>
            </a:r>
          </a:p>
          <a:p>
            <a:r>
              <a:rPr lang="en-GB" sz="2400" dirty="0">
                <a:solidFill>
                  <a:schemeClr val="bg1"/>
                </a:solidFill>
                <a:latin typeface="Berlin Sans FB" panose="020E0602020502020306" pitchFamily="34" charset="0"/>
              </a:rPr>
              <a:t>Pronouns and nouns </a:t>
            </a:r>
          </a:p>
          <a:p>
            <a:r>
              <a:rPr lang="en-GB" sz="2400" dirty="0">
                <a:solidFill>
                  <a:schemeClr val="bg1"/>
                </a:solidFill>
                <a:latin typeface="Berlin Sans FB" panose="020E0602020502020306" pitchFamily="34" charset="0"/>
              </a:rPr>
              <a:t>Paragraphs </a:t>
            </a:r>
          </a:p>
          <a:p>
            <a:r>
              <a:rPr lang="en-GB" sz="2400" dirty="0">
                <a:solidFill>
                  <a:schemeClr val="bg1"/>
                </a:solidFill>
                <a:latin typeface="Berlin Sans FB" panose="020E0602020502020306" pitchFamily="34" charset="0"/>
              </a:rPr>
              <a:t>Inverted commas </a:t>
            </a:r>
          </a:p>
          <a:p>
            <a:r>
              <a:rPr lang="en-GB" sz="2400" dirty="0">
                <a:solidFill>
                  <a:schemeClr val="bg1"/>
                </a:solidFill>
                <a:latin typeface="Berlin Sans FB" panose="020E0602020502020306" pitchFamily="34" charset="0"/>
              </a:rPr>
              <a:t>Commas </a:t>
            </a:r>
          </a:p>
          <a:p>
            <a:r>
              <a:rPr lang="en-GB" sz="2400" dirty="0">
                <a:solidFill>
                  <a:schemeClr val="bg1"/>
                </a:solidFill>
                <a:latin typeface="Berlin Sans FB" panose="020E0602020502020306" pitchFamily="34" charset="0"/>
              </a:rPr>
              <a:t>Apostrophes </a:t>
            </a:r>
          </a:p>
          <a:p>
            <a:r>
              <a:rPr lang="en-GB" sz="2400" dirty="0">
                <a:solidFill>
                  <a:schemeClr val="bg1"/>
                </a:solidFill>
                <a:latin typeface="Berlin Sans FB" panose="020E0602020502020306" pitchFamily="34" charset="0"/>
              </a:rPr>
              <a:t>Singular and plural possessions </a:t>
            </a:r>
          </a:p>
        </p:txBody>
      </p:sp>
    </p:spTree>
    <p:extLst>
      <p:ext uri="{BB962C8B-B14F-4D97-AF65-F5344CB8AC3E}">
        <p14:creationId xmlns:p14="http://schemas.microsoft.com/office/powerpoint/2010/main" val="4222791518"/>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163585"/>
            <a:ext cx="7488832" cy="5693866"/>
          </a:xfrm>
          <a:prstGeom prst="rect">
            <a:avLst/>
          </a:prstGeom>
        </p:spPr>
        <p:txBody>
          <a:bodyPr wrap="square">
            <a:spAutoFit/>
          </a:bodyPr>
          <a:lstStyle/>
          <a:p>
            <a:endParaRPr lang="en-GB" sz="2800" dirty="0">
              <a:latin typeface="Berlin Sans FB" panose="020E0602020502020306" pitchFamily="34" charset="0"/>
            </a:endParaRPr>
          </a:p>
          <a:p>
            <a:r>
              <a:rPr lang="en-GB" sz="2800" b="1" dirty="0">
                <a:solidFill>
                  <a:schemeClr val="bg1"/>
                </a:solidFill>
                <a:latin typeface="Berlin Sans FB" panose="020E0602020502020306" pitchFamily="34" charset="0"/>
              </a:rPr>
              <a:t>Grammar and Punctuation: </a:t>
            </a:r>
            <a:endParaRPr lang="en-GB" sz="2800" dirty="0">
              <a:solidFill>
                <a:schemeClr val="bg1"/>
              </a:solidFill>
              <a:latin typeface="Berlin Sans FB" panose="020E0602020502020306" pitchFamily="34" charset="0"/>
            </a:endParaRPr>
          </a:p>
          <a:p>
            <a:r>
              <a:rPr lang="en-GB" sz="2800" dirty="0">
                <a:solidFill>
                  <a:schemeClr val="bg1"/>
                </a:solidFill>
                <a:latin typeface="Berlin Sans FB" panose="020E0602020502020306" pitchFamily="34" charset="0"/>
              </a:rPr>
              <a:t>Converting nouns or adjectives into verbs using suffixes </a:t>
            </a:r>
          </a:p>
          <a:p>
            <a:r>
              <a:rPr lang="en-GB" sz="2800" dirty="0">
                <a:solidFill>
                  <a:schemeClr val="bg1"/>
                </a:solidFill>
                <a:latin typeface="Berlin Sans FB" panose="020E0602020502020306" pitchFamily="34" charset="0"/>
              </a:rPr>
              <a:t>Verb prefixes </a:t>
            </a:r>
          </a:p>
          <a:p>
            <a:r>
              <a:rPr lang="en-GB" sz="2800" dirty="0">
                <a:solidFill>
                  <a:schemeClr val="bg1"/>
                </a:solidFill>
                <a:latin typeface="Berlin Sans FB" panose="020E0602020502020306" pitchFamily="34" charset="0"/>
              </a:rPr>
              <a:t>Relative clauses/relative pronouns </a:t>
            </a:r>
          </a:p>
          <a:p>
            <a:r>
              <a:rPr lang="en-GB" sz="2800" dirty="0">
                <a:solidFill>
                  <a:schemeClr val="bg1"/>
                </a:solidFill>
                <a:latin typeface="Berlin Sans FB" panose="020E0602020502020306" pitchFamily="34" charset="0"/>
              </a:rPr>
              <a:t>Modal verbs </a:t>
            </a:r>
          </a:p>
          <a:p>
            <a:r>
              <a:rPr lang="en-GB" sz="2800" dirty="0">
                <a:solidFill>
                  <a:schemeClr val="bg1"/>
                </a:solidFill>
                <a:latin typeface="Berlin Sans FB" panose="020E0602020502020306" pitchFamily="34" charset="0"/>
              </a:rPr>
              <a:t>Adverbs </a:t>
            </a:r>
          </a:p>
          <a:p>
            <a:r>
              <a:rPr lang="en-GB" sz="2800" dirty="0">
                <a:solidFill>
                  <a:schemeClr val="bg1"/>
                </a:solidFill>
                <a:latin typeface="Berlin Sans FB" panose="020E0602020502020306" pitchFamily="34" charset="0"/>
              </a:rPr>
              <a:t>Paragraphs </a:t>
            </a:r>
          </a:p>
          <a:p>
            <a:r>
              <a:rPr lang="en-GB" sz="2800" dirty="0">
                <a:solidFill>
                  <a:schemeClr val="bg1"/>
                </a:solidFill>
                <a:latin typeface="Berlin Sans FB" panose="020E0602020502020306" pitchFamily="34" charset="0"/>
              </a:rPr>
              <a:t>Adverbials </a:t>
            </a:r>
          </a:p>
          <a:p>
            <a:r>
              <a:rPr lang="en-GB" sz="2800" dirty="0">
                <a:solidFill>
                  <a:schemeClr val="bg1"/>
                </a:solidFill>
                <a:latin typeface="Berlin Sans FB" panose="020E0602020502020306" pitchFamily="34" charset="0"/>
              </a:rPr>
              <a:t>Brackets, dashes and commas </a:t>
            </a:r>
          </a:p>
          <a:p>
            <a:r>
              <a:rPr lang="en-GB" sz="2800" dirty="0">
                <a:solidFill>
                  <a:schemeClr val="bg1"/>
                </a:solidFill>
                <a:latin typeface="Berlin Sans FB" panose="020E0602020502020306" pitchFamily="34" charset="0"/>
              </a:rPr>
              <a:t>Determiners </a:t>
            </a:r>
          </a:p>
          <a:p>
            <a:r>
              <a:rPr lang="en-GB" sz="2800" dirty="0">
                <a:solidFill>
                  <a:schemeClr val="bg1"/>
                </a:solidFill>
                <a:latin typeface="Berlin Sans FB" panose="020E0602020502020306" pitchFamily="34" charset="0"/>
              </a:rPr>
              <a:t>Parenthesis (brackets) </a:t>
            </a:r>
          </a:p>
        </p:txBody>
      </p:sp>
      <p:sp>
        <p:nvSpPr>
          <p:cNvPr id="5" name="Rectangle 4"/>
          <p:cNvSpPr/>
          <p:nvPr/>
        </p:nvSpPr>
        <p:spPr>
          <a:xfrm>
            <a:off x="611560" y="188640"/>
            <a:ext cx="8280920" cy="1446550"/>
          </a:xfrm>
          <a:prstGeom prst="rect">
            <a:avLst/>
          </a:prstGeom>
        </p:spPr>
        <p:txBody>
          <a:bodyPr wrap="square">
            <a:spAutoFit/>
          </a:bodyPr>
          <a:lstStyle/>
          <a:p>
            <a:pPr algn="ctr"/>
            <a:r>
              <a:rPr lang="en-GB" sz="4400" dirty="0" smtClean="0">
                <a:solidFill>
                  <a:schemeClr val="bg1"/>
                </a:solidFill>
                <a:latin typeface="Berlin Sans FB" panose="020E0602020502020306" pitchFamily="34" charset="0"/>
              </a:rPr>
              <a:t>Curriculum expectations </a:t>
            </a:r>
            <a:endParaRPr lang="en-GB" sz="4400" dirty="0">
              <a:solidFill>
                <a:schemeClr val="bg1"/>
              </a:solidFill>
              <a:latin typeface="Berlin Sans FB" panose="020E0602020502020306" pitchFamily="34" charset="0"/>
            </a:endParaRPr>
          </a:p>
          <a:p>
            <a:pPr algn="ctr"/>
            <a:r>
              <a:rPr lang="en-GB" sz="4400" dirty="0">
                <a:solidFill>
                  <a:schemeClr val="bg1"/>
                </a:solidFill>
                <a:latin typeface="Berlin Sans FB" panose="020E0602020502020306" pitchFamily="34" charset="0"/>
              </a:rPr>
              <a:t>in year </a:t>
            </a:r>
            <a:r>
              <a:rPr lang="en-GB" sz="4400" dirty="0" smtClean="0">
                <a:solidFill>
                  <a:schemeClr val="bg1"/>
                </a:solidFill>
                <a:latin typeface="Berlin Sans FB" panose="020E0602020502020306" pitchFamily="34" charset="0"/>
              </a:rPr>
              <a:t>5</a:t>
            </a:r>
            <a:endParaRPr lang="en-GB" sz="4400" dirty="0">
              <a:solidFill>
                <a:schemeClr val="bg1"/>
              </a:solidFill>
            </a:endParaRPr>
          </a:p>
        </p:txBody>
      </p:sp>
    </p:spTree>
    <p:extLst>
      <p:ext uri="{BB962C8B-B14F-4D97-AF65-F5344CB8AC3E}">
        <p14:creationId xmlns:p14="http://schemas.microsoft.com/office/powerpoint/2010/main" val="3020082712"/>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404664"/>
            <a:ext cx="7056784" cy="1446550"/>
          </a:xfrm>
          <a:prstGeom prst="rect">
            <a:avLst/>
          </a:prstGeom>
        </p:spPr>
        <p:txBody>
          <a:bodyPr wrap="square">
            <a:spAutoFit/>
          </a:bodyPr>
          <a:lstStyle/>
          <a:p>
            <a:r>
              <a:rPr lang="en-GB" sz="4400" dirty="0">
                <a:solidFill>
                  <a:schemeClr val="bg1"/>
                </a:solidFill>
                <a:latin typeface="Berlin Sans FB" panose="020E0602020502020306" pitchFamily="34" charset="0"/>
              </a:rPr>
              <a:t>Curriculum expectations </a:t>
            </a:r>
          </a:p>
          <a:p>
            <a:pPr algn="ctr"/>
            <a:r>
              <a:rPr lang="en-GB" sz="4400" dirty="0">
                <a:solidFill>
                  <a:schemeClr val="bg1"/>
                </a:solidFill>
                <a:latin typeface="Berlin Sans FB" panose="020E0602020502020306" pitchFamily="34" charset="0"/>
              </a:rPr>
              <a:t>in year </a:t>
            </a:r>
            <a:r>
              <a:rPr lang="en-GB" sz="4400" dirty="0" smtClean="0">
                <a:solidFill>
                  <a:schemeClr val="bg1"/>
                </a:solidFill>
                <a:latin typeface="Berlin Sans FB" panose="020E0602020502020306" pitchFamily="34" charset="0"/>
              </a:rPr>
              <a:t>6</a:t>
            </a:r>
            <a:endParaRPr lang="en-GB" sz="4400" dirty="0">
              <a:solidFill>
                <a:schemeClr val="bg1"/>
              </a:solidFill>
            </a:endParaRPr>
          </a:p>
        </p:txBody>
      </p:sp>
      <p:sp>
        <p:nvSpPr>
          <p:cNvPr id="5" name="Rectangle 4"/>
          <p:cNvSpPr/>
          <p:nvPr/>
        </p:nvSpPr>
        <p:spPr>
          <a:xfrm>
            <a:off x="122994" y="1340768"/>
            <a:ext cx="9036496" cy="4955203"/>
          </a:xfrm>
          <a:prstGeom prst="rect">
            <a:avLst/>
          </a:prstGeom>
        </p:spPr>
        <p:txBody>
          <a:bodyPr wrap="square">
            <a:spAutoFit/>
          </a:bodyPr>
          <a:lstStyle/>
          <a:p>
            <a:endParaRPr lang="en-GB" sz="3600" dirty="0">
              <a:latin typeface="Berlin Sans FB" panose="020E0602020502020306" pitchFamily="34" charset="0"/>
            </a:endParaRPr>
          </a:p>
          <a:p>
            <a:r>
              <a:rPr lang="en-GB" sz="2800" b="1" dirty="0">
                <a:solidFill>
                  <a:schemeClr val="bg1"/>
                </a:solidFill>
                <a:latin typeface="Berlin Sans FB" panose="020E0602020502020306" pitchFamily="34" charset="0"/>
              </a:rPr>
              <a:t>Grammar and Punctuation: </a:t>
            </a:r>
            <a:endParaRPr lang="en-GB" sz="2800" dirty="0">
              <a:solidFill>
                <a:schemeClr val="bg1"/>
              </a:solidFill>
              <a:latin typeface="Berlin Sans FB" panose="020E0602020502020306" pitchFamily="34" charset="0"/>
            </a:endParaRPr>
          </a:p>
          <a:p>
            <a:r>
              <a:rPr lang="en-GB" sz="2800" dirty="0">
                <a:solidFill>
                  <a:schemeClr val="bg1"/>
                </a:solidFill>
                <a:latin typeface="Berlin Sans FB" panose="020E0602020502020306" pitchFamily="34" charset="0"/>
              </a:rPr>
              <a:t>Informal and formal speech and writing </a:t>
            </a:r>
          </a:p>
          <a:p>
            <a:r>
              <a:rPr lang="en-GB" sz="2800" dirty="0">
                <a:solidFill>
                  <a:schemeClr val="bg1"/>
                </a:solidFill>
                <a:latin typeface="Berlin Sans FB" panose="020E0602020502020306" pitchFamily="34" charset="0"/>
              </a:rPr>
              <a:t>Passive voice/active voice </a:t>
            </a:r>
          </a:p>
          <a:p>
            <a:r>
              <a:rPr lang="en-GB" sz="2800" dirty="0">
                <a:solidFill>
                  <a:schemeClr val="bg1"/>
                </a:solidFill>
                <a:latin typeface="Berlin Sans FB" panose="020E0602020502020306" pitchFamily="34" charset="0"/>
              </a:rPr>
              <a:t>Expanded noun phrases </a:t>
            </a:r>
          </a:p>
          <a:p>
            <a:r>
              <a:rPr lang="en-GB" sz="2800" dirty="0">
                <a:solidFill>
                  <a:schemeClr val="bg1"/>
                </a:solidFill>
                <a:latin typeface="Berlin Sans FB" panose="020E0602020502020306" pitchFamily="34" charset="0"/>
              </a:rPr>
              <a:t>Adverbials </a:t>
            </a:r>
          </a:p>
          <a:p>
            <a:r>
              <a:rPr lang="en-GB" sz="2800" dirty="0">
                <a:solidFill>
                  <a:schemeClr val="bg1"/>
                </a:solidFill>
                <a:latin typeface="Berlin Sans FB" panose="020E0602020502020306" pitchFamily="34" charset="0"/>
              </a:rPr>
              <a:t>Ellipsis </a:t>
            </a:r>
          </a:p>
          <a:p>
            <a:r>
              <a:rPr lang="en-GB" sz="2800" dirty="0">
                <a:solidFill>
                  <a:schemeClr val="bg1"/>
                </a:solidFill>
                <a:latin typeface="Berlin Sans FB" panose="020E0602020502020306" pitchFamily="34" charset="0"/>
              </a:rPr>
              <a:t>Layout devices (sub-headings, columns, bullet points) </a:t>
            </a:r>
          </a:p>
          <a:p>
            <a:r>
              <a:rPr lang="en-GB" sz="2800" dirty="0">
                <a:solidFill>
                  <a:schemeClr val="bg1"/>
                </a:solidFill>
                <a:latin typeface="Berlin Sans FB" panose="020E0602020502020306" pitchFamily="34" charset="0"/>
              </a:rPr>
              <a:t>Semi-colon, </a:t>
            </a:r>
            <a:r>
              <a:rPr lang="en-GB" sz="2800" dirty="0" smtClean="0">
                <a:solidFill>
                  <a:schemeClr val="bg1"/>
                </a:solidFill>
                <a:latin typeface="Berlin Sans FB" panose="020E0602020502020306" pitchFamily="34" charset="0"/>
              </a:rPr>
              <a:t>colon, </a:t>
            </a:r>
            <a:r>
              <a:rPr lang="en-GB" sz="2800" dirty="0">
                <a:solidFill>
                  <a:schemeClr val="bg1"/>
                </a:solidFill>
                <a:latin typeface="Berlin Sans FB" panose="020E0602020502020306" pitchFamily="34" charset="0"/>
              </a:rPr>
              <a:t>bullet points and dashes </a:t>
            </a:r>
          </a:p>
          <a:p>
            <a:r>
              <a:rPr lang="en-GB" sz="2800" dirty="0">
                <a:solidFill>
                  <a:schemeClr val="bg1"/>
                </a:solidFill>
                <a:latin typeface="Berlin Sans FB" panose="020E0602020502020306" pitchFamily="34" charset="0"/>
              </a:rPr>
              <a:t>Hyphens </a:t>
            </a:r>
          </a:p>
          <a:p>
            <a:r>
              <a:rPr lang="en-GB" sz="2800" dirty="0">
                <a:solidFill>
                  <a:schemeClr val="bg1"/>
                </a:solidFill>
                <a:latin typeface="Berlin Sans FB" panose="020E0602020502020306" pitchFamily="34" charset="0"/>
              </a:rPr>
              <a:t>Synonyms and antonyms </a:t>
            </a:r>
          </a:p>
        </p:txBody>
      </p:sp>
    </p:spTree>
    <p:extLst>
      <p:ext uri="{BB962C8B-B14F-4D97-AF65-F5344CB8AC3E}">
        <p14:creationId xmlns:p14="http://schemas.microsoft.com/office/powerpoint/2010/main" val="1675259893"/>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8000" dirty="0" smtClean="0">
                <a:solidFill>
                  <a:schemeClr val="bg1"/>
                </a:solidFill>
                <a:latin typeface="Berlin Sans FB" panose="020E0602020502020306" pitchFamily="34" charset="0"/>
              </a:rPr>
              <a:t>The big write </a:t>
            </a:r>
            <a:endParaRPr lang="en-GB" sz="8000" dirty="0">
              <a:solidFill>
                <a:schemeClr val="bg1"/>
              </a:solidFill>
              <a:latin typeface="Berlin Sans FB" panose="020E0602020502020306" pitchFamily="34" charset="0"/>
            </a:endParaRPr>
          </a:p>
        </p:txBody>
      </p:sp>
      <p:sp>
        <p:nvSpPr>
          <p:cNvPr id="3" name="Content Placeholder 2"/>
          <p:cNvSpPr>
            <a:spLocks noGrp="1"/>
          </p:cNvSpPr>
          <p:nvPr>
            <p:ph idx="1"/>
          </p:nvPr>
        </p:nvSpPr>
        <p:spPr/>
        <p:txBody>
          <a:bodyPr/>
          <a:lstStyle/>
          <a:p>
            <a:r>
              <a:rPr lang="en-GB" dirty="0">
                <a:solidFill>
                  <a:schemeClr val="bg1"/>
                </a:solidFill>
                <a:latin typeface="Berlin Sans FB" panose="020E0602020502020306" pitchFamily="34" charset="0"/>
              </a:rPr>
              <a:t>It is a philosophy about writing which was</a:t>
            </a:r>
          </a:p>
          <a:p>
            <a:pPr marL="0" indent="0">
              <a:buNone/>
            </a:pPr>
            <a:r>
              <a:rPr lang="en-GB" dirty="0">
                <a:solidFill>
                  <a:schemeClr val="bg1"/>
                </a:solidFill>
                <a:latin typeface="Berlin Sans FB" panose="020E0602020502020306" pitchFamily="34" charset="0"/>
              </a:rPr>
              <a:t>originally devised by </a:t>
            </a:r>
            <a:r>
              <a:rPr lang="en-GB" dirty="0" err="1">
                <a:solidFill>
                  <a:schemeClr val="bg1"/>
                </a:solidFill>
                <a:latin typeface="Berlin Sans FB" panose="020E0602020502020306" pitchFamily="34" charset="0"/>
              </a:rPr>
              <a:t>Ros</a:t>
            </a:r>
            <a:r>
              <a:rPr lang="en-GB" dirty="0">
                <a:solidFill>
                  <a:schemeClr val="bg1"/>
                </a:solidFill>
                <a:latin typeface="Berlin Sans FB" panose="020E0602020502020306" pitchFamily="34" charset="0"/>
              </a:rPr>
              <a:t> Wilson. (A former</a:t>
            </a:r>
          </a:p>
          <a:p>
            <a:pPr marL="0" indent="0">
              <a:buNone/>
            </a:pPr>
            <a:r>
              <a:rPr lang="en-GB" dirty="0">
                <a:solidFill>
                  <a:schemeClr val="bg1"/>
                </a:solidFill>
                <a:latin typeface="Berlin Sans FB" panose="020E0602020502020306" pitchFamily="34" charset="0"/>
              </a:rPr>
              <a:t>teacher and Ofsted Inspector).</a:t>
            </a:r>
          </a:p>
          <a:p>
            <a:r>
              <a:rPr lang="en-GB" dirty="0">
                <a:solidFill>
                  <a:schemeClr val="bg1"/>
                </a:solidFill>
                <a:latin typeface="Berlin Sans FB" panose="020E0602020502020306" pitchFamily="34" charset="0"/>
              </a:rPr>
              <a:t> It is based on the idea that to write well</a:t>
            </a:r>
          </a:p>
          <a:p>
            <a:pPr marL="0" indent="0">
              <a:buNone/>
            </a:pPr>
            <a:r>
              <a:rPr lang="en-GB" dirty="0">
                <a:solidFill>
                  <a:schemeClr val="bg1"/>
                </a:solidFill>
                <a:latin typeface="Berlin Sans FB" panose="020E0602020502020306" pitchFamily="34" charset="0"/>
              </a:rPr>
              <a:t>children need to feel confident and motivated.</a:t>
            </a:r>
          </a:p>
          <a:p>
            <a:r>
              <a:rPr lang="en-GB" dirty="0">
                <a:solidFill>
                  <a:schemeClr val="bg1"/>
                </a:solidFill>
                <a:latin typeface="Berlin Sans FB" panose="020E0602020502020306" pitchFamily="34" charset="0"/>
              </a:rPr>
              <a:t> Children need to be able to talk . They need to ‘have a go</a:t>
            </a:r>
            <a:r>
              <a:rPr lang="en-GB" dirty="0" smtClean="0">
                <a:solidFill>
                  <a:schemeClr val="bg1"/>
                </a:solidFill>
                <a:latin typeface="Berlin Sans FB" panose="020E0602020502020306" pitchFamily="34" charset="0"/>
              </a:rPr>
              <a:t>’. If a child can say it a child can write it. </a:t>
            </a:r>
            <a:endParaRPr lang="en-GB" dirty="0">
              <a:solidFill>
                <a:schemeClr val="bg1"/>
              </a:solidFill>
              <a:latin typeface="Berlin Sans FB" panose="020E0602020502020306" pitchFamily="34" charset="0"/>
            </a:endParaRPr>
          </a:p>
          <a:p>
            <a:r>
              <a:rPr lang="en-GB" dirty="0">
                <a:solidFill>
                  <a:schemeClr val="bg1"/>
                </a:solidFill>
                <a:latin typeface="Berlin Sans FB" panose="020E0602020502020306" pitchFamily="34" charset="0"/>
              </a:rPr>
              <a:t>It is a way to assess children’s writing and provide next steps. </a:t>
            </a:r>
          </a:p>
          <a:p>
            <a:endParaRPr lang="en-GB" dirty="0">
              <a:solidFill>
                <a:schemeClr val="bg1"/>
              </a:solidFill>
            </a:endParaRPr>
          </a:p>
        </p:txBody>
      </p:sp>
    </p:spTree>
    <p:extLst>
      <p:ext uri="{BB962C8B-B14F-4D97-AF65-F5344CB8AC3E}">
        <p14:creationId xmlns:p14="http://schemas.microsoft.com/office/powerpoint/2010/main" val="2450579438"/>
      </p:ext>
    </p:extLst>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2712</TotalTime>
  <Words>1388</Words>
  <Application>Microsoft Office PowerPoint</Application>
  <PresentationFormat>On-screen Show (4:3)</PresentationFormat>
  <Paragraphs>231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Literacy workshop- KS2</vt:lpstr>
      <vt:lpstr>PowerPoint Presentation</vt:lpstr>
      <vt:lpstr>Handwriting </vt:lpstr>
      <vt:lpstr>Cursive writing </vt:lpstr>
      <vt:lpstr>Curriculum expectations in year 3</vt:lpstr>
      <vt:lpstr>PowerPoint Presentation</vt:lpstr>
      <vt:lpstr>PowerPoint Presentation</vt:lpstr>
      <vt:lpstr>PowerPoint Presentation</vt:lpstr>
      <vt:lpstr>The big write </vt:lpstr>
      <vt:lpstr>Children are encouraged to… </vt:lpstr>
      <vt:lpstr>What is the big write? </vt:lpstr>
      <vt:lpstr>PowerPoint Presentation</vt:lpstr>
      <vt:lpstr>PowerPoint Presentation</vt:lpstr>
      <vt:lpstr>PowerPoint Presentation</vt:lpstr>
      <vt:lpstr>Openers </vt:lpstr>
      <vt:lpstr>Choose an opener. What is the most interesting way to finish the sentence? </vt:lpstr>
      <vt:lpstr>Connectives </vt:lpstr>
      <vt:lpstr>PowerPoint Presentation</vt:lpstr>
      <vt:lpstr>        Punctuation </vt:lpstr>
      <vt:lpstr>Punctuation </vt:lpstr>
      <vt:lpstr>PowerPoint Presentation</vt:lpstr>
      <vt:lpstr>When does it happen? </vt:lpstr>
      <vt:lpstr>PowerPoint Presentation</vt:lpstr>
      <vt:lpstr>What can you do to help at home?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Reception’s Reading Meeting</dc:title>
  <dc:creator>Karla Gould</dc:creator>
  <cp:lastModifiedBy>Donna Peck</cp:lastModifiedBy>
  <cp:revision>96</cp:revision>
  <dcterms:created xsi:type="dcterms:W3CDTF">2012-10-07T07:28:49Z</dcterms:created>
  <dcterms:modified xsi:type="dcterms:W3CDTF">2015-10-19T21:46:47Z</dcterms:modified>
</cp:coreProperties>
</file>